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notesMasterIdLst>
    <p:notesMasterId r:id="rId49"/>
  </p:notesMasterIdLst>
  <p:sldIdLst>
    <p:sldId id="452" r:id="rId6"/>
    <p:sldId id="456"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7" r:id="rId46"/>
    <p:sldId id="454" r:id="rId47"/>
    <p:sldId id="455"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39D4A-DEA1-427B-94B9-D371A5211C57}" v="3" dt="2021-05-20T14:22:20.217"/>
    <p1510:client id="{B9CEB431-274B-5946-9C55-97A15DD1B3D6}" v="14" dt="2022-05-06T12:11:08.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70" autoAdjust="0"/>
  </p:normalViewPr>
  <p:slideViewPr>
    <p:cSldViewPr snapToGrid="0">
      <p:cViewPr varScale="1">
        <p:scale>
          <a:sx n="91" d="100"/>
          <a:sy n="91" d="100"/>
        </p:scale>
        <p:origin x="14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6845F-AB31-4429-9A1F-85BFB6FD735C}" type="datetimeFigureOut">
              <a:rPr lang="en-US" smtClean="0"/>
              <a:t>3/16/2023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A5C15-F437-4297-AC0E-A326F66B2931}" type="slidenum">
              <a:rPr lang="en-US" smtClean="0"/>
              <a:t>‹#›</a:t>
            </a:fld>
            <a:endParaRPr lang="en-US"/>
          </a:p>
        </p:txBody>
      </p:sp>
    </p:spTree>
    <p:extLst>
      <p:ext uri="{BB962C8B-B14F-4D97-AF65-F5344CB8AC3E}">
        <p14:creationId xmlns:p14="http://schemas.microsoft.com/office/powerpoint/2010/main" val="245019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828#1910.178(m)(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Enabling Objectives:</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Identify types of material handling equipment.</a:t>
            </a: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Describe hazards associated with material handling activities (e.g., storage, use, and disposal).</a:t>
            </a: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Identify methods to prevent hazards associated with material handling equipment.</a:t>
            </a: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Recognize employer requirements to protect workers from material handling hazards.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241522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2002, https://www.osha.gov/Publications/OSHA2236/osha2236.html: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anose="020B0604020202020204" pitchFamily="34" charset="0"/>
              <a:buChar char="•"/>
            </a:pPr>
            <a:r>
              <a:rPr lang="en-US" dirty="0"/>
              <a:t>Back injuries </a:t>
            </a:r>
            <a:r>
              <a:rPr lang="en-US" dirty="0">
                <a:sym typeface="Symbol" panose="05050102010706020507" pitchFamily="18" charset="2"/>
              </a:rPr>
              <a:t></a:t>
            </a:r>
            <a:r>
              <a:rPr lang="en-US" dirty="0"/>
              <a:t> lifting or bending and then twisting and turning</a:t>
            </a:r>
          </a:p>
          <a:p>
            <a:pPr marL="171450" indent="-171450">
              <a:buFont typeface="Arial" panose="020B0604020202020204" pitchFamily="34" charset="0"/>
              <a:buChar char="•"/>
            </a:pPr>
            <a:r>
              <a:rPr lang="en-US" dirty="0"/>
              <a:t>Strains</a:t>
            </a:r>
            <a:r>
              <a:rPr lang="en-US" baseline="0" dirty="0"/>
              <a:t> and sprains </a:t>
            </a:r>
            <a:r>
              <a:rPr lang="en-US" dirty="0">
                <a:sym typeface="Symbol" panose="05050102010706020507" pitchFamily="18" charset="2"/>
              </a:rPr>
              <a:t></a:t>
            </a:r>
            <a:r>
              <a:rPr lang="en-US" baseline="0" dirty="0"/>
              <a:t> improper lifting or carrying loads too large or heavy</a:t>
            </a:r>
          </a:p>
          <a:p>
            <a:pPr marL="171450" indent="-171450">
              <a:buFont typeface="Arial" panose="020B0604020202020204" pitchFamily="34" charset="0"/>
              <a:buChar char="•"/>
            </a:pPr>
            <a:r>
              <a:rPr lang="en-US" baseline="0" dirty="0"/>
              <a:t>Fractures and bruises from </a:t>
            </a:r>
            <a:r>
              <a:rPr lang="en-US" dirty="0">
                <a:sym typeface="Symbol" panose="05050102010706020507" pitchFamily="18" charset="2"/>
              </a:rPr>
              <a:t></a:t>
            </a:r>
            <a:r>
              <a:rPr lang="en-US" baseline="0" dirty="0"/>
              <a:t> struck by materials or caught in pinch points</a:t>
            </a:r>
          </a:p>
          <a:p>
            <a:pPr marL="171450" indent="-171450">
              <a:buFont typeface="Arial" panose="020B0604020202020204" pitchFamily="34" charset="0"/>
              <a:buChar char="•"/>
            </a:pPr>
            <a:r>
              <a:rPr lang="en-US" baseline="0" dirty="0"/>
              <a:t>Cuts and bruises – falling materials that have been improperly stacked or had ties/securing devices incorrectly cut/removed</a:t>
            </a:r>
            <a:br>
              <a:rPr lang="en-US" baseline="0" dirty="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234164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304815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Analyze job tasks</a:t>
            </a:r>
            <a:r>
              <a:rPr lang="en-US" baseline="0" dirty="0"/>
              <a:t> and identify </a:t>
            </a:r>
            <a:r>
              <a:rPr lang="en-US" dirty="0"/>
              <a:t>potential hazards associated with a</a:t>
            </a:r>
            <a:r>
              <a:rPr lang="en-US" baseline="0" dirty="0"/>
              <a:t> task; determine/use ways to control conditions/actions of the workplace to minimize dangers.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2436205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2002, https://www.osha.gov/Publications/OSHA2236/osha2236.html:</a:t>
            </a:r>
          </a:p>
          <a:p>
            <a:pPr marL="0" indent="0">
              <a:buFontTx/>
              <a:buNone/>
            </a:pPr>
            <a:endParaRPr lang="en-US" dirty="0"/>
          </a:p>
          <a:p>
            <a:pPr marL="171450" indent="-171450">
              <a:buFont typeface="Arial" panose="020B0604020202020204" pitchFamily="34" charset="0"/>
              <a:buChar char="•"/>
            </a:pPr>
            <a:r>
              <a:rPr lang="en-US" dirty="0"/>
              <a:t>Attach handles or holders to loads. </a:t>
            </a:r>
            <a:br>
              <a:rPr lang="en-US" dirty="0"/>
            </a:br>
            <a:endParaRPr lang="en-US" dirty="0"/>
          </a:p>
          <a:p>
            <a:pPr marL="171450" indent="-171450">
              <a:buFont typeface="Arial" panose="020B0604020202020204" pitchFamily="34" charset="0"/>
              <a:buChar char="•"/>
            </a:pPr>
            <a:r>
              <a:rPr lang="en-US" dirty="0"/>
              <a:t>Always wear appropriate personal protective equipment.</a:t>
            </a:r>
            <a:r>
              <a:rPr lang="en-US" baseline="0" dirty="0"/>
              <a:t> “</a:t>
            </a:r>
            <a:r>
              <a:rPr lang="en-US" dirty="0"/>
              <a:t>Using the following personal protective equipment prevents needless injuries when manually moving materials: </a:t>
            </a:r>
          </a:p>
          <a:p>
            <a:pPr marL="628650" lvl="1" indent="-171450">
              <a:buFont typeface="Arial" panose="020B0604020202020204" pitchFamily="34" charset="0"/>
              <a:buChar char="•"/>
            </a:pPr>
            <a:r>
              <a:rPr lang="en-US" dirty="0"/>
              <a:t>Hand and forearm protection, such as gloves, for loads with sharp or rough edges. </a:t>
            </a:r>
          </a:p>
          <a:p>
            <a:pPr marL="628650" lvl="1" indent="-171450">
              <a:buFont typeface="Arial" panose="020B0604020202020204" pitchFamily="34" charset="0"/>
              <a:buChar char="•"/>
            </a:pPr>
            <a:r>
              <a:rPr lang="en-US" dirty="0"/>
              <a:t>Eye protection. </a:t>
            </a:r>
          </a:p>
          <a:p>
            <a:pPr marL="628650" lvl="1" indent="-171450">
              <a:buFont typeface="Arial" panose="020B0604020202020204" pitchFamily="34" charset="0"/>
              <a:buChar char="•"/>
            </a:pPr>
            <a:r>
              <a:rPr lang="en-US" dirty="0"/>
              <a:t>Steel-toed safety shoes or boots. </a:t>
            </a:r>
          </a:p>
          <a:p>
            <a:pPr marL="628650" lvl="1" indent="-171450">
              <a:buFont typeface="Arial" panose="020B0604020202020204" pitchFamily="34" charset="0"/>
              <a:buChar char="•"/>
            </a:pPr>
            <a:r>
              <a:rPr lang="en-US" dirty="0"/>
              <a:t>Metal, fiber, or plastic metatarsal guards to protect the instep area from impact or compression.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See OSHA's booklet, </a:t>
            </a:r>
            <a:r>
              <a:rPr lang="en-US" i="1" dirty="0"/>
              <a:t>Personal Protective Equipment</a:t>
            </a:r>
            <a:r>
              <a:rPr lang="en-US" dirty="0"/>
              <a:t> (OSHA 3077), for additional information.”</a:t>
            </a:r>
            <a:br>
              <a:rPr lang="en-US" dirty="0"/>
            </a:br>
            <a:endParaRPr lang="en-US" dirty="0"/>
          </a:p>
          <a:p>
            <a:pPr marL="171450" indent="-171450">
              <a:buFont typeface="Arial" panose="020B0604020202020204" pitchFamily="34" charset="0"/>
              <a:buChar char="•"/>
            </a:pPr>
            <a:r>
              <a:rPr lang="en-US" dirty="0"/>
              <a:t>Use proper lifting techniques. </a:t>
            </a:r>
          </a:p>
          <a:p>
            <a:pPr marL="628650" lvl="1" indent="-171450">
              <a:buFont typeface="Arial" panose="020B0604020202020204" pitchFamily="34" charset="0"/>
              <a:buChar char="•"/>
            </a:pPr>
            <a:r>
              <a:rPr lang="en-US" dirty="0"/>
              <a:t>Break load into parts; get help with heavy or bulky items.</a:t>
            </a:r>
          </a:p>
          <a:p>
            <a:pPr marL="628650" lvl="1" indent="-171450">
              <a:buFont typeface="Arial" panose="020B0604020202020204" pitchFamily="34" charset="0"/>
              <a:buChar char="•"/>
            </a:pPr>
            <a:r>
              <a:rPr lang="en-US" dirty="0"/>
              <a:t>Lift</a:t>
            </a:r>
            <a:r>
              <a:rPr lang="en-US" baseline="0" dirty="0"/>
              <a:t> with legs, keep back straight, do not twist.</a:t>
            </a:r>
          </a:p>
          <a:p>
            <a:pPr marL="628650" lvl="1" indent="-171450">
              <a:buFont typeface="Arial" panose="020B0604020202020204" pitchFamily="34" charset="0"/>
              <a:buChar char="•"/>
            </a:pPr>
            <a:r>
              <a:rPr lang="en-US" baseline="0" dirty="0"/>
              <a:t>Use handling aids – such as steps, trestles, shoulder pads, handles, and wheels.</a:t>
            </a:r>
          </a:p>
          <a:p>
            <a:pPr marL="628650" lvl="1" indent="-171450">
              <a:buFont typeface="Arial" panose="020B0604020202020204" pitchFamily="34" charset="0"/>
              <a:buChar char="•"/>
            </a:pPr>
            <a:r>
              <a:rPr lang="en-US" baseline="0" dirty="0"/>
              <a:t>Avoid lifting above shoulder level.</a:t>
            </a:r>
            <a:br>
              <a:rPr lang="en-US" dirty="0"/>
            </a:br>
            <a:endParaRPr lang="en-US" dirty="0"/>
          </a:p>
          <a:p>
            <a:pPr marL="171450" indent="-171450">
              <a:buFont typeface="Arial" panose="020B0604020202020204" pitchFamily="34" charset="0"/>
              <a:buChar char="•"/>
            </a:pPr>
            <a:r>
              <a:rPr lang="en-US" dirty="0"/>
              <a:t>“To prevent injury from oversize loads, workers should seek help in the following: </a:t>
            </a:r>
          </a:p>
          <a:p>
            <a:pPr marL="628650" lvl="1" indent="-171450">
              <a:buFont typeface="Arial" panose="020B0604020202020204" pitchFamily="34" charset="0"/>
              <a:buChar char="•"/>
            </a:pPr>
            <a:r>
              <a:rPr lang="en-US" dirty="0"/>
              <a:t>When a load is so bulky that employees cannot properly grasp or lift it, </a:t>
            </a:r>
          </a:p>
          <a:p>
            <a:pPr marL="628650" lvl="1" indent="-171450">
              <a:buFont typeface="Arial" panose="020B0604020202020204" pitchFamily="34" charset="0"/>
              <a:buChar char="•"/>
            </a:pPr>
            <a:r>
              <a:rPr lang="en-US" dirty="0"/>
              <a:t>When employees cannot see around or over a load, or </a:t>
            </a:r>
          </a:p>
          <a:p>
            <a:pPr marL="628650" lvl="1" indent="-171450">
              <a:buFont typeface="Arial" panose="020B0604020202020204" pitchFamily="34" charset="0"/>
              <a:buChar char="•"/>
            </a:pPr>
            <a:r>
              <a:rPr lang="en-US" dirty="0"/>
              <a:t>When employees cannot safely handle a load. “</a:t>
            </a:r>
          </a:p>
          <a:p>
            <a:br>
              <a:rPr lang="en-US" dirty="0"/>
            </a:br>
            <a:r>
              <a:rPr lang="en-US" dirty="0"/>
              <a:t>“Employees should use blocking materials to manage loads safely. Workers should also be cautious when placing blocks under a raised load to ensure that the load is not released before removing their hands from under the load. Blocking materials and timbers should be large and strong enough to support the load safely. In addition to materials with cracks, workers should not use materials with rounded corners, splintered pieces, or dry rot for blocking.”</a:t>
            </a: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2495292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2002, https://www.osha.gov/Publications/OSHA2236/osha2236.html:</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2393342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2002, https://www.osha.gov/Publications/OSHA2236/osha2236.html:</a:t>
            </a:r>
          </a:p>
          <a:p>
            <a:endParaRPr lang="en-US" dirty="0"/>
          </a:p>
          <a:p>
            <a:r>
              <a:rPr lang="en-US" dirty="0"/>
              <a:t>Crane operators:</a:t>
            </a:r>
          </a:p>
          <a:p>
            <a:pPr marL="628650" lvl="1" indent="-171450">
              <a:buFont typeface="Arial" panose="020B0604020202020204" pitchFamily="34" charset="0"/>
              <a:buChar char="•"/>
            </a:pPr>
            <a:r>
              <a:rPr lang="en-US" dirty="0"/>
              <a:t>Must</a:t>
            </a:r>
            <a:r>
              <a:rPr lang="en-US" baseline="0" dirty="0"/>
              <a:t> be qualified</a:t>
            </a:r>
          </a:p>
          <a:p>
            <a:pPr marL="628650" lvl="1" indent="-171450">
              <a:buFont typeface="Arial" panose="020B0604020202020204" pitchFamily="34" charset="0"/>
              <a:buChar char="•"/>
            </a:pPr>
            <a:r>
              <a:rPr lang="en-US" baseline="0" dirty="0"/>
              <a:t>Should know what they are lifting and what it weighs</a:t>
            </a:r>
            <a:br>
              <a:rPr lang="en-US" baseline="0" dirty="0"/>
            </a:br>
            <a:endParaRPr lang="en-US" dirty="0"/>
          </a:p>
          <a:p>
            <a:r>
              <a:rPr lang="en-US" dirty="0"/>
              <a:t>“For example, the rated capacity of mobile cranes varies with the length of the boom and the boom radius. When a crane has a telescoping boom, a load may be safe to lift at a short boom length or a short boom radius, but may overload the crane when the boom is extended and the radius increases.” </a:t>
            </a:r>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325957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OSHA 2002, https://www.osha.gov/Publications/OSHA2236/osha2236.html</a:t>
            </a:r>
          </a:p>
          <a:p>
            <a:endParaRPr lang="en-US" dirty="0"/>
          </a:p>
          <a:p>
            <a:r>
              <a:rPr lang="en-US" dirty="0"/>
              <a:t>“To reduce the severity of an injury, employers must take the following precautions: </a:t>
            </a:r>
          </a:p>
          <a:p>
            <a:pPr marL="171450" indent="-171450">
              <a:buFont typeface="Arial" panose="020B0604020202020204" pitchFamily="34" charset="0"/>
              <a:buChar char="•"/>
            </a:pPr>
            <a:r>
              <a:rPr lang="en-US" dirty="0"/>
              <a:t>Equip all cranes that have adjustable booms with boom angle indicators. </a:t>
            </a:r>
          </a:p>
          <a:p>
            <a:pPr marL="171450" indent="-171450">
              <a:buFont typeface="Arial" panose="020B0604020202020204" pitchFamily="34" charset="0"/>
              <a:buChar char="•"/>
            </a:pPr>
            <a:r>
              <a:rPr lang="en-US" dirty="0"/>
              <a:t>Provide cranes with telescoping booms with some means to determine boom lengths unless the load rating is independent of the boom length. </a:t>
            </a:r>
          </a:p>
          <a:p>
            <a:pPr marL="171450" indent="-171450">
              <a:buFont typeface="Arial" panose="020B0604020202020204" pitchFamily="34" charset="0"/>
              <a:buChar char="•"/>
            </a:pPr>
            <a:r>
              <a:rPr lang="en-US" dirty="0"/>
              <a:t>Post load rating charts in the cab of cab-operated cranes. (All cranes do not have uniform capacities for the same boom length and radius in all directions around the chassis of the vehicle.) </a:t>
            </a:r>
          </a:p>
          <a:p>
            <a:pPr marL="171450" indent="-171450">
              <a:buFont typeface="Arial" panose="020B0604020202020204" pitchFamily="34" charset="0"/>
              <a:buChar char="•"/>
            </a:pPr>
            <a:r>
              <a:rPr lang="en-US" dirty="0"/>
              <a:t>Require workers to always check the crane's load chart to ensure that the crane will not be overloaded by operating conditions. </a:t>
            </a:r>
          </a:p>
          <a:p>
            <a:pPr marL="171450" indent="-171450">
              <a:buFont typeface="Arial" panose="020B0604020202020204" pitchFamily="34" charset="0"/>
              <a:buChar char="•"/>
            </a:pPr>
            <a:r>
              <a:rPr lang="en-US" dirty="0"/>
              <a:t>Instruct workers to plan lifts before starting them to ensure that they are safe. </a:t>
            </a:r>
          </a:p>
          <a:p>
            <a:pPr marL="171450" indent="-171450">
              <a:buFont typeface="Arial" panose="020B0604020202020204" pitchFamily="34" charset="0"/>
              <a:buChar char="•"/>
            </a:pPr>
            <a:r>
              <a:rPr lang="en-US" dirty="0"/>
              <a:t>Tell workers to take additional precautions and exercise extra care when operating around power lines. </a:t>
            </a:r>
          </a:p>
          <a:p>
            <a:pPr marL="171450" indent="-171450">
              <a:buFont typeface="Arial" panose="020B0604020202020204" pitchFamily="34" charset="0"/>
              <a:buChar char="•"/>
            </a:pPr>
            <a:r>
              <a:rPr lang="en-US" dirty="0"/>
              <a:t>Teach workers that outriggers on mobile cranes must rest on firm ground, on timbers, or be sufficiently cribbed to spread the weight of the crane and the load over a large enough area. (Some mobile cranes cannot operate with outriggers in the traveling position.) </a:t>
            </a:r>
          </a:p>
          <a:p>
            <a:pPr marL="171450" indent="-171450">
              <a:buFont typeface="Arial" panose="020B0604020202020204" pitchFamily="34" charset="0"/>
              <a:buChar char="•"/>
            </a:pPr>
            <a:r>
              <a:rPr lang="en-US" dirty="0"/>
              <a:t>Direct workers to always keep hoisting chains and ropes free of kinks or twists and never wrapped around a load. </a:t>
            </a:r>
          </a:p>
          <a:p>
            <a:pPr marL="171450" indent="-171450">
              <a:buFont typeface="Arial" panose="020B0604020202020204" pitchFamily="34" charset="0"/>
              <a:buChar char="•"/>
            </a:pPr>
            <a:r>
              <a:rPr lang="en-US" dirty="0"/>
              <a:t>Train workers to attach loads to the load hook by slings, fixtures, and other devices that have the capacity to support the load on the hook. </a:t>
            </a:r>
          </a:p>
          <a:p>
            <a:pPr marL="171450" indent="-171450">
              <a:buFont typeface="Arial" panose="020B0604020202020204" pitchFamily="34" charset="0"/>
              <a:buChar char="•"/>
            </a:pPr>
            <a:r>
              <a:rPr lang="en-US" dirty="0"/>
              <a:t>Instruct workers to pad sharp edges of loads to prevent cutting slings. </a:t>
            </a:r>
          </a:p>
          <a:p>
            <a:pPr marL="171450" indent="-171450">
              <a:buFont typeface="Arial" panose="020B0604020202020204" pitchFamily="34" charset="0"/>
              <a:buChar char="•"/>
            </a:pPr>
            <a:r>
              <a:rPr lang="en-US" dirty="0"/>
              <a:t>Teach workers to maintain proper sling angles so that slings are not loaded in excess of their capacity.“</a:t>
            </a:r>
          </a:p>
          <a:p>
            <a:br>
              <a:rPr lang="en-US" dirty="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2887293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2002, https://www.osha.gov/Publications/OSHA2236/osha2236.html</a:t>
            </a:r>
          </a:p>
          <a:p>
            <a:endParaRPr lang="en-US" dirty="0"/>
          </a:p>
          <a:p>
            <a:pPr marL="171450" indent="-171450">
              <a:buFont typeface="Arial" panose="020B0604020202020204" pitchFamily="34" charset="0"/>
              <a:buChar char="•"/>
            </a:pPr>
            <a:r>
              <a:rPr lang="en-US" dirty="0"/>
              <a:t>“Ensure that all cranes are inspected frequently by persons thoroughly familiar with the crane, the methods of inspecting the crane, and what can make the crane unserviceable. Crane activity, the severity of use, and environmental conditions should determine inspection schedules. </a:t>
            </a:r>
          </a:p>
          <a:p>
            <a:pPr marL="171450" indent="-171450">
              <a:buFont typeface="Arial" panose="020B0604020202020204" pitchFamily="34" charset="0"/>
              <a:buChar char="•"/>
            </a:pPr>
            <a:r>
              <a:rPr lang="en-US" dirty="0"/>
              <a:t>Ensure that the critical parts of a crane—such as crane operating mechanisms, hooks, air, or hydraulic system components and other load-carrying components—are inspected daily for any maladjustment, deterioration, leakage, deformation, or other damage.“</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164446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https://www.osha.gov/doc/outreachtraining/htmlfiles/slings.html</a:t>
            </a:r>
          </a:p>
          <a:p>
            <a:endParaRPr lang="en-US" dirty="0"/>
          </a:p>
          <a:p>
            <a:pPr marL="171450" indent="-171450">
              <a:buFont typeface="Arial" panose="020B0604020202020204" pitchFamily="34" charset="0"/>
              <a:buChar char="•"/>
            </a:pPr>
            <a:r>
              <a:rPr lang="en-US" dirty="0"/>
              <a:t>Selection</a:t>
            </a:r>
            <a:r>
              <a:rPr lang="en-US" baseline="0" dirty="0"/>
              <a:t> of slings</a:t>
            </a:r>
            <a:br>
              <a:rPr lang="en-US" baseline="0" dirty="0"/>
            </a:br>
            <a:r>
              <a:rPr lang="en-US" baseline="0" dirty="0"/>
              <a:t>“</a:t>
            </a:r>
            <a:r>
              <a:rPr lang="en-US" dirty="0">
                <a:effectLst/>
              </a:rPr>
              <a:t>Slings are generally one of six types: chain, wire rope, metal mesh, natural fiber rope, synthetic fiber rope, or synthetic web. In general, use and inspection procedures tend to place these slings into three groups: chain, wire rope and mesh, and fiber rope web. Each type has its own particular advantages and disadvantages. Factors that should be taken into consideration when choosing the best sling for the job include the size, weight, shape, temperature, and sensitivity of the material to be moved, as well as the environmental conditions under which the sling will be used.”</a:t>
            </a:r>
            <a:br>
              <a:rPr lang="en-US" dirty="0">
                <a:effectLst/>
              </a:rPr>
            </a:br>
            <a:endParaRPr lang="en-US" dirty="0">
              <a:effectLst/>
            </a:endParaRPr>
          </a:p>
          <a:p>
            <a:pPr marL="171450" indent="-171450">
              <a:buFont typeface="Arial" panose="020B0604020202020204" pitchFamily="34" charset="0"/>
              <a:buChar char="•"/>
            </a:pPr>
            <a:r>
              <a:rPr lang="en-US" dirty="0">
                <a:effectLst/>
              </a:rPr>
              <a:t>Inspection</a:t>
            </a:r>
            <a:br>
              <a:rPr lang="en-US" dirty="0">
                <a:effectLst/>
              </a:rPr>
            </a:br>
            <a:r>
              <a:rPr lang="en-US" dirty="0"/>
              <a:t>“Designate a competent person to conduct inspections of slings before and during use, especially when service conditions warrant.”</a:t>
            </a:r>
            <a:br>
              <a:rPr lang="en-US" dirty="0"/>
            </a:br>
            <a:br>
              <a:rPr lang="en-US" dirty="0"/>
            </a:br>
            <a:r>
              <a:rPr lang="en-US" dirty="0"/>
              <a:t>Damaged</a:t>
            </a:r>
            <a:r>
              <a:rPr lang="en-US" baseline="0" dirty="0"/>
              <a:t> or defective slings must be removed from service.</a:t>
            </a:r>
            <a:endParaRPr lang="en-US" dirty="0">
              <a:effectLst/>
            </a:endParaRP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2727674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2002, https://www.osha.gov/Publications/OSHA2236/osha2236.html</a:t>
            </a:r>
          </a:p>
          <a:p>
            <a:endParaRPr lang="en-US" dirty="0"/>
          </a:p>
          <a:p>
            <a:r>
              <a:rPr lang="en-US" dirty="0"/>
              <a:t>“Ensure that workers observe the following precautions when working with slings: </a:t>
            </a:r>
          </a:p>
          <a:p>
            <a:pPr marL="171450" indent="-171450">
              <a:buFont typeface="Arial" panose="020B0604020202020204" pitchFamily="34" charset="0"/>
              <a:buChar char="•"/>
            </a:pPr>
            <a:r>
              <a:rPr lang="en-US" dirty="0"/>
              <a:t>Remove immediately damaged or defective slings from service. </a:t>
            </a:r>
          </a:p>
          <a:p>
            <a:pPr marL="171450" indent="-171450">
              <a:buFont typeface="Arial" panose="020B0604020202020204" pitchFamily="34" charset="0"/>
              <a:buChar char="•"/>
            </a:pPr>
            <a:r>
              <a:rPr lang="en-US" dirty="0"/>
              <a:t>Do not shorten slings with knots or bolts or other makeshift devices. </a:t>
            </a:r>
          </a:p>
          <a:p>
            <a:pPr marL="171450" indent="-171450">
              <a:buFont typeface="Arial" panose="020B0604020202020204" pitchFamily="34" charset="0"/>
              <a:buChar char="•"/>
            </a:pPr>
            <a:r>
              <a:rPr lang="en-US" dirty="0"/>
              <a:t>Do not kink sling legs. </a:t>
            </a:r>
          </a:p>
          <a:p>
            <a:pPr marL="171450" indent="-171450">
              <a:buFont typeface="Arial" panose="020B0604020202020204" pitchFamily="34" charset="0"/>
              <a:buChar char="•"/>
            </a:pPr>
            <a:r>
              <a:rPr lang="en-US" dirty="0"/>
              <a:t>Do not load slings beyond their rated capacity. </a:t>
            </a:r>
          </a:p>
          <a:p>
            <a:pPr marL="171450" indent="-171450">
              <a:buFont typeface="Arial" panose="020B0604020202020204" pitchFamily="34" charset="0"/>
              <a:buChar char="•"/>
            </a:pPr>
            <a:r>
              <a:rPr lang="en-US" dirty="0"/>
              <a:t>Keep suspended loads clear of all obstructions. </a:t>
            </a:r>
          </a:p>
          <a:p>
            <a:pPr marL="171450" indent="-171450">
              <a:buFont typeface="Arial" panose="020B0604020202020204" pitchFamily="34" charset="0"/>
              <a:buChar char="•"/>
            </a:pPr>
            <a:r>
              <a:rPr lang="en-US" dirty="0"/>
              <a:t>Remain clear of loads about to be lifted and suspended. </a:t>
            </a:r>
          </a:p>
          <a:p>
            <a:pPr marL="171450" indent="-171450">
              <a:buFont typeface="Arial" panose="020B0604020202020204" pitchFamily="34" charset="0"/>
              <a:buChar char="•"/>
            </a:pPr>
            <a:r>
              <a:rPr lang="en-US" dirty="0"/>
              <a:t>Do not engage in shock loading. </a:t>
            </a:r>
          </a:p>
          <a:p>
            <a:pPr marL="171450" indent="-171450">
              <a:buFont typeface="Arial" panose="020B0604020202020204" pitchFamily="34" charset="0"/>
              <a:buChar char="•"/>
            </a:pPr>
            <a:r>
              <a:rPr lang="en-US" dirty="0"/>
              <a:t>Avoid sudden crane acceleration and deceleration when moving suspended loads.”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34933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OSHA 1996, https://www.osha.gov/doc/outreachtraininghtmlfiles/mathan.html</a:t>
            </a:r>
            <a:r>
              <a:rPr lang="en-US" b="1" baseline="0" dirty="0"/>
              <a:t> </a:t>
            </a:r>
          </a:p>
          <a:p>
            <a:r>
              <a:rPr lang="en-US" baseline="0" dirty="0"/>
              <a:t> </a:t>
            </a:r>
            <a:endParaRPr lang="en-US" dirty="0"/>
          </a:p>
          <a:p>
            <a:r>
              <a:rPr lang="en-US" dirty="0"/>
              <a:t>Many</a:t>
            </a:r>
            <a:r>
              <a:rPr lang="en-US" baseline="0" dirty="0"/>
              <a:t> industries rely on efficient handling and storage of materials through diverse operations to function properly. A variety of tools/equipment is used to move, store, use, and dispose of materials. For example, in construction, the following operations may exist: “hoisting tons of steel with a crane, driving a truck loaded with concrete blocks, manually carrying bags and material, and stacking drums, barrels, kegs, lumber, or loose bricks.”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395857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1415427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https://www.osha.gov/SLTC/etools/pit/assistance/index.html </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training provided must be applicable to the work site and working conditions.  Trainees must be supervised by a competent persons and may not operate trucks where they would endanger anyone.</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requirements of the standards must be taught, as well as truck-related and workplace-related topics.</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Three separate aspects of powered industrial truck training must be completed:</a:t>
            </a: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Formal training – lecture, discussion, interactive computer learning, written materials</a:t>
            </a: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Practical training – demonstrations and exercises performed by the trainee</a:t>
            </a: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Evaluation – practical observance and determination of the trainees’ competence and capability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4292025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a:t>
            </a:r>
            <a:r>
              <a:rPr lang="en-US" b="1" dirty="0" err="1"/>
              <a:t>n.d.</a:t>
            </a:r>
            <a:r>
              <a:rPr lang="en-US" b="1" dirty="0"/>
              <a:t>,</a:t>
            </a:r>
            <a:r>
              <a:rPr lang="en-US" b="1" baseline="0" dirty="0"/>
              <a:t> https://www.osha.gov/SLTC/etools/pit/operations/index.html </a:t>
            </a:r>
            <a:endParaRPr lang="en-US" b="1" dirty="0"/>
          </a:p>
          <a:p>
            <a:pPr marL="0" indent="0">
              <a:buFontTx/>
              <a:buNone/>
            </a:pPr>
            <a:endParaRPr lang="en-US" dirty="0"/>
          </a:p>
          <a:p>
            <a:pPr marL="171450" indent="-171450">
              <a:buFont typeface="Arial" panose="020B0604020202020204" pitchFamily="34" charset="0"/>
              <a:buChar char="•"/>
            </a:pPr>
            <a:r>
              <a:rPr lang="en-US" dirty="0"/>
              <a:t>Slow down and sound the horn at locations where vision is obstructed.</a:t>
            </a:r>
          </a:p>
          <a:p>
            <a:pPr marL="171450" indent="-171450">
              <a:buFont typeface="Arial" panose="020B0604020202020204" pitchFamily="34" charset="0"/>
              <a:buChar char="•"/>
            </a:pPr>
            <a:r>
              <a:rPr lang="en-US" dirty="0"/>
              <a:t>Look toward the travel path and keep a clear view of it.</a:t>
            </a:r>
          </a:p>
          <a:p>
            <a:pPr marL="171450" indent="-171450">
              <a:buFont typeface="Arial" panose="020B0604020202020204" pitchFamily="34" charset="0"/>
              <a:buChar char="•"/>
            </a:pPr>
            <a:r>
              <a:rPr lang="en-US" dirty="0"/>
              <a:t>Don’t drive up to anyone standing in front of a bench or other fixed object.</a:t>
            </a:r>
          </a:p>
          <a:p>
            <a:pPr marL="171450" indent="-171450">
              <a:buFont typeface="Arial" panose="020B0604020202020204" pitchFamily="34" charset="0"/>
              <a:buChar char="•"/>
            </a:pPr>
            <a:r>
              <a:rPr lang="en-US" dirty="0"/>
              <a:t>Don’t drive with the work platform elevated.</a:t>
            </a:r>
          </a:p>
          <a:p>
            <a:pPr marL="171450" indent="-171450">
              <a:buFont typeface="Arial" panose="020B0604020202020204" pitchFamily="34" charset="0"/>
              <a:buChar char="•"/>
            </a:pPr>
            <a:r>
              <a:rPr lang="en-US" dirty="0"/>
              <a:t>Use seatbelts with ROPS.</a:t>
            </a:r>
          </a:p>
          <a:p>
            <a:pPr marL="171450" indent="-171450">
              <a:buFont typeface="Arial" panose="020B0604020202020204" pitchFamily="34" charset="0"/>
              <a:buChar char="•"/>
            </a:pPr>
            <a:r>
              <a:rPr lang="en-US" dirty="0"/>
              <a:t>Don’t raise or lower the forks while the forklift is moving.</a:t>
            </a:r>
          </a:p>
          <a:p>
            <a:pPr marL="171450" indent="-171450">
              <a:buFont typeface="Arial" panose="020B0604020202020204" pitchFamily="34" charset="0"/>
              <a:buChar char="•"/>
            </a:pPr>
            <a:r>
              <a:rPr lang="en-US" dirty="0"/>
              <a:t>Maintain safe distance approximately three truck lengths from the truck ahead.</a:t>
            </a:r>
          </a:p>
          <a:p>
            <a:pPr marL="0" indent="0">
              <a:buFontTx/>
              <a:buNone/>
            </a:pPr>
            <a:endParaRPr lang="en-US" dirty="0"/>
          </a:p>
          <a:p>
            <a:pPr marL="0" indent="0">
              <a:buFont typeface="Arial" panose="020B0604020202020204" pitchFamily="34" charset="0"/>
              <a:buNone/>
            </a:pPr>
            <a:endParaRPr lang="en-US" dirty="0"/>
          </a:p>
          <a:p>
            <a:pPr>
              <a:buFontTx/>
              <a:buNone/>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936662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OSHA </a:t>
            </a:r>
            <a:r>
              <a:rPr lang="en-US" b="1" dirty="0" err="1"/>
              <a:t>n.d.</a:t>
            </a:r>
            <a:r>
              <a:rPr lang="en-US" b="1" dirty="0"/>
              <a:t>,</a:t>
            </a:r>
            <a:r>
              <a:rPr lang="en-US" b="1" baseline="0" dirty="0"/>
              <a:t> https://www.osha.gov/SLTC/etools/pit/operations/index.html </a:t>
            </a:r>
            <a:endParaRPr lang="en-US" b="1" dirty="0"/>
          </a:p>
          <a:p>
            <a:pPr marL="0" indent="0">
              <a:buFontTx/>
              <a:buNone/>
            </a:pPr>
            <a:endParaRPr lang="en-US" dirty="0"/>
          </a:p>
          <a:p>
            <a:pPr marL="171450" indent="-171450">
              <a:buFont typeface="Arial" panose="020B0604020202020204" pitchFamily="34" charset="0"/>
              <a:buChar char="•"/>
            </a:pPr>
            <a:r>
              <a:rPr lang="en-US" dirty="0"/>
              <a:t>Don’t use a forklift to elevate workers who are standing on the forks.</a:t>
            </a:r>
          </a:p>
          <a:p>
            <a:pPr marL="171450" indent="-171450">
              <a:buFont typeface="Arial" panose="020B0604020202020204" pitchFamily="34" charset="0"/>
              <a:buChar char="•"/>
            </a:pPr>
            <a:r>
              <a:rPr lang="en-US" dirty="0"/>
              <a:t>Only lift personnel with approved lift platform;</a:t>
            </a:r>
            <a:r>
              <a:rPr lang="en-US" baseline="0" dirty="0"/>
              <a:t> </a:t>
            </a:r>
            <a:r>
              <a:rPr lang="en-US" dirty="0"/>
              <a:t>elevate a worker on an approved lift platform only</a:t>
            </a:r>
            <a:r>
              <a:rPr lang="en-US" baseline="0" dirty="0"/>
              <a:t> </a:t>
            </a:r>
            <a:r>
              <a:rPr lang="en-US" dirty="0"/>
              <a:t>when the vehicle is directly below the work area.</a:t>
            </a:r>
          </a:p>
          <a:p>
            <a:pPr marL="171450" indent="-171450">
              <a:buFont typeface="Arial" panose="020B0604020202020204" pitchFamily="34" charset="0"/>
              <a:buChar char="•"/>
            </a:pPr>
            <a:r>
              <a:rPr lang="en-US" dirty="0"/>
              <a:t>Whenever a truck is used to elevate personnel, secure the elevating platform to the lifting carriage or forks of the forklift.</a:t>
            </a:r>
          </a:p>
          <a:p>
            <a:pPr marL="171450" indent="-171450">
              <a:buFont typeface="Arial" panose="020B0604020202020204" pitchFamily="34" charset="0"/>
              <a:buChar char="•"/>
            </a:pPr>
            <a:r>
              <a:rPr lang="en-US" dirty="0"/>
              <a:t>Use a restraining means, such as rails, chains, or a body belt with a lanyard for the worker(s) on the platform.</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1087809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Use extreme caution when driving on grades or ramps.</a:t>
            </a:r>
          </a:p>
          <a:p>
            <a:pPr marL="171450" indent="-171450">
              <a:buFont typeface="Arial" panose="020B0604020202020204" pitchFamily="34" charset="0"/>
              <a:buChar char="•"/>
            </a:pPr>
            <a:r>
              <a:rPr lang="en-US" b="0" dirty="0"/>
              <a:t>Do not turn on grades or ramps.</a:t>
            </a:r>
          </a:p>
          <a:p>
            <a:pPr marL="171450" indent="-171450">
              <a:buFont typeface="Arial" panose="020B0604020202020204" pitchFamily="34" charset="0"/>
              <a:buChar char="•"/>
            </a:pPr>
            <a:r>
              <a:rPr lang="en-US" b="0" dirty="0"/>
              <a:t>On grades, tilt the load back and raise it only as far as needed to clear the road surface.</a:t>
            </a:r>
          </a:p>
          <a:p>
            <a:pPr marL="171450" indent="-171450">
              <a:buFont typeface="Arial" panose="020B0604020202020204" pitchFamily="34" charset="0"/>
              <a:buChar char="•"/>
            </a:pPr>
            <a:r>
              <a:rPr lang="en-US" b="0" dirty="0"/>
              <a:t>When ascending or descending grades are greater than 10%, drive loaded trucks with the load upgrade </a:t>
            </a:r>
          </a:p>
          <a:p>
            <a:pPr marL="171450" indent="-171450">
              <a:buFont typeface="Arial" panose="020B0604020202020204" pitchFamily="34" charset="0"/>
              <a:buChar char="•"/>
            </a:pPr>
            <a:endParaRPr lang="en-US" b="0" dirty="0"/>
          </a:p>
          <a:p>
            <a:r>
              <a:rPr lang="en-US" b="1" dirty="0"/>
              <a:t>OSHA</a:t>
            </a:r>
            <a:r>
              <a:rPr lang="en-US" b="1" baseline="0" dirty="0"/>
              <a:t> </a:t>
            </a:r>
            <a:r>
              <a:rPr lang="en-US" b="1" baseline="0" dirty="0" err="1"/>
              <a:t>n.d.</a:t>
            </a:r>
            <a:r>
              <a:rPr lang="en-US" b="1" baseline="0" dirty="0"/>
              <a:t>, </a:t>
            </a:r>
            <a:r>
              <a:rPr lang="en-US" b="1" dirty="0"/>
              <a:t>https://www.osha.gov/SLTC/etools/pit/workplacehazards/ramps.html</a:t>
            </a:r>
          </a:p>
          <a:p>
            <a:endParaRPr lang="en-US" sz="800" b="1" dirty="0"/>
          </a:p>
          <a:p>
            <a:pPr marL="0" indent="0">
              <a:buFontTx/>
              <a:buNone/>
            </a:pPr>
            <a:r>
              <a:rPr lang="en-US" dirty="0"/>
              <a:t>“When traveling with a load, the load should point up the incline, regardless of direction of travel. </a:t>
            </a:r>
          </a:p>
          <a:p>
            <a:pPr marL="171450" indent="-171450">
              <a:buFont typeface="Arial" panose="020B0604020202020204" pitchFamily="34" charset="0"/>
              <a:buChar char="•"/>
            </a:pPr>
            <a:r>
              <a:rPr lang="en-US" dirty="0"/>
              <a:t>Going up the incline: </a:t>
            </a:r>
          </a:p>
          <a:p>
            <a:pPr marL="628650" lvl="1" indent="-171450">
              <a:buFont typeface="Arial" panose="020B0604020202020204" pitchFamily="34" charset="0"/>
              <a:buChar char="•"/>
            </a:pPr>
            <a:r>
              <a:rPr lang="en-US" dirty="0"/>
              <a:t>Drive forward. </a:t>
            </a:r>
          </a:p>
          <a:p>
            <a:pPr marL="628650" lvl="1" indent="-171450">
              <a:buFont typeface="Arial" panose="020B0604020202020204" pitchFamily="34" charset="0"/>
              <a:buChar char="•"/>
            </a:pPr>
            <a:r>
              <a:rPr lang="en-US" dirty="0"/>
              <a:t>Forks pointed upgrade. </a:t>
            </a:r>
          </a:p>
          <a:p>
            <a:pPr marL="628650" lvl="1" indent="-171450">
              <a:buFont typeface="Arial" panose="020B0604020202020204" pitchFamily="34" charset="0"/>
              <a:buChar char="•"/>
            </a:pPr>
            <a:r>
              <a:rPr lang="en-US" dirty="0"/>
              <a:t>Use a spotter if load blocks the driver's view.</a:t>
            </a:r>
          </a:p>
          <a:p>
            <a:pPr marL="171450" indent="-171450">
              <a:buFont typeface="Arial" panose="020B0604020202020204" pitchFamily="34" charset="0"/>
              <a:buChar char="•"/>
            </a:pPr>
            <a:r>
              <a:rPr lang="en-US" dirty="0"/>
              <a:t>Going down the incline: </a:t>
            </a:r>
          </a:p>
          <a:p>
            <a:pPr marL="628650" lvl="1" indent="-171450">
              <a:buFont typeface="Arial" panose="020B0604020202020204" pitchFamily="34" charset="0"/>
              <a:buChar char="•"/>
            </a:pPr>
            <a:r>
              <a:rPr lang="en-US" dirty="0"/>
              <a:t>Drive in reverse.</a:t>
            </a:r>
          </a:p>
          <a:p>
            <a:pPr marL="628650" lvl="1" indent="-171450">
              <a:buFont typeface="Arial" panose="020B0604020202020204" pitchFamily="34" charset="0"/>
              <a:buChar char="•"/>
            </a:pPr>
            <a:r>
              <a:rPr lang="en-US" dirty="0"/>
              <a:t>Turn head and face downgrade.</a:t>
            </a:r>
          </a:p>
          <a:p>
            <a:pPr marL="628650" lvl="1" indent="-171450">
              <a:buFont typeface="Arial" panose="020B0604020202020204" pitchFamily="34" charset="0"/>
              <a:buChar char="•"/>
            </a:pPr>
            <a:r>
              <a:rPr lang="en-US" dirty="0"/>
              <a:t>Forks pointed up the grade. </a:t>
            </a:r>
          </a:p>
          <a:p>
            <a:r>
              <a:rPr lang="en-US" dirty="0"/>
              <a:t>NOTE: When walking with a pallet truck with or without a load, the forks should be pointed downgrade, regardless of direction of travel.”</a:t>
            </a:r>
            <a:br>
              <a:rPr lang="en-US" dirty="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2788786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OSHA </a:t>
            </a:r>
            <a:r>
              <a:rPr lang="en-US" b="1" dirty="0" err="1"/>
              <a:t>n.d.</a:t>
            </a:r>
            <a:r>
              <a:rPr lang="en-US" b="1" dirty="0"/>
              <a:t>, https://www.osha.gov/SLTC/etools/operations/manueuvering.html#operating</a:t>
            </a:r>
          </a:p>
          <a:p>
            <a:endParaRPr lang="en-US" dirty="0"/>
          </a:p>
          <a:p>
            <a:pPr marL="171450" indent="-171450">
              <a:buFont typeface="Arial" panose="020B0604020202020204" pitchFamily="34" charset="0"/>
              <a:buChar char="•"/>
            </a:pPr>
            <a:r>
              <a:rPr lang="en-US" dirty="0"/>
              <a:t>Driving too fast can cause tip-overs. Slow down when turning.</a:t>
            </a:r>
          </a:p>
          <a:p>
            <a:pPr marL="171450" indent="-171450">
              <a:buFont typeface="Arial" panose="020B0604020202020204" pitchFamily="34" charset="0"/>
              <a:buChar char="•"/>
            </a:pPr>
            <a:r>
              <a:rPr lang="en-US" dirty="0"/>
              <a:t>Forklifts cannot stop quickly; avoid collisions with pedestrians and</a:t>
            </a:r>
            <a:r>
              <a:rPr lang="en-US" baseline="0" dirty="0"/>
              <a:t> obstacles by controlling speed so that forklift can be stopped in time.</a:t>
            </a:r>
          </a:p>
          <a:p>
            <a:pPr marL="171450" indent="-171450">
              <a:buFont typeface="Arial" panose="020B0604020202020204" pitchFamily="34" charset="0"/>
              <a:buChar char="•"/>
            </a:pPr>
            <a:r>
              <a:rPr lang="en-US" baseline="0" dirty="0"/>
              <a:t>Slow down on wet and slippery floors, and when ascending or descending grades.</a:t>
            </a:r>
          </a:p>
          <a:p>
            <a:pPr marL="171450" indent="-171450">
              <a:buFont typeface="Arial" panose="020B0604020202020204" pitchFamily="34" charset="0"/>
              <a:buChar char="•"/>
            </a:pPr>
            <a:r>
              <a:rPr lang="en-US" baseline="0" dirty="0"/>
              <a:t>Where vision is obstructed, such as cross aisles or around corners, slow down and sound horn.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4078329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b="0" dirty="0"/>
              <a:t>Do not exceed weight capacity of forklift.</a:t>
            </a:r>
          </a:p>
          <a:p>
            <a:pPr marL="171450" indent="-171450">
              <a:buFont typeface="Arial" panose="020B0604020202020204" pitchFamily="34" charset="0"/>
              <a:buChar char="•"/>
            </a:pPr>
            <a:r>
              <a:rPr lang="en-US" b="0" dirty="0"/>
              <a:t>Center loads and secure to keep from shifting to maintain balance of weight</a:t>
            </a:r>
          </a:p>
          <a:p>
            <a:endParaRPr lang="en-US" b="0" dirty="0"/>
          </a:p>
          <a:p>
            <a:r>
              <a:rPr lang="en-US" b="1" dirty="0"/>
              <a:t>OSHA </a:t>
            </a:r>
            <a:r>
              <a:rPr lang="en-US" b="1" dirty="0" err="1"/>
              <a:t>n.d.</a:t>
            </a:r>
            <a:r>
              <a:rPr lang="en-US" b="1" dirty="0"/>
              <a:t>, https://www.osha.gov/SLTC/etools/pit/operations/loadhandling.html</a:t>
            </a:r>
          </a:p>
          <a:p>
            <a:endParaRPr lang="en-US" dirty="0"/>
          </a:p>
          <a:p>
            <a:pPr marL="171450" indent="-171450">
              <a:buFont typeface="Arial" panose="020B0604020202020204" pitchFamily="34" charset="0"/>
              <a:buChar char="•"/>
            </a:pPr>
            <a:r>
              <a:rPr lang="en-US" dirty="0"/>
              <a:t>Center</a:t>
            </a:r>
            <a:r>
              <a:rPr lang="en-US" baseline="0" dirty="0"/>
              <a:t> load and secure.</a:t>
            </a:r>
          </a:p>
          <a:p>
            <a:pPr marL="171450" indent="-171450">
              <a:buFont typeface="Arial" panose="020B0604020202020204" pitchFamily="34" charset="0"/>
              <a:buChar char="•"/>
            </a:pPr>
            <a:r>
              <a:rPr lang="en-US" baseline="0" dirty="0"/>
              <a:t>Heaviest part of load should be placed nearest the front wheels.</a:t>
            </a:r>
          </a:p>
          <a:p>
            <a:pPr marL="171450" indent="-171450">
              <a:buFont typeface="Arial" panose="020B0604020202020204" pitchFamily="34" charset="0"/>
              <a:buChar char="•"/>
            </a:pPr>
            <a:r>
              <a:rPr lang="en-US" baseline="0" dirty="0"/>
              <a:t>“Do not overload. Know the stated capacity of your forklift and do not exceed it. Only by keeping within the weight limit can you operate the forklift safely.”</a:t>
            </a:r>
          </a:p>
          <a:p>
            <a:pPr marL="171450" indent="-171450">
              <a:buFont typeface="Arial" panose="020B0604020202020204" pitchFamily="34" charset="0"/>
              <a:buChar char="•"/>
            </a:pPr>
            <a:r>
              <a:rPr lang="en-US" baseline="0" dirty="0"/>
              <a:t>“A forklift’s capacity is rated for a specified load center. If the load is off-center, improperly distributed, or oversized, it may exceed capacity and unbalance the forklift.”</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1315822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appropriate weight-rated platform to bridge space.</a:t>
            </a:r>
          </a:p>
          <a:p>
            <a:pPr marL="171450" indent="-171450">
              <a:buFont typeface="Arial" panose="020B0604020202020204" pitchFamily="34" charset="0"/>
              <a:buChar char="•"/>
            </a:pPr>
            <a:r>
              <a:rPr lang="en-US" dirty="0"/>
              <a:t>Secure portable dock boards so that they will not move.</a:t>
            </a:r>
          </a:p>
          <a:p>
            <a:pPr marL="171450" indent="-171450">
              <a:buFont typeface="Arial" panose="020B0604020202020204" pitchFamily="34" charset="0"/>
              <a:buChar char="•"/>
            </a:pPr>
            <a:r>
              <a:rPr lang="en-US" dirty="0"/>
              <a:t>Ensure that dock boards have handholds or some other effective way to lift, manage, or move them safely.</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2626845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OSHA </a:t>
            </a:r>
            <a:r>
              <a:rPr lang="en-US" b="1" dirty="0" err="1">
                <a:solidFill>
                  <a:schemeClr val="tx1"/>
                </a:solidFill>
              </a:rPr>
              <a:t>n.d.</a:t>
            </a:r>
            <a:r>
              <a:rPr lang="en-US" b="1" dirty="0">
                <a:solidFill>
                  <a:schemeClr val="tx1"/>
                </a:solidFill>
              </a:rPr>
              <a:t>, https://www.osha.gov/SLTC/etools/pit/operations/maneuvering.html#mounting</a:t>
            </a:r>
          </a:p>
          <a:p>
            <a:r>
              <a:rPr lang="en-US" dirty="0"/>
              <a:t>Exiting the forklift:</a:t>
            </a:r>
          </a:p>
          <a:p>
            <a:pPr marL="171450" indent="-171450">
              <a:buFont typeface="Arial" panose="020B0604020202020204" pitchFamily="34" charset="0"/>
              <a:buChar char="•"/>
            </a:pPr>
            <a:r>
              <a:rPr lang="en-US" dirty="0"/>
              <a:t>Hands need to be clean and dry to prevent</a:t>
            </a:r>
            <a:r>
              <a:rPr lang="en-US" baseline="0" dirty="0"/>
              <a:t> slipping when grabbing handhold.</a:t>
            </a:r>
          </a:p>
          <a:p>
            <a:pPr marL="171450" indent="-171450">
              <a:buFont typeface="Arial" panose="020B0604020202020204" pitchFamily="34" charset="0"/>
              <a:buChar char="•"/>
            </a:pPr>
            <a:r>
              <a:rPr lang="en-US" baseline="0" dirty="0"/>
              <a:t>Get a good grip on handhold; do not grab steering wheel.</a:t>
            </a:r>
          </a:p>
          <a:p>
            <a:pPr marL="171450" indent="-171450">
              <a:buFont typeface="Arial" panose="020B0604020202020204" pitchFamily="34" charset="0"/>
              <a:buChar char="•"/>
            </a:pPr>
            <a:r>
              <a:rPr lang="en-US" baseline="0" dirty="0"/>
              <a:t>Be careful with footing when mounting or dismounting forklift to avoid slipping; wear appropriate footwear and keep shoes clean and free from grease.</a:t>
            </a:r>
          </a:p>
          <a:p>
            <a:pPr marL="171450" indent="-171450">
              <a:buFont typeface="Arial" panose="020B0604020202020204" pitchFamily="34" charset="0"/>
              <a:buChar char="•"/>
            </a:pPr>
            <a:r>
              <a:rPr lang="en-US" baseline="0" dirty="0"/>
              <a:t>When getting into or out of cab, pull/lower your body; do not jump out of forklift.</a:t>
            </a:r>
          </a:p>
          <a:p>
            <a:pPr marL="0" indent="0">
              <a:buFontTx/>
              <a:buNone/>
            </a:pPr>
            <a:endParaRPr lang="en-US" baseline="0" dirty="0"/>
          </a:p>
          <a:p>
            <a:r>
              <a:rPr lang="en-US" b="1" dirty="0"/>
              <a:t>OSHA </a:t>
            </a:r>
            <a:r>
              <a:rPr lang="en-US" b="1" dirty="0" err="1"/>
              <a:t>n.d.</a:t>
            </a:r>
            <a:r>
              <a:rPr lang="en-US" b="1" dirty="0"/>
              <a:t>, https://www.osha.gov/SLTC/etools/pit/workplacehazards/pedestriantraffic.html</a:t>
            </a:r>
          </a:p>
          <a:p>
            <a:r>
              <a:rPr lang="en-US" dirty="0"/>
              <a:t>Riding</a:t>
            </a:r>
            <a:r>
              <a:rPr lang="en-US" baseline="0" dirty="0"/>
              <a:t> the forklift:</a:t>
            </a:r>
            <a:endParaRPr lang="en-US" dirty="0"/>
          </a:p>
          <a:p>
            <a:pPr marL="171450" indent="-171450">
              <a:buFont typeface="Arial" panose="020B0604020202020204" pitchFamily="34" charset="0"/>
              <a:buChar char="•"/>
            </a:pPr>
            <a:r>
              <a:rPr lang="en-US" dirty="0"/>
              <a:t>“The OSHA standard [</a:t>
            </a:r>
            <a:r>
              <a:rPr lang="en-US" dirty="0">
                <a:hlinkClick r:id="rId3" tooltip="29 CFR 1910.178(m)(3)"/>
              </a:rPr>
              <a:t>29 CFR 1910.178(m)(3)</a:t>
            </a:r>
            <a:r>
              <a:rPr lang="en-US" dirty="0"/>
              <a:t>] states that unauthorized personnel are prohibited from riding on a forklift. If riders are authorized, a safe place must be provided.</a:t>
            </a:r>
          </a:p>
          <a:p>
            <a:pPr marL="171450" indent="-171450">
              <a:buFont typeface="Arial" panose="020B0604020202020204" pitchFamily="34" charset="0"/>
              <a:buChar char="•"/>
            </a:pPr>
            <a:r>
              <a:rPr lang="en-US" dirty="0"/>
              <a:t>Unless authorized, never carry passengers -- NO RIDERS. </a:t>
            </a:r>
          </a:p>
          <a:p>
            <a:pPr marL="171450" indent="-171450">
              <a:buFont typeface="Arial" panose="020B0604020202020204" pitchFamily="34" charset="0"/>
              <a:buChar char="•"/>
            </a:pPr>
            <a:r>
              <a:rPr lang="en-US" dirty="0"/>
              <a:t>Use only specialized equipment designed to raise personnel. </a:t>
            </a:r>
          </a:p>
          <a:p>
            <a:pPr marL="171450" indent="-171450">
              <a:buFont typeface="Arial" panose="020B0604020202020204" pitchFamily="34" charset="0"/>
              <a:buChar char="•"/>
            </a:pPr>
            <a:r>
              <a:rPr lang="en-US" dirty="0"/>
              <a:t>Never transport employees on a platform. Employees can only be hoisted up and down.</a:t>
            </a:r>
          </a:p>
          <a:p>
            <a:pPr marL="171450" indent="-171450">
              <a:buFont typeface="Arial" panose="020B0604020202020204" pitchFamily="34" charset="0"/>
              <a:buChar char="•"/>
            </a:pPr>
            <a:r>
              <a:rPr lang="en-US" dirty="0"/>
              <a:t>Never transport employees on the forks.” </a:t>
            </a:r>
          </a:p>
          <a:p>
            <a:pPr marL="0" indent="0">
              <a:buFontTx/>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3853120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OSHA </a:t>
            </a:r>
            <a:r>
              <a:rPr lang="en-US" b="1" dirty="0" err="1"/>
              <a:t>n.d.</a:t>
            </a:r>
            <a:r>
              <a:rPr lang="en-US" b="1" dirty="0"/>
              <a:t>, https://www.osha.gov/SLTC/etools/pit/operations/maneuvering.html</a:t>
            </a:r>
            <a:r>
              <a:rPr lang="en-US" dirty="0"/>
              <a:t>.</a:t>
            </a:r>
          </a:p>
          <a:p>
            <a:endParaRPr lang="en-US" dirty="0"/>
          </a:p>
          <a:p>
            <a:r>
              <a:rPr lang="en-US" dirty="0"/>
              <a:t>“For tip-overs on sit-down counterbalanced trucks: </a:t>
            </a:r>
          </a:p>
          <a:p>
            <a:pPr marL="171450" indent="-171450">
              <a:buFont typeface="Arial" panose="020B0604020202020204" pitchFamily="34" charset="0"/>
              <a:buChar char="•"/>
            </a:pPr>
            <a:r>
              <a:rPr lang="en-US" dirty="0"/>
              <a:t>Don't jump. Stay in the forklift.</a:t>
            </a:r>
          </a:p>
          <a:p>
            <a:pPr marL="171450" indent="-171450">
              <a:buFont typeface="Arial" panose="020B0604020202020204" pitchFamily="34" charset="0"/>
              <a:buChar char="•"/>
            </a:pPr>
            <a:r>
              <a:rPr lang="en-US" dirty="0"/>
              <a:t>Hold tight to the steering wheel.</a:t>
            </a:r>
          </a:p>
          <a:p>
            <a:pPr marL="171450" indent="-171450">
              <a:buFont typeface="Arial" panose="020B0604020202020204" pitchFamily="34" charset="0"/>
              <a:buChar char="•"/>
            </a:pPr>
            <a:r>
              <a:rPr lang="en-US" dirty="0"/>
              <a:t>Brace feet.</a:t>
            </a:r>
          </a:p>
          <a:p>
            <a:pPr marL="171450" indent="-171450">
              <a:buFont typeface="Arial" panose="020B0604020202020204" pitchFamily="34" charset="0"/>
              <a:buChar char="•"/>
            </a:pPr>
            <a:r>
              <a:rPr lang="en-US" dirty="0"/>
              <a:t>Lean AWAY from the impact.</a:t>
            </a:r>
          </a:p>
          <a:p>
            <a:pPr marL="171450" indent="-171450">
              <a:buFont typeface="Arial" panose="020B0604020202020204" pitchFamily="34" charset="0"/>
              <a:buChar char="•"/>
            </a:pPr>
            <a:r>
              <a:rPr lang="en-US" dirty="0"/>
              <a:t>Lean forward.</a:t>
            </a:r>
          </a:p>
          <a:p>
            <a:r>
              <a:rPr lang="en-US" dirty="0"/>
              <a:t>Note: Tip-over procedures for other types of forklifts may vary. For example operators of stand-up forklifts with rear-entry access should step backwards off the forklift if a tip-over occurs.”</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197901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a:p>
            <a:r>
              <a:rPr lang="en-US" dirty="0"/>
              <a:t>“To help reduce potential accidents</a:t>
            </a:r>
            <a:r>
              <a:rPr lang="en-US" baseline="0" dirty="0"/>
              <a:t> associated with workplace equipment, employees need to be trained in the proper use and limitations of the equipment they operate. This includes knowing how to effectively use equipment such as conveyors, [powered industrial trucks or forklifts], cranes, and slings.”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2164221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183762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1249458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Provide</a:t>
            </a:r>
            <a:r>
              <a:rPr lang="en-US" baseline="0" dirty="0"/>
              <a:t> seatbelts; exceptions: equipment is designed for standup operation or equipment does not have ROPS or adequate canopy protection </a:t>
            </a:r>
          </a:p>
          <a:p>
            <a:pPr marL="171450" indent="-171450">
              <a:buFont typeface="Arial" panose="020B0604020202020204" pitchFamily="34" charset="0"/>
              <a:buChar char="•"/>
            </a:pPr>
            <a:r>
              <a:rPr lang="en-US" baseline="0" dirty="0"/>
              <a:t>If equipment has an obstructed rear view, it cannot be used in reverse unless it has a signal alarm.</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3446929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Training</a:t>
            </a:r>
            <a:r>
              <a:rPr lang="en-US" baseline="0" dirty="0"/>
              <a:t> requirements for operators of powered industrial trucks are located in 1910.178(l). </a:t>
            </a:r>
          </a:p>
          <a:p>
            <a:r>
              <a:rPr lang="en-US" baseline="0" dirty="0"/>
              <a:t>Per 1910.178(l)(2)(ii), “training shall consist of a combination of formal instruction…, practical training…, and evaluation of the operator’s performance in the workplace.”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3976214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1924447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photo:</a:t>
            </a:r>
            <a:r>
              <a:rPr lang="en-US" baseline="0" dirty="0"/>
              <a:t>  Hazard – protruding wood screws; Solution – remove any protruding objects from wood</a:t>
            </a:r>
          </a:p>
          <a:p>
            <a:endParaRPr lang="en-US" baseline="0" dirty="0"/>
          </a:p>
          <a:p>
            <a:r>
              <a:rPr lang="en-US" baseline="0" dirty="0"/>
              <a:t>Right photo:  Hazard – height of lumber pile; Solution – if being manually handled, should not exceed 16 feet high, and lumber piles shall not exceed 20 feet in height.</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536252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photo:  Hazard - Unstable stacked materials; Solution – stack bricks</a:t>
            </a:r>
            <a:r>
              <a:rPr lang="en-US" baseline="0" dirty="0"/>
              <a:t> in a manner that will keep them from falling, do not stack them more than 7 feet high, and taper back a loose brick stack after it is 4 feet high.</a:t>
            </a:r>
            <a:endParaRPr lang="en-US" dirty="0"/>
          </a:p>
          <a:p>
            <a:endParaRPr lang="en-US" dirty="0"/>
          </a:p>
          <a:p>
            <a:r>
              <a:rPr lang="en-US" dirty="0"/>
              <a:t>Right photo: Hazard</a:t>
            </a:r>
            <a:r>
              <a:rPr lang="en-US" baseline="0" dirty="0"/>
              <a:t> – poor housekeeping, using work area for storage of materials; Solution – keep work areas free from accumulated materials that cause tripping, fires, or explosion hazards, or may contribute to harboring of pests.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1031273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photo:  Hazard – lifting strap is damaged; Solution – replace lifting strap</a:t>
            </a:r>
          </a:p>
          <a:p>
            <a:endParaRPr lang="en-US" dirty="0"/>
          </a:p>
          <a:p>
            <a:r>
              <a:rPr lang="en-US" dirty="0"/>
              <a:t>Right photo:  Hazard</a:t>
            </a:r>
            <a:r>
              <a:rPr lang="en-US" baseline="0" dirty="0"/>
              <a:t> – concrete blocks placed vertically on scaffolds can fall and strike someone below; Solution – stack blocks horizontally; prevent materials from falling. </a:t>
            </a:r>
          </a:p>
          <a:p>
            <a:r>
              <a:rPr lang="en-US" dirty="0"/>
              <a:t>In addition to wearing hardhats each employee on a scaffold shall be provided with additional protection from falling hand tools, debris, and other small objects through the installation of </a:t>
            </a:r>
            <a:r>
              <a:rPr lang="en-US" dirty="0" err="1"/>
              <a:t>toeboards</a:t>
            </a:r>
            <a:r>
              <a:rPr lang="en-US" dirty="0"/>
              <a:t>, screens, or guardrail systems, or through the erection of debris nets, catch platforms, or canopy structures that contain or deflect the falling objects. When the falling objects are too large, heavy or massive to be contained or deflected by any of the above-listed measures, the employer shall place such potential falling objects away from the edge of the surface from which they could fall and shall secure those materials as necessary to prevent their falling.</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332109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39</a:t>
            </a:fld>
            <a:endParaRPr lang="en-US"/>
          </a:p>
        </p:txBody>
      </p:sp>
    </p:spTree>
    <p:extLst>
      <p:ext uri="{BB962C8B-B14F-4D97-AF65-F5344CB8AC3E}">
        <p14:creationId xmlns:p14="http://schemas.microsoft.com/office/powerpoint/2010/main" val="3516911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215844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OSHA 2002, https://www.osha.gov/Publications/osha2236/pdf</a:t>
            </a:r>
          </a:p>
          <a:p>
            <a:endParaRPr lang="en-US" dirty="0"/>
          </a:p>
          <a:p>
            <a:r>
              <a:rPr lang="en-US" dirty="0"/>
              <a:t>“Workers frequently cite the weight and bulkiness of objects that they lift as major contributing factors to their injuries.” A</a:t>
            </a:r>
            <a:r>
              <a:rPr lang="en-US" baseline="0" dirty="0"/>
              <a:t> study from 1999 found that 420,000 back injuries occurred from workplace accidents. Causes of the injuries included lifting heavy or bulky items and bending, twisting, or turning movements.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1263024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308711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Examples of improper</a:t>
            </a:r>
            <a:r>
              <a:rPr lang="en-US" baseline="0" dirty="0"/>
              <a:t> operation of equipment – overloads, unsafe speeds, </a:t>
            </a:r>
          </a:p>
          <a:p>
            <a:pPr marL="171450" indent="-171450">
              <a:buFont typeface="Arial" panose="020B0604020202020204" pitchFamily="34" charset="0"/>
              <a:buChar char="•"/>
            </a:pPr>
            <a:r>
              <a:rPr lang="en-US" baseline="0" dirty="0"/>
              <a:t>Poor housekeeping presents tripping hazards, fire/explosion hazards, or hazards associated with harboring pests (rats, mice, etc.)</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395985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Examples of unsafe conditions – protruding nails, dry rot, deteriorated containers</a:t>
            </a:r>
          </a:p>
          <a:p>
            <a:pPr marL="171450" indent="-171450">
              <a:buFont typeface="Arial" panose="020B0604020202020204" pitchFamily="34" charset="0"/>
              <a:buChar char="•"/>
            </a:pPr>
            <a:r>
              <a:rPr lang="en-US" baseline="0" dirty="0"/>
              <a:t>Primary hazards associated with flammable materials are explosion and fire.</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128935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Exceeding load capabilities of equipment</a:t>
            </a:r>
            <a:r>
              <a:rPr lang="en-US" baseline="0" dirty="0"/>
              <a:t>, floors, or storage shelves</a:t>
            </a:r>
            <a:r>
              <a:rPr lang="en-US" dirty="0"/>
              <a:t> can cause:</a:t>
            </a:r>
          </a:p>
          <a:p>
            <a:pPr marL="628650" lvl="1" indent="-171450">
              <a:buFont typeface="Arial" panose="020B0604020202020204" pitchFamily="34" charset="0"/>
              <a:buChar char="•"/>
            </a:pPr>
            <a:r>
              <a:rPr lang="en-US" dirty="0"/>
              <a:t>Equipment</a:t>
            </a:r>
            <a:r>
              <a:rPr lang="en-US" baseline="0" dirty="0"/>
              <a:t> to fail or turn-over/tip-over</a:t>
            </a:r>
          </a:p>
          <a:p>
            <a:pPr marL="628650" lvl="1" indent="-171450">
              <a:buFont typeface="Arial" panose="020B0604020202020204" pitchFamily="34" charset="0"/>
              <a:buChar char="•"/>
            </a:pPr>
            <a:r>
              <a:rPr lang="en-US" baseline="0" dirty="0"/>
              <a:t>Falling/dropped loads</a:t>
            </a:r>
          </a:p>
          <a:p>
            <a:pPr marL="628650" lvl="1" indent="-171450">
              <a:buFont typeface="Arial" panose="020B0604020202020204" pitchFamily="34" charset="0"/>
              <a:buChar char="•"/>
            </a:pPr>
            <a:r>
              <a:rPr lang="en-US" baseline="0" dirty="0"/>
              <a:t>Floors to collapse</a:t>
            </a:r>
          </a:p>
          <a:p>
            <a:pPr marL="628650" lvl="1" indent="-171450">
              <a:buFont typeface="Arial" panose="020B0604020202020204" pitchFamily="34" charset="0"/>
              <a:buChar char="•"/>
            </a:pPr>
            <a:r>
              <a:rPr lang="en-US" baseline="0" dirty="0"/>
              <a:t>Storage shelves to collapse or fall over</a:t>
            </a:r>
            <a:br>
              <a:rPr lang="en-US" baseline="0" dirty="0"/>
            </a:br>
            <a:endParaRPr lang="en-US" baseline="0" dirty="0"/>
          </a:p>
          <a:p>
            <a:pPr marL="171450" lvl="0" indent="-171450">
              <a:buFont typeface="Arial" panose="020B0604020202020204" pitchFamily="34" charset="0"/>
              <a:buChar char="•"/>
            </a:pPr>
            <a:r>
              <a:rPr lang="en-US" baseline="0" dirty="0"/>
              <a:t>Binding ties or other securing devices are likely under tension, which can cause them to snap or “fly-off” when cut improperly.</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27028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Falling objects –</a:t>
            </a:r>
            <a:r>
              <a:rPr lang="en-US" baseline="0" dirty="0"/>
              <a:t> due to improper handling or storage, overloading capacity, etc.</a:t>
            </a:r>
            <a:br>
              <a:rPr lang="en-US" baseline="0" dirty="0"/>
            </a:br>
            <a:endParaRPr lang="en-US" baseline="0" dirty="0"/>
          </a:p>
          <a:p>
            <a:pPr marL="171450" indent="-171450">
              <a:buFont typeface="Arial" panose="020B0604020202020204" pitchFamily="34" charset="0"/>
              <a:buChar char="•"/>
            </a:pPr>
            <a:r>
              <a:rPr lang="en-US" dirty="0"/>
              <a:t>Manually</a:t>
            </a:r>
            <a:r>
              <a:rPr lang="en-US" baseline="0" dirty="0"/>
              <a:t> moving large, heavy, and/or irregularly-shaped objects can cause injuries; back injuries are a common injury associated with manual moving of heavy, bulky items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175259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Improperly stacked materials have potential for sliding,</a:t>
            </a:r>
            <a:r>
              <a:rPr lang="en-US" baseline="0" dirty="0"/>
              <a:t> falling, or collapsing, which can lead to struck-by or crushed-by incidents.</a:t>
            </a:r>
            <a:br>
              <a:rPr lang="en-US" baseline="0" dirty="0"/>
            </a:br>
            <a:endParaRPr lang="en-US" baseline="0" dirty="0"/>
          </a:p>
          <a:p>
            <a:pPr marL="171450" indent="-171450">
              <a:buFont typeface="Arial" panose="020B0604020202020204" pitchFamily="34" charset="0"/>
              <a:buChar char="•"/>
            </a:pPr>
            <a:r>
              <a:rPr lang="en-US" baseline="0" dirty="0"/>
              <a:t>Equipment, machinery or falling loads lead to struck-by or caught-in/-between incidents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355850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764A993-3B9D-4D76-9EC7-1BC79DC4A5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E30729A-DE2B-4583-844C-11E5284F60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1B8820-E08D-4203-A717-F7B601F7B883}"/>
              </a:ext>
            </a:extLst>
          </p:cNvPr>
          <p:cNvSpPr>
            <a:spLocks noGrp="1" noChangeArrowheads="1"/>
          </p:cNvSpPr>
          <p:nvPr>
            <p:ph type="sldNum" sz="quarter" idx="12"/>
          </p:nvPr>
        </p:nvSpPr>
        <p:spPr>
          <a:ln/>
        </p:spPr>
        <p:txBody>
          <a:bodyPr/>
          <a:lstStyle>
            <a:lvl1pPr>
              <a:defRPr/>
            </a:lvl1pPr>
          </a:lstStyle>
          <a:p>
            <a:pPr>
              <a:defRPr/>
            </a:pPr>
            <a:fld id="{19A02139-E049-4511-9C75-65389EB70538}" type="slidenum">
              <a:rPr lang="en-US" altLang="en-US"/>
              <a:pPr>
                <a:defRPr/>
              </a:pPr>
              <a:t>‹#›</a:t>
            </a:fld>
            <a:endParaRPr lang="en-US" altLang="en-US"/>
          </a:p>
        </p:txBody>
      </p:sp>
    </p:spTree>
    <p:extLst>
      <p:ext uri="{BB962C8B-B14F-4D97-AF65-F5344CB8AC3E}">
        <p14:creationId xmlns:p14="http://schemas.microsoft.com/office/powerpoint/2010/main" val="51180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CC3BF-33D3-40CE-9C9E-65C2FEEF1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4632E2-588C-48ED-8EFC-3C6FD40B68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2D8EA3A-2015-4A80-AE21-A094734461F0}"/>
              </a:ext>
            </a:extLst>
          </p:cNvPr>
          <p:cNvSpPr>
            <a:spLocks noGrp="1" noChangeArrowheads="1"/>
          </p:cNvSpPr>
          <p:nvPr>
            <p:ph type="sldNum" sz="quarter" idx="12"/>
          </p:nvPr>
        </p:nvSpPr>
        <p:spPr>
          <a:ln/>
        </p:spPr>
        <p:txBody>
          <a:bodyPr/>
          <a:lstStyle>
            <a:lvl1pPr>
              <a:defRPr/>
            </a:lvl1pPr>
          </a:lstStyle>
          <a:p>
            <a:pPr>
              <a:defRPr/>
            </a:pPr>
            <a:fld id="{05185048-E9C4-4127-AA91-9C0E73BAF423}" type="slidenum">
              <a:rPr lang="en-US" altLang="en-US"/>
              <a:pPr>
                <a:defRPr/>
              </a:pPr>
              <a:t>‹#›</a:t>
            </a:fld>
            <a:endParaRPr lang="en-US" altLang="en-US"/>
          </a:p>
        </p:txBody>
      </p:sp>
    </p:spTree>
    <p:extLst>
      <p:ext uri="{BB962C8B-B14F-4D97-AF65-F5344CB8AC3E}">
        <p14:creationId xmlns:p14="http://schemas.microsoft.com/office/powerpoint/2010/main" val="174594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599CDB-5770-4DC0-856B-334511EDE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B04773-D37A-45BE-A974-E33BCC3FA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E102F9-EB2E-46E9-9129-80303590F290}"/>
              </a:ext>
            </a:extLst>
          </p:cNvPr>
          <p:cNvSpPr>
            <a:spLocks noGrp="1" noChangeArrowheads="1"/>
          </p:cNvSpPr>
          <p:nvPr>
            <p:ph type="sldNum" sz="quarter" idx="12"/>
          </p:nvPr>
        </p:nvSpPr>
        <p:spPr>
          <a:ln/>
        </p:spPr>
        <p:txBody>
          <a:bodyPr/>
          <a:lstStyle>
            <a:lvl1pPr>
              <a:defRPr/>
            </a:lvl1pPr>
          </a:lstStyle>
          <a:p>
            <a:pPr>
              <a:defRPr/>
            </a:pPr>
            <a:fld id="{C57B7AA6-648E-4FC3-B9D1-B96F82980B69}" type="slidenum">
              <a:rPr lang="en-US" altLang="en-US"/>
              <a:pPr>
                <a:defRPr/>
              </a:pPr>
              <a:t>‹#›</a:t>
            </a:fld>
            <a:endParaRPr lang="en-US" altLang="en-US"/>
          </a:p>
        </p:txBody>
      </p:sp>
    </p:spTree>
    <p:extLst>
      <p:ext uri="{BB962C8B-B14F-4D97-AF65-F5344CB8AC3E}">
        <p14:creationId xmlns:p14="http://schemas.microsoft.com/office/powerpoint/2010/main" val="170568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BA38-12A4-297E-8E88-AE9F31E94FE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11E07-5054-3C27-7CA5-74EADFA43C6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5A6FA8-A727-34BB-94B5-FE82562890E2}"/>
              </a:ext>
            </a:extLst>
          </p:cNvPr>
          <p:cNvSpPr>
            <a:spLocks noGrp="1"/>
          </p:cNvSpPr>
          <p:nvPr>
            <p:ph type="dt" sz="half" idx="10"/>
          </p:nvPr>
        </p:nvSpPr>
        <p:spPr/>
        <p:txBody>
          <a:bodyPr/>
          <a:lstStyle/>
          <a:p>
            <a:fld id="{F966C386-7472-4E95-A4EE-25B0C9430683}" type="datetimeFigureOut">
              <a:rPr lang="en-US" smtClean="0"/>
              <a:t>3/16/2023</a:t>
            </a:fld>
            <a:endParaRPr lang="en-US"/>
          </a:p>
        </p:txBody>
      </p:sp>
      <p:sp>
        <p:nvSpPr>
          <p:cNvPr id="5" name="Footer Placeholder 4">
            <a:extLst>
              <a:ext uri="{FF2B5EF4-FFF2-40B4-BE49-F238E27FC236}">
                <a16:creationId xmlns:a16="http://schemas.microsoft.com/office/drawing/2014/main" id="{7D25A3A6-955A-9521-C721-A4A628FC0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1D35D-93FC-94EE-2AE2-773176DFF35B}"/>
              </a:ext>
            </a:extLst>
          </p:cNvPr>
          <p:cNvSpPr>
            <a:spLocks noGrp="1"/>
          </p:cNvSpPr>
          <p:nvPr>
            <p:ph type="sldNum" sz="quarter" idx="12"/>
          </p:nvPr>
        </p:nvSpPr>
        <p:spPr/>
        <p:txBody>
          <a:bodyPr/>
          <a:lstStyle/>
          <a:p>
            <a:fld id="{57E15624-17A2-4F03-A00A-D6835B7CF71A}" type="slidenum">
              <a:rPr lang="en-US" smtClean="0"/>
              <a:t>‹#›</a:t>
            </a:fld>
            <a:endParaRPr lang="en-US"/>
          </a:p>
        </p:txBody>
      </p:sp>
    </p:spTree>
    <p:extLst>
      <p:ext uri="{BB962C8B-B14F-4D97-AF65-F5344CB8AC3E}">
        <p14:creationId xmlns:p14="http://schemas.microsoft.com/office/powerpoint/2010/main" val="286486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5184-ABAC-42AA-1CBA-1977A88FE4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11684-D69E-CB53-C0B6-6C7A0F1B31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EC6-F7A7-5EA1-ED61-DA9CB01B620C}"/>
              </a:ext>
            </a:extLst>
          </p:cNvPr>
          <p:cNvSpPr>
            <a:spLocks noGrp="1"/>
          </p:cNvSpPr>
          <p:nvPr>
            <p:ph type="dt" sz="half" idx="10"/>
          </p:nvPr>
        </p:nvSpPr>
        <p:spPr/>
        <p:txBody>
          <a:bodyPr/>
          <a:lstStyle/>
          <a:p>
            <a:fld id="{F966C386-7472-4E95-A4EE-25B0C9430683}" type="datetimeFigureOut">
              <a:rPr lang="en-US" smtClean="0"/>
              <a:t>3/16/2023</a:t>
            </a:fld>
            <a:endParaRPr lang="en-US"/>
          </a:p>
        </p:txBody>
      </p:sp>
      <p:sp>
        <p:nvSpPr>
          <p:cNvPr id="5" name="Footer Placeholder 4">
            <a:extLst>
              <a:ext uri="{FF2B5EF4-FFF2-40B4-BE49-F238E27FC236}">
                <a16:creationId xmlns:a16="http://schemas.microsoft.com/office/drawing/2014/main" id="{4702FC0D-D92C-E333-87A2-2276161C2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493CC-4CB1-3C09-E4C0-AA8D3F7FCF96}"/>
              </a:ext>
            </a:extLst>
          </p:cNvPr>
          <p:cNvSpPr>
            <a:spLocks noGrp="1"/>
          </p:cNvSpPr>
          <p:nvPr>
            <p:ph type="sldNum" sz="quarter" idx="12"/>
          </p:nvPr>
        </p:nvSpPr>
        <p:spPr/>
        <p:txBody>
          <a:bodyPr/>
          <a:lstStyle/>
          <a:p>
            <a:fld id="{57E15624-17A2-4F03-A00A-D6835B7CF71A}" type="slidenum">
              <a:rPr lang="en-US" smtClean="0"/>
              <a:t>‹#›</a:t>
            </a:fld>
            <a:endParaRPr lang="en-US"/>
          </a:p>
        </p:txBody>
      </p:sp>
    </p:spTree>
    <p:extLst>
      <p:ext uri="{BB962C8B-B14F-4D97-AF65-F5344CB8AC3E}">
        <p14:creationId xmlns:p14="http://schemas.microsoft.com/office/powerpoint/2010/main" val="106556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A5AB-640E-00DA-BDE1-59E72CACBDA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4E0D5B-E79D-30E7-0F80-743C4C8D019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C97472-D2E7-0CBA-CE41-A147EC2098B2}"/>
              </a:ext>
            </a:extLst>
          </p:cNvPr>
          <p:cNvSpPr>
            <a:spLocks noGrp="1"/>
          </p:cNvSpPr>
          <p:nvPr>
            <p:ph type="dt" sz="half" idx="10"/>
          </p:nvPr>
        </p:nvSpPr>
        <p:spPr/>
        <p:txBody>
          <a:bodyPr/>
          <a:lstStyle/>
          <a:p>
            <a:fld id="{F966C386-7472-4E95-A4EE-25B0C9430683}" type="datetimeFigureOut">
              <a:rPr lang="en-US" smtClean="0"/>
              <a:t>3/16/2023</a:t>
            </a:fld>
            <a:endParaRPr lang="en-US"/>
          </a:p>
        </p:txBody>
      </p:sp>
      <p:sp>
        <p:nvSpPr>
          <p:cNvPr id="5" name="Footer Placeholder 4">
            <a:extLst>
              <a:ext uri="{FF2B5EF4-FFF2-40B4-BE49-F238E27FC236}">
                <a16:creationId xmlns:a16="http://schemas.microsoft.com/office/drawing/2014/main" id="{C83C7F26-03E5-66FC-314F-84A4B643E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CC80F-F6FD-B553-59A5-B2AF1388D9B2}"/>
              </a:ext>
            </a:extLst>
          </p:cNvPr>
          <p:cNvSpPr>
            <a:spLocks noGrp="1"/>
          </p:cNvSpPr>
          <p:nvPr>
            <p:ph type="sldNum" sz="quarter" idx="12"/>
          </p:nvPr>
        </p:nvSpPr>
        <p:spPr/>
        <p:txBody>
          <a:bodyPr/>
          <a:lstStyle/>
          <a:p>
            <a:fld id="{57E15624-17A2-4F03-A00A-D6835B7CF71A}" type="slidenum">
              <a:rPr lang="en-US" smtClean="0"/>
              <a:t>‹#›</a:t>
            </a:fld>
            <a:endParaRPr lang="en-US"/>
          </a:p>
        </p:txBody>
      </p:sp>
    </p:spTree>
    <p:extLst>
      <p:ext uri="{BB962C8B-B14F-4D97-AF65-F5344CB8AC3E}">
        <p14:creationId xmlns:p14="http://schemas.microsoft.com/office/powerpoint/2010/main" val="357639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24632-B85B-02E8-3F45-E90D1CD11B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2A459-A83C-F05C-91DD-89CC758CE72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E95FA0-4E94-B5B1-3584-02A2C69FD3B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F63936-CD2D-3B70-8F82-8C348A6B073A}"/>
              </a:ext>
            </a:extLst>
          </p:cNvPr>
          <p:cNvSpPr>
            <a:spLocks noGrp="1"/>
          </p:cNvSpPr>
          <p:nvPr>
            <p:ph type="dt" sz="half" idx="10"/>
          </p:nvPr>
        </p:nvSpPr>
        <p:spPr/>
        <p:txBody>
          <a:bodyPr/>
          <a:lstStyle/>
          <a:p>
            <a:fld id="{F966C386-7472-4E95-A4EE-25B0C9430683}" type="datetimeFigureOut">
              <a:rPr lang="en-US" smtClean="0"/>
              <a:t>3/16/2023</a:t>
            </a:fld>
            <a:endParaRPr lang="en-US"/>
          </a:p>
        </p:txBody>
      </p:sp>
      <p:sp>
        <p:nvSpPr>
          <p:cNvPr id="6" name="Footer Placeholder 5">
            <a:extLst>
              <a:ext uri="{FF2B5EF4-FFF2-40B4-BE49-F238E27FC236}">
                <a16:creationId xmlns:a16="http://schemas.microsoft.com/office/drawing/2014/main" id="{684C988E-36F4-8339-806C-D83CC0507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36CD0-2BC2-39D5-F285-16AD5A425318}"/>
              </a:ext>
            </a:extLst>
          </p:cNvPr>
          <p:cNvSpPr>
            <a:spLocks noGrp="1"/>
          </p:cNvSpPr>
          <p:nvPr>
            <p:ph type="sldNum" sz="quarter" idx="12"/>
          </p:nvPr>
        </p:nvSpPr>
        <p:spPr/>
        <p:txBody>
          <a:bodyPr/>
          <a:lstStyle/>
          <a:p>
            <a:fld id="{57E15624-17A2-4F03-A00A-D6835B7CF71A}" type="slidenum">
              <a:rPr lang="en-US" smtClean="0"/>
              <a:t>‹#›</a:t>
            </a:fld>
            <a:endParaRPr lang="en-US"/>
          </a:p>
        </p:txBody>
      </p:sp>
    </p:spTree>
    <p:extLst>
      <p:ext uri="{BB962C8B-B14F-4D97-AF65-F5344CB8AC3E}">
        <p14:creationId xmlns:p14="http://schemas.microsoft.com/office/powerpoint/2010/main" val="3215946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E2F3-95D9-A535-452E-8D36510816E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5D2320-AB81-1105-F9D7-AA217A00EC3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245746-C9A2-4EAE-6E45-B6939888430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0ADF0F-CCA1-29B2-6675-72760FF99DE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4C8A7A-8194-EEF5-CC4D-29A64154EDF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3D742-1390-1CFD-D23D-E7A45D43122C}"/>
              </a:ext>
            </a:extLst>
          </p:cNvPr>
          <p:cNvSpPr>
            <a:spLocks noGrp="1"/>
          </p:cNvSpPr>
          <p:nvPr>
            <p:ph type="dt" sz="half" idx="10"/>
          </p:nvPr>
        </p:nvSpPr>
        <p:spPr/>
        <p:txBody>
          <a:bodyPr/>
          <a:lstStyle/>
          <a:p>
            <a:fld id="{F966C386-7472-4E95-A4EE-25B0C9430683}" type="datetimeFigureOut">
              <a:rPr lang="en-US" smtClean="0"/>
              <a:t>3/16/2023</a:t>
            </a:fld>
            <a:endParaRPr lang="en-US"/>
          </a:p>
        </p:txBody>
      </p:sp>
      <p:sp>
        <p:nvSpPr>
          <p:cNvPr id="8" name="Footer Placeholder 7">
            <a:extLst>
              <a:ext uri="{FF2B5EF4-FFF2-40B4-BE49-F238E27FC236}">
                <a16:creationId xmlns:a16="http://schemas.microsoft.com/office/drawing/2014/main" id="{A5F7660D-99DF-AA43-53D4-91A75149FA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666637-D259-E6CC-FEA0-C74429D784BE}"/>
              </a:ext>
            </a:extLst>
          </p:cNvPr>
          <p:cNvSpPr>
            <a:spLocks noGrp="1"/>
          </p:cNvSpPr>
          <p:nvPr>
            <p:ph type="sldNum" sz="quarter" idx="12"/>
          </p:nvPr>
        </p:nvSpPr>
        <p:spPr/>
        <p:txBody>
          <a:bodyPr/>
          <a:lstStyle/>
          <a:p>
            <a:fld id="{57E15624-17A2-4F03-A00A-D6835B7CF71A}" type="slidenum">
              <a:rPr lang="en-US" smtClean="0"/>
              <a:t>‹#›</a:t>
            </a:fld>
            <a:endParaRPr lang="en-US"/>
          </a:p>
        </p:txBody>
      </p:sp>
    </p:spTree>
    <p:extLst>
      <p:ext uri="{BB962C8B-B14F-4D97-AF65-F5344CB8AC3E}">
        <p14:creationId xmlns:p14="http://schemas.microsoft.com/office/powerpoint/2010/main" val="330435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EBBD-E5D8-7B4F-643B-3A007085FD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5536BC-FF31-F238-0F4A-46A8993AA9CB}"/>
              </a:ext>
            </a:extLst>
          </p:cNvPr>
          <p:cNvSpPr>
            <a:spLocks noGrp="1"/>
          </p:cNvSpPr>
          <p:nvPr>
            <p:ph type="dt" sz="half" idx="10"/>
          </p:nvPr>
        </p:nvSpPr>
        <p:spPr/>
        <p:txBody>
          <a:bodyPr/>
          <a:lstStyle/>
          <a:p>
            <a:fld id="{F966C386-7472-4E95-A4EE-25B0C9430683}" type="datetimeFigureOut">
              <a:rPr lang="en-US" smtClean="0"/>
              <a:t>3/16/2023</a:t>
            </a:fld>
            <a:endParaRPr lang="en-US"/>
          </a:p>
        </p:txBody>
      </p:sp>
      <p:sp>
        <p:nvSpPr>
          <p:cNvPr id="4" name="Footer Placeholder 3">
            <a:extLst>
              <a:ext uri="{FF2B5EF4-FFF2-40B4-BE49-F238E27FC236}">
                <a16:creationId xmlns:a16="http://schemas.microsoft.com/office/drawing/2014/main" id="{D71AC61A-6A92-368C-E47E-9E4106CDDD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7D847B-8D82-A3D3-BF69-45A8E50B5798}"/>
              </a:ext>
            </a:extLst>
          </p:cNvPr>
          <p:cNvSpPr>
            <a:spLocks noGrp="1"/>
          </p:cNvSpPr>
          <p:nvPr>
            <p:ph type="sldNum" sz="quarter" idx="12"/>
          </p:nvPr>
        </p:nvSpPr>
        <p:spPr/>
        <p:txBody>
          <a:bodyPr/>
          <a:lstStyle/>
          <a:p>
            <a:fld id="{57E15624-17A2-4F03-A00A-D6835B7CF71A}" type="slidenum">
              <a:rPr lang="en-US" smtClean="0"/>
              <a:t>‹#›</a:t>
            </a:fld>
            <a:endParaRPr lang="en-US"/>
          </a:p>
        </p:txBody>
      </p:sp>
    </p:spTree>
    <p:extLst>
      <p:ext uri="{BB962C8B-B14F-4D97-AF65-F5344CB8AC3E}">
        <p14:creationId xmlns:p14="http://schemas.microsoft.com/office/powerpoint/2010/main" val="225316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CDAC0-46D9-CE27-DDBF-E8F465214CED}"/>
              </a:ext>
            </a:extLst>
          </p:cNvPr>
          <p:cNvSpPr>
            <a:spLocks noGrp="1"/>
          </p:cNvSpPr>
          <p:nvPr>
            <p:ph type="dt" sz="half" idx="10"/>
          </p:nvPr>
        </p:nvSpPr>
        <p:spPr/>
        <p:txBody>
          <a:bodyPr/>
          <a:lstStyle/>
          <a:p>
            <a:fld id="{F966C386-7472-4E95-A4EE-25B0C9430683}" type="datetimeFigureOut">
              <a:rPr lang="en-US" smtClean="0"/>
              <a:t>3/16/2023</a:t>
            </a:fld>
            <a:endParaRPr lang="en-US"/>
          </a:p>
        </p:txBody>
      </p:sp>
      <p:sp>
        <p:nvSpPr>
          <p:cNvPr id="3" name="Footer Placeholder 2">
            <a:extLst>
              <a:ext uri="{FF2B5EF4-FFF2-40B4-BE49-F238E27FC236}">
                <a16:creationId xmlns:a16="http://schemas.microsoft.com/office/drawing/2014/main" id="{D72785D1-A4BA-0005-D27F-D7E1BDD441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A44BED-713E-66B5-2DC3-BB05B0520947}"/>
              </a:ext>
            </a:extLst>
          </p:cNvPr>
          <p:cNvSpPr>
            <a:spLocks noGrp="1"/>
          </p:cNvSpPr>
          <p:nvPr>
            <p:ph type="sldNum" sz="quarter" idx="12"/>
          </p:nvPr>
        </p:nvSpPr>
        <p:spPr/>
        <p:txBody>
          <a:bodyPr/>
          <a:lstStyle/>
          <a:p>
            <a:fld id="{57E15624-17A2-4F03-A00A-D6835B7CF71A}" type="slidenum">
              <a:rPr lang="en-US" smtClean="0"/>
              <a:t>‹#›</a:t>
            </a:fld>
            <a:endParaRPr lang="en-US"/>
          </a:p>
        </p:txBody>
      </p:sp>
    </p:spTree>
    <p:extLst>
      <p:ext uri="{BB962C8B-B14F-4D97-AF65-F5344CB8AC3E}">
        <p14:creationId xmlns:p14="http://schemas.microsoft.com/office/powerpoint/2010/main" val="911773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7529-A562-8CF8-8B2E-9B51673CCE0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817C62-B0A7-8BE2-DAAB-97949188B4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33CC5F-FD63-18B3-8186-A437BE9381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5D15E2-C785-BA99-150D-FEA122538D71}"/>
              </a:ext>
            </a:extLst>
          </p:cNvPr>
          <p:cNvSpPr>
            <a:spLocks noGrp="1"/>
          </p:cNvSpPr>
          <p:nvPr>
            <p:ph type="dt" sz="half" idx="10"/>
          </p:nvPr>
        </p:nvSpPr>
        <p:spPr/>
        <p:txBody>
          <a:bodyPr/>
          <a:lstStyle/>
          <a:p>
            <a:fld id="{F966C386-7472-4E95-A4EE-25B0C9430683}" type="datetimeFigureOut">
              <a:rPr lang="en-US" smtClean="0"/>
              <a:t>3/16/2023</a:t>
            </a:fld>
            <a:endParaRPr lang="en-US"/>
          </a:p>
        </p:txBody>
      </p:sp>
      <p:sp>
        <p:nvSpPr>
          <p:cNvPr id="6" name="Footer Placeholder 5">
            <a:extLst>
              <a:ext uri="{FF2B5EF4-FFF2-40B4-BE49-F238E27FC236}">
                <a16:creationId xmlns:a16="http://schemas.microsoft.com/office/drawing/2014/main" id="{92B81B35-0C4C-6FF9-E824-17800C5AD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7AC89-11E2-D013-B2A3-2AADC331B5AB}"/>
              </a:ext>
            </a:extLst>
          </p:cNvPr>
          <p:cNvSpPr>
            <a:spLocks noGrp="1"/>
          </p:cNvSpPr>
          <p:nvPr>
            <p:ph type="sldNum" sz="quarter" idx="12"/>
          </p:nvPr>
        </p:nvSpPr>
        <p:spPr/>
        <p:txBody>
          <a:bodyPr/>
          <a:lstStyle/>
          <a:p>
            <a:fld id="{57E15624-17A2-4F03-A00A-D6835B7CF71A}" type="slidenum">
              <a:rPr lang="en-US" smtClean="0"/>
              <a:t>‹#›</a:t>
            </a:fld>
            <a:endParaRPr lang="en-US"/>
          </a:p>
        </p:txBody>
      </p:sp>
    </p:spTree>
    <p:extLst>
      <p:ext uri="{BB962C8B-B14F-4D97-AF65-F5344CB8AC3E}">
        <p14:creationId xmlns:p14="http://schemas.microsoft.com/office/powerpoint/2010/main" val="50073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C51E4E-FC18-49FF-97A4-7BD3164531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853EA0-82A7-429D-9D5E-F995E81DB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6D0975-2B2E-4B6D-ACEE-164A0E410404}"/>
              </a:ext>
            </a:extLst>
          </p:cNvPr>
          <p:cNvSpPr>
            <a:spLocks noGrp="1" noChangeArrowheads="1"/>
          </p:cNvSpPr>
          <p:nvPr>
            <p:ph type="sldNum" sz="quarter" idx="12"/>
          </p:nvPr>
        </p:nvSpPr>
        <p:spPr>
          <a:ln/>
        </p:spPr>
        <p:txBody>
          <a:bodyPr/>
          <a:lstStyle>
            <a:lvl1pPr>
              <a:defRPr/>
            </a:lvl1pPr>
          </a:lstStyle>
          <a:p>
            <a:pPr>
              <a:defRPr/>
            </a:pPr>
            <a:fld id="{7C82A0D3-C427-4FB0-BA9B-53807FC19400}" type="slidenum">
              <a:rPr lang="en-US" altLang="en-US"/>
              <a:pPr>
                <a:defRPr/>
              </a:pPr>
              <a:t>‹#›</a:t>
            </a:fld>
            <a:endParaRPr lang="en-US" altLang="en-US"/>
          </a:p>
        </p:txBody>
      </p:sp>
    </p:spTree>
    <p:extLst>
      <p:ext uri="{BB962C8B-B14F-4D97-AF65-F5344CB8AC3E}">
        <p14:creationId xmlns:p14="http://schemas.microsoft.com/office/powerpoint/2010/main" val="1314659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874B-3C01-E804-F17F-0E80E99BB7B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8B40F0-107F-BA3C-C968-841A06BF933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876DFE-83B7-45E2-A73A-E5847ADF248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C79F0-5008-8966-9DF4-866E289AF0AE}"/>
              </a:ext>
            </a:extLst>
          </p:cNvPr>
          <p:cNvSpPr>
            <a:spLocks noGrp="1"/>
          </p:cNvSpPr>
          <p:nvPr>
            <p:ph type="dt" sz="half" idx="10"/>
          </p:nvPr>
        </p:nvSpPr>
        <p:spPr/>
        <p:txBody>
          <a:bodyPr/>
          <a:lstStyle/>
          <a:p>
            <a:fld id="{F966C386-7472-4E95-A4EE-25B0C9430683}" type="datetimeFigureOut">
              <a:rPr lang="en-US" smtClean="0"/>
              <a:t>3/16/2023</a:t>
            </a:fld>
            <a:endParaRPr lang="en-US"/>
          </a:p>
        </p:txBody>
      </p:sp>
      <p:sp>
        <p:nvSpPr>
          <p:cNvPr id="6" name="Footer Placeholder 5">
            <a:extLst>
              <a:ext uri="{FF2B5EF4-FFF2-40B4-BE49-F238E27FC236}">
                <a16:creationId xmlns:a16="http://schemas.microsoft.com/office/drawing/2014/main" id="{76FAEC7E-4195-9D30-2C12-3D581DBE8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310C-3E03-2122-58B9-26A0D2E40B4C}"/>
              </a:ext>
            </a:extLst>
          </p:cNvPr>
          <p:cNvSpPr>
            <a:spLocks noGrp="1"/>
          </p:cNvSpPr>
          <p:nvPr>
            <p:ph type="sldNum" sz="quarter" idx="12"/>
          </p:nvPr>
        </p:nvSpPr>
        <p:spPr/>
        <p:txBody>
          <a:bodyPr/>
          <a:lstStyle/>
          <a:p>
            <a:fld id="{57E15624-17A2-4F03-A00A-D6835B7CF71A}" type="slidenum">
              <a:rPr lang="en-US" smtClean="0"/>
              <a:t>‹#›</a:t>
            </a:fld>
            <a:endParaRPr lang="en-US"/>
          </a:p>
        </p:txBody>
      </p:sp>
    </p:spTree>
    <p:extLst>
      <p:ext uri="{BB962C8B-B14F-4D97-AF65-F5344CB8AC3E}">
        <p14:creationId xmlns:p14="http://schemas.microsoft.com/office/powerpoint/2010/main" val="2051023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C9E4-F966-54FA-4B9C-39AE646BE8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C25EB6-E4C7-90EA-B727-BC5E8EB81D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92846-91DA-A3DA-0F54-7CAA64E2CC50}"/>
              </a:ext>
            </a:extLst>
          </p:cNvPr>
          <p:cNvSpPr>
            <a:spLocks noGrp="1"/>
          </p:cNvSpPr>
          <p:nvPr>
            <p:ph type="dt" sz="half" idx="10"/>
          </p:nvPr>
        </p:nvSpPr>
        <p:spPr/>
        <p:txBody>
          <a:bodyPr/>
          <a:lstStyle/>
          <a:p>
            <a:fld id="{F966C386-7472-4E95-A4EE-25B0C9430683}" type="datetimeFigureOut">
              <a:rPr lang="en-US" smtClean="0"/>
              <a:t>3/16/2023</a:t>
            </a:fld>
            <a:endParaRPr lang="en-US"/>
          </a:p>
        </p:txBody>
      </p:sp>
      <p:sp>
        <p:nvSpPr>
          <p:cNvPr id="5" name="Footer Placeholder 4">
            <a:extLst>
              <a:ext uri="{FF2B5EF4-FFF2-40B4-BE49-F238E27FC236}">
                <a16:creationId xmlns:a16="http://schemas.microsoft.com/office/drawing/2014/main" id="{894F3D30-0B9F-7563-EACE-C970A5720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FD010-0F76-BC8B-315A-E392D5CA9AF4}"/>
              </a:ext>
            </a:extLst>
          </p:cNvPr>
          <p:cNvSpPr>
            <a:spLocks noGrp="1"/>
          </p:cNvSpPr>
          <p:nvPr>
            <p:ph type="sldNum" sz="quarter" idx="12"/>
          </p:nvPr>
        </p:nvSpPr>
        <p:spPr/>
        <p:txBody>
          <a:bodyPr/>
          <a:lstStyle/>
          <a:p>
            <a:fld id="{57E15624-17A2-4F03-A00A-D6835B7CF71A}" type="slidenum">
              <a:rPr lang="en-US" smtClean="0"/>
              <a:t>‹#›</a:t>
            </a:fld>
            <a:endParaRPr lang="en-US"/>
          </a:p>
        </p:txBody>
      </p:sp>
    </p:spTree>
    <p:extLst>
      <p:ext uri="{BB962C8B-B14F-4D97-AF65-F5344CB8AC3E}">
        <p14:creationId xmlns:p14="http://schemas.microsoft.com/office/powerpoint/2010/main" val="1948630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0E0D0F-9E82-1A85-3FCB-A48A830C937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1A4AEC-7BEB-5FA1-12C2-B6C40E1BC04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D2C0C-83EE-7517-7B72-D23D1A00C9A6}"/>
              </a:ext>
            </a:extLst>
          </p:cNvPr>
          <p:cNvSpPr>
            <a:spLocks noGrp="1"/>
          </p:cNvSpPr>
          <p:nvPr>
            <p:ph type="dt" sz="half" idx="10"/>
          </p:nvPr>
        </p:nvSpPr>
        <p:spPr/>
        <p:txBody>
          <a:bodyPr/>
          <a:lstStyle/>
          <a:p>
            <a:fld id="{F966C386-7472-4E95-A4EE-25B0C9430683}" type="datetimeFigureOut">
              <a:rPr lang="en-US" smtClean="0"/>
              <a:t>3/16/2023</a:t>
            </a:fld>
            <a:endParaRPr lang="en-US"/>
          </a:p>
        </p:txBody>
      </p:sp>
      <p:sp>
        <p:nvSpPr>
          <p:cNvPr id="5" name="Footer Placeholder 4">
            <a:extLst>
              <a:ext uri="{FF2B5EF4-FFF2-40B4-BE49-F238E27FC236}">
                <a16:creationId xmlns:a16="http://schemas.microsoft.com/office/drawing/2014/main" id="{53DAA41B-0081-8433-5669-41F8200E9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B9B07-9866-96AA-2292-9B1A8959C2FD}"/>
              </a:ext>
            </a:extLst>
          </p:cNvPr>
          <p:cNvSpPr>
            <a:spLocks noGrp="1"/>
          </p:cNvSpPr>
          <p:nvPr>
            <p:ph type="sldNum" sz="quarter" idx="12"/>
          </p:nvPr>
        </p:nvSpPr>
        <p:spPr/>
        <p:txBody>
          <a:bodyPr/>
          <a:lstStyle/>
          <a:p>
            <a:fld id="{57E15624-17A2-4F03-A00A-D6835B7CF71A}" type="slidenum">
              <a:rPr lang="en-US" smtClean="0"/>
              <a:t>‹#›</a:t>
            </a:fld>
            <a:endParaRPr lang="en-US"/>
          </a:p>
        </p:txBody>
      </p:sp>
    </p:spTree>
    <p:extLst>
      <p:ext uri="{BB962C8B-B14F-4D97-AF65-F5344CB8AC3E}">
        <p14:creationId xmlns:p14="http://schemas.microsoft.com/office/powerpoint/2010/main" val="99716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566D30E-A0D2-4709-8259-A1C211D8C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5FB149-08D2-43E4-B0E4-D4B6902191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6A3FE2-40B3-4D8D-AFCE-DCC9BFF0BD2C}"/>
              </a:ext>
            </a:extLst>
          </p:cNvPr>
          <p:cNvSpPr>
            <a:spLocks noGrp="1" noChangeArrowheads="1"/>
          </p:cNvSpPr>
          <p:nvPr>
            <p:ph type="sldNum" sz="quarter" idx="12"/>
          </p:nvPr>
        </p:nvSpPr>
        <p:spPr>
          <a:ln/>
        </p:spPr>
        <p:txBody>
          <a:bodyPr/>
          <a:lstStyle>
            <a:lvl1pPr>
              <a:defRPr/>
            </a:lvl1pPr>
          </a:lstStyle>
          <a:p>
            <a:pPr>
              <a:defRPr/>
            </a:pPr>
            <a:fld id="{334B67DB-4335-44EE-9E09-C4B2881186E8}" type="slidenum">
              <a:rPr lang="en-US" altLang="en-US"/>
              <a:pPr>
                <a:defRPr/>
              </a:pPr>
              <a:t>‹#›</a:t>
            </a:fld>
            <a:endParaRPr lang="en-US" altLang="en-US"/>
          </a:p>
        </p:txBody>
      </p:sp>
    </p:spTree>
    <p:extLst>
      <p:ext uri="{BB962C8B-B14F-4D97-AF65-F5344CB8AC3E}">
        <p14:creationId xmlns:p14="http://schemas.microsoft.com/office/powerpoint/2010/main" val="408198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EC30F-D0C5-42FC-BAEC-04AA9AC7C6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867567-102D-4379-B1AA-BD072E14A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4EAB73-1CF7-4971-9D56-B4D11EDC5FB4}"/>
              </a:ext>
            </a:extLst>
          </p:cNvPr>
          <p:cNvSpPr>
            <a:spLocks noGrp="1" noChangeArrowheads="1"/>
          </p:cNvSpPr>
          <p:nvPr>
            <p:ph type="sldNum" sz="quarter" idx="12"/>
          </p:nvPr>
        </p:nvSpPr>
        <p:spPr>
          <a:ln/>
        </p:spPr>
        <p:txBody>
          <a:bodyPr/>
          <a:lstStyle>
            <a:lvl1pPr>
              <a:defRPr/>
            </a:lvl1pPr>
          </a:lstStyle>
          <a:p>
            <a:pPr>
              <a:defRPr/>
            </a:pPr>
            <a:fld id="{9ACB78FC-9BFF-40A6-B4C9-CD728F852EE9}" type="slidenum">
              <a:rPr lang="en-US" altLang="en-US"/>
              <a:pPr>
                <a:defRPr/>
              </a:pPr>
              <a:t>‹#›</a:t>
            </a:fld>
            <a:endParaRPr lang="en-US" altLang="en-US"/>
          </a:p>
        </p:txBody>
      </p:sp>
    </p:spTree>
    <p:extLst>
      <p:ext uri="{BB962C8B-B14F-4D97-AF65-F5344CB8AC3E}">
        <p14:creationId xmlns:p14="http://schemas.microsoft.com/office/powerpoint/2010/main" val="364390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BCFC47-2719-4B0D-9043-04F201ABA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ACFFB0-5E4B-46B6-A114-820A56494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C2C5C69-1723-4176-9B90-79A8861C8E2A}"/>
              </a:ext>
            </a:extLst>
          </p:cNvPr>
          <p:cNvSpPr>
            <a:spLocks noGrp="1" noChangeArrowheads="1"/>
          </p:cNvSpPr>
          <p:nvPr>
            <p:ph type="sldNum" sz="quarter" idx="12"/>
          </p:nvPr>
        </p:nvSpPr>
        <p:spPr>
          <a:ln/>
        </p:spPr>
        <p:txBody>
          <a:bodyPr/>
          <a:lstStyle>
            <a:lvl1pPr>
              <a:defRPr/>
            </a:lvl1pPr>
          </a:lstStyle>
          <a:p>
            <a:pPr>
              <a:defRPr/>
            </a:pPr>
            <a:fld id="{BA6B9A22-76B5-4A9D-8F9A-410DD0C3D6AF}" type="slidenum">
              <a:rPr lang="en-US" altLang="en-US"/>
              <a:pPr>
                <a:defRPr/>
              </a:pPr>
              <a:t>‹#›</a:t>
            </a:fld>
            <a:endParaRPr lang="en-US" altLang="en-US"/>
          </a:p>
        </p:txBody>
      </p:sp>
    </p:spTree>
    <p:extLst>
      <p:ext uri="{BB962C8B-B14F-4D97-AF65-F5344CB8AC3E}">
        <p14:creationId xmlns:p14="http://schemas.microsoft.com/office/powerpoint/2010/main" val="278859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DFD0C9-0762-4BB8-A2A2-F099FF6AA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B49104-A2C0-4171-9194-3C2D0448F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D5C741-02F8-4F41-BBDB-24D969BD7098}"/>
              </a:ext>
            </a:extLst>
          </p:cNvPr>
          <p:cNvSpPr>
            <a:spLocks noGrp="1" noChangeArrowheads="1"/>
          </p:cNvSpPr>
          <p:nvPr>
            <p:ph type="sldNum" sz="quarter" idx="12"/>
          </p:nvPr>
        </p:nvSpPr>
        <p:spPr>
          <a:ln/>
        </p:spPr>
        <p:txBody>
          <a:bodyPr/>
          <a:lstStyle>
            <a:lvl1pPr>
              <a:defRPr/>
            </a:lvl1pPr>
          </a:lstStyle>
          <a:p>
            <a:pPr>
              <a:defRPr/>
            </a:pPr>
            <a:fld id="{D29B4C89-7135-4EDE-A535-75B05D1F0D39}" type="slidenum">
              <a:rPr lang="en-US" altLang="en-US"/>
              <a:pPr>
                <a:defRPr/>
              </a:pPr>
              <a:t>‹#›</a:t>
            </a:fld>
            <a:endParaRPr lang="en-US" altLang="en-US"/>
          </a:p>
        </p:txBody>
      </p:sp>
    </p:spTree>
    <p:extLst>
      <p:ext uri="{BB962C8B-B14F-4D97-AF65-F5344CB8AC3E}">
        <p14:creationId xmlns:p14="http://schemas.microsoft.com/office/powerpoint/2010/main" val="378945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6B8B4B-D286-4F80-BE09-AF575218B7F5}"/>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a:extLst>
              <a:ext uri="{FF2B5EF4-FFF2-40B4-BE49-F238E27FC236}">
                <a16:creationId xmlns:a16="http://schemas.microsoft.com/office/drawing/2014/main" id="{7B80A512-0F4A-4A69-A861-075731962B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19C6FD-AF66-4C31-9A16-B703B0991792}"/>
              </a:ext>
            </a:extLst>
          </p:cNvPr>
          <p:cNvSpPr>
            <a:spLocks noGrp="1" noChangeArrowheads="1"/>
          </p:cNvSpPr>
          <p:nvPr>
            <p:ph type="sldNum" sz="quarter" idx="12"/>
          </p:nvPr>
        </p:nvSpPr>
        <p:spPr>
          <a:ln/>
        </p:spPr>
        <p:txBody>
          <a:bodyPr/>
          <a:lstStyle>
            <a:lvl1pPr>
              <a:defRPr/>
            </a:lvl1pPr>
          </a:lstStyle>
          <a:p>
            <a:pPr>
              <a:defRPr/>
            </a:pPr>
            <a:fld id="{A17285FE-B10B-417F-A1CF-E46897E2C023}" type="slidenum">
              <a:rPr lang="en-US" altLang="en-US"/>
              <a:pPr>
                <a:defRPr/>
              </a:pPr>
              <a:t>‹#›</a:t>
            </a:fld>
            <a:endParaRPr lang="en-US" altLang="en-US"/>
          </a:p>
        </p:txBody>
      </p:sp>
    </p:spTree>
    <p:extLst>
      <p:ext uri="{BB962C8B-B14F-4D97-AF65-F5344CB8AC3E}">
        <p14:creationId xmlns:p14="http://schemas.microsoft.com/office/powerpoint/2010/main" val="21643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DE6BDD-68BE-4AE3-AAFD-AC83ED2B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1EE86A-9884-4A11-8512-8BDF902949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56025CF-D04B-403E-9B03-F81E77FEEE80}"/>
              </a:ext>
            </a:extLst>
          </p:cNvPr>
          <p:cNvSpPr>
            <a:spLocks noGrp="1" noChangeArrowheads="1"/>
          </p:cNvSpPr>
          <p:nvPr>
            <p:ph type="sldNum" sz="quarter" idx="12"/>
          </p:nvPr>
        </p:nvSpPr>
        <p:spPr>
          <a:ln/>
        </p:spPr>
        <p:txBody>
          <a:bodyPr/>
          <a:lstStyle>
            <a:lvl1pPr>
              <a:defRPr/>
            </a:lvl1pPr>
          </a:lstStyle>
          <a:p>
            <a:pPr>
              <a:defRPr/>
            </a:pPr>
            <a:fld id="{F272FB11-09BB-44B0-8C7D-67A677E5D95F}" type="slidenum">
              <a:rPr lang="en-US" altLang="en-US"/>
              <a:pPr>
                <a:defRPr/>
              </a:pPr>
              <a:t>‹#›</a:t>
            </a:fld>
            <a:endParaRPr lang="en-US" altLang="en-US"/>
          </a:p>
        </p:txBody>
      </p:sp>
    </p:spTree>
    <p:extLst>
      <p:ext uri="{BB962C8B-B14F-4D97-AF65-F5344CB8AC3E}">
        <p14:creationId xmlns:p14="http://schemas.microsoft.com/office/powerpoint/2010/main" val="14282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C8B1EAC-3AF8-45B2-A334-01BEBF685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059915-CE93-4384-9E07-E9A0436718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3C6E2-4297-425E-9374-86750040731F}"/>
              </a:ext>
            </a:extLst>
          </p:cNvPr>
          <p:cNvSpPr>
            <a:spLocks noGrp="1" noChangeArrowheads="1"/>
          </p:cNvSpPr>
          <p:nvPr>
            <p:ph type="sldNum" sz="quarter" idx="12"/>
          </p:nvPr>
        </p:nvSpPr>
        <p:spPr>
          <a:ln/>
        </p:spPr>
        <p:txBody>
          <a:bodyPr/>
          <a:lstStyle>
            <a:lvl1pPr>
              <a:defRPr/>
            </a:lvl1pPr>
          </a:lstStyle>
          <a:p>
            <a:pPr>
              <a:defRPr/>
            </a:pPr>
            <a:fld id="{1755B23B-3A8B-4B9B-9169-B14D35959DA3}" type="slidenum">
              <a:rPr lang="en-US" altLang="en-US"/>
              <a:pPr>
                <a:defRPr/>
              </a:pPr>
              <a:t>‹#›</a:t>
            </a:fld>
            <a:endParaRPr lang="en-US" altLang="en-US"/>
          </a:p>
        </p:txBody>
      </p:sp>
    </p:spTree>
    <p:extLst>
      <p:ext uri="{BB962C8B-B14F-4D97-AF65-F5344CB8AC3E}">
        <p14:creationId xmlns:p14="http://schemas.microsoft.com/office/powerpoint/2010/main" val="121008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9500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4F9B37-360E-4CA4-904A-A4F2E7F32349}"/>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F6DE60-163E-4AF8-890B-B41352E1E5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A5B39CD-F7C7-42CF-AD87-D7C6F7BDA4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7A985D1-DF29-4BB7-9AC5-9A4AD7457EB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EF75BC32-E0F8-4912-95A8-CD79B439657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A8C5264-945D-4FD7-82C1-28DA4BCA2253}" type="slidenum">
              <a:rPr lang="en-US" altLang="en-US"/>
              <a:pPr>
                <a:defRPr/>
              </a:pPr>
              <a:t>‹#›</a:t>
            </a:fld>
            <a:endParaRPr lang="en-US" altLang="en-US"/>
          </a:p>
        </p:txBody>
      </p:sp>
    </p:spTree>
    <p:extLst>
      <p:ext uri="{BB962C8B-B14F-4D97-AF65-F5344CB8AC3E}">
        <p14:creationId xmlns:p14="http://schemas.microsoft.com/office/powerpoint/2010/main" val="3642095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CF8BEA-9D92-98F0-0B58-38882444738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BDD99-5CF9-FD93-76FB-28276E58E3D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2D1A3-F9CF-6A5C-F24D-B31418D696B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6C386-7472-4E95-A4EE-25B0C9430683}" type="datetimeFigureOut">
              <a:rPr lang="en-US" smtClean="0"/>
              <a:t>3/16/2023</a:t>
            </a:fld>
            <a:endParaRPr lang="en-US"/>
          </a:p>
        </p:txBody>
      </p:sp>
      <p:sp>
        <p:nvSpPr>
          <p:cNvPr id="5" name="Footer Placeholder 4">
            <a:extLst>
              <a:ext uri="{FF2B5EF4-FFF2-40B4-BE49-F238E27FC236}">
                <a16:creationId xmlns:a16="http://schemas.microsoft.com/office/drawing/2014/main" id="{6C3278A0-4115-2A60-3992-0B0AE06AE4F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15D3B3-F44B-FE47-9550-E6518BCE4EA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15624-17A2-4F03-A00A-D6835B7CF71A}" type="slidenum">
              <a:rPr lang="en-US" smtClean="0"/>
              <a:t>‹#›</a:t>
            </a:fld>
            <a:endParaRPr lang="en-US"/>
          </a:p>
        </p:txBody>
      </p:sp>
    </p:spTree>
    <p:extLst>
      <p:ext uri="{BB962C8B-B14F-4D97-AF65-F5344CB8AC3E}">
        <p14:creationId xmlns:p14="http://schemas.microsoft.com/office/powerpoint/2010/main" val="37974486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g"/></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3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770AE3-0A8A-4FDE-9FB1-3E3D1F0C69FB}"/>
              </a:ext>
            </a:extLst>
          </p:cNvPr>
          <p:cNvSpPr txBox="1"/>
          <p:nvPr/>
        </p:nvSpPr>
        <p:spPr>
          <a:xfrm>
            <a:off x="5330017" y="1788736"/>
            <a:ext cx="3184071" cy="2206364"/>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1910</a:t>
            </a:r>
          </a:p>
          <a:p>
            <a:pPr defTabSz="914400">
              <a:lnSpc>
                <a:spcPct val="90000"/>
              </a:lnSpc>
              <a:spcBef>
                <a:spcPct val="0"/>
              </a:spcBef>
              <a:spcAft>
                <a:spcPts val="600"/>
              </a:spcAft>
              <a:defRPr/>
            </a:pPr>
            <a:r>
              <a:rPr lang="en-US" sz="4400" b="1" kern="1200" dirty="0">
                <a:solidFill>
                  <a:schemeClr val="tx1"/>
                </a:solidFill>
                <a:latin typeface="+mj-lt"/>
                <a:ea typeface="+mj-ea"/>
                <a:cs typeface="+mj-cs"/>
              </a:rPr>
              <a:t>Materials Handling</a:t>
            </a:r>
          </a:p>
        </p:txBody>
      </p:sp>
      <p:sp>
        <p:nvSpPr>
          <p:cNvPr id="11"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Logo&#10;&#10;Description automatically generated">
            <a:extLst>
              <a:ext uri="{FF2B5EF4-FFF2-40B4-BE49-F238E27FC236}">
                <a16:creationId xmlns:a16="http://schemas.microsoft.com/office/drawing/2014/main" id="{59987CA2-BFB8-5F4B-A837-44E731877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34" y="2710119"/>
            <a:ext cx="3253614" cy="1106228"/>
          </a:xfrm>
          <a:prstGeom prst="rect">
            <a:avLst/>
          </a:prstGeom>
        </p:spPr>
      </p:pic>
      <p:sp>
        <p:nvSpPr>
          <p:cNvPr id="13"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3319"/>
            <a:ext cx="4443893"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5319666"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
        <p:nvSpPr>
          <p:cNvPr id="2" name="Slide Number Placeholder 1">
            <a:extLst>
              <a:ext uri="{FF2B5EF4-FFF2-40B4-BE49-F238E27FC236}">
                <a16:creationId xmlns:a16="http://schemas.microsoft.com/office/drawing/2014/main" id="{C8B83075-CC28-43AB-B98A-FB79C96E140F}"/>
              </a:ext>
            </a:extLst>
          </p:cNvPr>
          <p:cNvSpPr>
            <a:spLocks noGrp="1"/>
          </p:cNvSpPr>
          <p:nvPr>
            <p:ph type="sldNum" sz="quarter" idx="12"/>
          </p:nvPr>
        </p:nvSpPr>
        <p:spPr>
          <a:xfrm>
            <a:off x="6493212" y="6356350"/>
            <a:ext cx="2022138" cy="365125"/>
          </a:xfrm>
        </p:spPr>
        <p:txBody>
          <a:bodyPr vert="horz" lIns="91440" tIns="45720" rIns="91440" bIns="45720" rtlCol="0" anchor="ctr">
            <a:normAutofit/>
          </a:bodyPr>
          <a:lstStyle/>
          <a:p>
            <a:pPr marR="0" lvl="0" indent="0" defTabSz="914400" fontAlgn="base">
              <a:spcBef>
                <a:spcPct val="0"/>
              </a:spcBef>
              <a:spcAft>
                <a:spcPts val="600"/>
              </a:spcAft>
              <a:buClrTx/>
              <a:buSzTx/>
              <a:buFontTx/>
              <a:buNone/>
              <a:tabLst/>
              <a:defRPr/>
            </a:pPr>
            <a:fld id="{A17285FE-B10B-417F-A1CF-E46897E2C023}" type="slidenum">
              <a:rPr kumimoji="0" lang="en-US" altLang="en-US" sz="1200" b="0" i="0" u="none" strike="noStrike" cap="none" spc="0" normalizeH="0" baseline="0" noProof="0">
                <a:ln>
                  <a:noFill/>
                </a:ln>
                <a:solidFill>
                  <a:srgbClr val="FFFFFF"/>
                </a:solidFill>
                <a:effectLst/>
                <a:uLnTx/>
                <a:uFillTx/>
              </a:rPr>
              <a:pPr marR="0" lvl="0" indent="0" defTabSz="914400" fontAlgn="base">
                <a:spcBef>
                  <a:spcPct val="0"/>
                </a:spcBef>
                <a:spcAft>
                  <a:spcPts val="600"/>
                </a:spcAft>
                <a:buClrTx/>
                <a:buSzTx/>
                <a:buFontTx/>
                <a:buNone/>
                <a:tabLst/>
                <a:defRPr/>
              </a:pPr>
              <a:t>1</a:t>
            </a:fld>
            <a:endParaRPr kumimoji="0" lang="en-US" altLang="en-US" sz="1200" b="0" i="0" u="none" strike="noStrike"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38230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Hazards</a:t>
            </a:r>
          </a:p>
        </p:txBody>
      </p:sp>
      <p:sp>
        <p:nvSpPr>
          <p:cNvPr id="3" name="Content Placeholder 2"/>
          <p:cNvSpPr>
            <a:spLocks noGrp="1"/>
          </p:cNvSpPr>
          <p:nvPr>
            <p:ph idx="1"/>
          </p:nvPr>
        </p:nvSpPr>
        <p:spPr>
          <a:xfrm>
            <a:off x="533400" y="1692276"/>
            <a:ext cx="8077200" cy="1422807"/>
          </a:xfrm>
        </p:spPr>
        <p:txBody>
          <a:bodyPr>
            <a:normAutofit/>
          </a:bodyPr>
          <a:lstStyle/>
          <a:p>
            <a:r>
              <a:rPr lang="en-US" dirty="0"/>
              <a:t>Improperly stacked materials</a:t>
            </a:r>
            <a:br>
              <a:rPr lang="en-US" dirty="0"/>
            </a:br>
            <a:endParaRPr lang="en-US" sz="1200" dirty="0"/>
          </a:p>
          <a:p>
            <a:r>
              <a:rPr lang="en-US" dirty="0"/>
              <a:t>Struck-by or caught in/between hazards</a:t>
            </a:r>
          </a:p>
          <a:p>
            <a:pPr lvl="1"/>
            <a:endParaRPr lang="en-US" dirty="0"/>
          </a:p>
          <a:p>
            <a:pPr marL="571500" indent="-457200"/>
            <a:endParaRPr lang="en-US" sz="2000" dirty="0">
              <a:solidFill>
                <a:srgbClr val="FF0000"/>
              </a:solidFill>
            </a:endParaRPr>
          </a:p>
          <a:p>
            <a:pPr marL="571500" indent="-457200"/>
            <a:endParaRPr lang="en-US" sz="2000" dirty="0">
              <a:solidFill>
                <a:srgbClr val="FF0000"/>
              </a:solidFill>
            </a:endParaRPr>
          </a:p>
          <a:p>
            <a:pPr marL="0"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969" y="3546718"/>
            <a:ext cx="3505200" cy="2628900"/>
          </a:xfrm>
          <a:prstGeom prst="rect">
            <a:avLst/>
          </a:prstGeom>
          <a:ln w="12700">
            <a:solidFill>
              <a:schemeClr val="tx1"/>
            </a:solidFill>
          </a:ln>
        </p:spPr>
      </p:pic>
      <p:sp>
        <p:nvSpPr>
          <p:cNvPr id="8" name="TextBox 7"/>
          <p:cNvSpPr txBox="1"/>
          <p:nvPr/>
        </p:nvSpPr>
        <p:spPr>
          <a:xfrm>
            <a:off x="3124814" y="6367918"/>
            <a:ext cx="2741972" cy="215444"/>
          </a:xfrm>
          <a:prstGeom prst="rect">
            <a:avLst/>
          </a:prstGeom>
          <a:noFill/>
        </p:spPr>
        <p:txBody>
          <a:bodyPr wrap="square" rtlCol="0">
            <a:spAutoFit/>
          </a:bodyPr>
          <a:lstStyle/>
          <a:p>
            <a:pPr algn="ctr"/>
            <a:r>
              <a:rPr lang="en-US" sz="800" dirty="0"/>
              <a:t>Source of photos: TEEX - Harwood</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536" y="3546717"/>
            <a:ext cx="3505201" cy="2628901"/>
          </a:xfrm>
          <a:prstGeom prst="rect">
            <a:avLst/>
          </a:prstGeom>
          <a:ln>
            <a:solidFill>
              <a:schemeClr val="tx1"/>
            </a:solidFill>
          </a:ln>
        </p:spPr>
      </p:pic>
    </p:spTree>
    <p:extLst>
      <p:ext uri="{BB962C8B-B14F-4D97-AF65-F5344CB8AC3E}">
        <p14:creationId xmlns:p14="http://schemas.microsoft.com/office/powerpoint/2010/main" val="315984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Injuries</a:t>
            </a:r>
          </a:p>
        </p:txBody>
      </p:sp>
      <p:sp>
        <p:nvSpPr>
          <p:cNvPr id="3" name="Content Placeholder 2"/>
          <p:cNvSpPr>
            <a:spLocks noGrp="1"/>
          </p:cNvSpPr>
          <p:nvPr>
            <p:ph idx="1"/>
          </p:nvPr>
        </p:nvSpPr>
        <p:spPr>
          <a:xfrm>
            <a:off x="557463" y="1631282"/>
            <a:ext cx="7315200" cy="3922878"/>
          </a:xfrm>
        </p:spPr>
        <p:txBody>
          <a:bodyPr>
            <a:normAutofit/>
          </a:bodyPr>
          <a:lstStyle/>
          <a:p>
            <a:r>
              <a:rPr lang="en-US" dirty="0"/>
              <a:t>Types of injuries commonly reported</a:t>
            </a:r>
            <a:br>
              <a:rPr lang="en-US" dirty="0"/>
            </a:br>
            <a:endParaRPr lang="en-US" sz="1200" dirty="0"/>
          </a:p>
          <a:p>
            <a:pPr lvl="1"/>
            <a:r>
              <a:rPr lang="en-US" dirty="0"/>
              <a:t>Sprains, strains, tears</a:t>
            </a:r>
            <a:br>
              <a:rPr lang="en-US" dirty="0"/>
            </a:br>
            <a:endParaRPr lang="en-US" sz="800" dirty="0"/>
          </a:p>
          <a:p>
            <a:pPr lvl="1"/>
            <a:r>
              <a:rPr lang="en-US" dirty="0"/>
              <a:t>Soreness and pain</a:t>
            </a:r>
            <a:br>
              <a:rPr lang="en-US" dirty="0"/>
            </a:br>
            <a:endParaRPr lang="en-US" sz="800" dirty="0"/>
          </a:p>
          <a:p>
            <a:pPr lvl="1"/>
            <a:r>
              <a:rPr lang="en-US" dirty="0"/>
              <a:t>Bruises and contusions</a:t>
            </a:r>
            <a:br>
              <a:rPr lang="en-US" dirty="0"/>
            </a:br>
            <a:endParaRPr lang="en-US" sz="800" dirty="0"/>
          </a:p>
          <a:p>
            <a:pPr lvl="1"/>
            <a:r>
              <a:rPr lang="en-US" dirty="0"/>
              <a:t>Cuts, lacerations, and </a:t>
            </a:r>
            <a:br>
              <a:rPr lang="en-US" dirty="0"/>
            </a:br>
            <a:r>
              <a:rPr lang="en-US" dirty="0"/>
              <a:t>punctures</a:t>
            </a:r>
            <a:endParaRPr lang="en-US" sz="2000" dirty="0">
              <a:solidFill>
                <a:srgbClr val="FF0000"/>
              </a:solidFill>
            </a:endParaRPr>
          </a:p>
          <a:p>
            <a:pPr marL="571500" indent="-457200"/>
            <a:endParaRPr lang="en-US" sz="2000" dirty="0">
              <a:solidFill>
                <a:srgbClr val="FF0000"/>
              </a:solidFill>
            </a:endParaRPr>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721" y="2676525"/>
            <a:ext cx="2203784" cy="2964089"/>
          </a:xfrm>
          <a:prstGeom prst="rect">
            <a:avLst/>
          </a:prstGeom>
          <a:ln>
            <a:solidFill>
              <a:schemeClr val="tx1"/>
            </a:solidFill>
          </a:ln>
        </p:spPr>
      </p:pic>
      <p:sp>
        <p:nvSpPr>
          <p:cNvPr id="8" name="TextBox 7"/>
          <p:cNvSpPr txBox="1"/>
          <p:nvPr/>
        </p:nvSpPr>
        <p:spPr>
          <a:xfrm>
            <a:off x="6768377" y="5640614"/>
            <a:ext cx="1104286"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121796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1"/>
            <a:ext cx="8229600" cy="1143000"/>
          </a:xfrm>
        </p:spPr>
        <p:txBody>
          <a:bodyPr/>
          <a:lstStyle/>
          <a:p>
            <a:r>
              <a:rPr lang="en-US" dirty="0"/>
              <a:t>Injuries</a:t>
            </a:r>
          </a:p>
        </p:txBody>
      </p:sp>
      <p:sp>
        <p:nvSpPr>
          <p:cNvPr id="3" name="Content Placeholder 2"/>
          <p:cNvSpPr>
            <a:spLocks noGrp="1"/>
          </p:cNvSpPr>
          <p:nvPr>
            <p:ph idx="1"/>
          </p:nvPr>
        </p:nvSpPr>
        <p:spPr>
          <a:xfrm>
            <a:off x="589906" y="1731605"/>
            <a:ext cx="6141378" cy="4784496"/>
          </a:xfrm>
        </p:spPr>
        <p:txBody>
          <a:bodyPr>
            <a:normAutofit/>
          </a:bodyPr>
          <a:lstStyle/>
          <a:p>
            <a:r>
              <a:rPr lang="en-US" dirty="0"/>
              <a:t>Examples of events or exposures leading to </a:t>
            </a:r>
            <a:br>
              <a:rPr lang="en-US" dirty="0"/>
            </a:br>
            <a:r>
              <a:rPr lang="en-US" dirty="0"/>
              <a:t>injuries</a:t>
            </a:r>
            <a:br>
              <a:rPr lang="en-US" dirty="0"/>
            </a:br>
            <a:endParaRPr lang="en-US" sz="1200" dirty="0"/>
          </a:p>
          <a:p>
            <a:pPr lvl="1"/>
            <a:r>
              <a:rPr lang="en-US" dirty="0"/>
              <a:t>Contact with objects </a:t>
            </a:r>
            <a:br>
              <a:rPr lang="en-US" dirty="0"/>
            </a:br>
            <a:r>
              <a:rPr lang="en-US" dirty="0"/>
              <a:t>and equipment</a:t>
            </a:r>
            <a:br>
              <a:rPr lang="en-US" dirty="0"/>
            </a:br>
            <a:endParaRPr lang="en-US" sz="800" dirty="0"/>
          </a:p>
          <a:p>
            <a:pPr lvl="1"/>
            <a:r>
              <a:rPr lang="en-US" dirty="0"/>
              <a:t>Transportation incidents</a:t>
            </a:r>
            <a:br>
              <a:rPr lang="en-US" dirty="0"/>
            </a:br>
            <a:endParaRPr lang="en-US" sz="800" dirty="0"/>
          </a:p>
          <a:p>
            <a:pPr lvl="1"/>
            <a:r>
              <a:rPr lang="en-US" dirty="0"/>
              <a:t>Exposure to harmful substances or environments</a:t>
            </a:r>
            <a:endParaRPr lang="en-US" sz="1600" dirty="0">
              <a:solidFill>
                <a:srgbClr val="FF0000"/>
              </a:solidFill>
            </a:endParaRPr>
          </a:p>
        </p:txBody>
      </p:sp>
      <p:sp>
        <p:nvSpPr>
          <p:cNvPr id="8" name="TextBox 7"/>
          <p:cNvSpPr txBox="1"/>
          <p:nvPr/>
        </p:nvSpPr>
        <p:spPr>
          <a:xfrm>
            <a:off x="6705599" y="3210986"/>
            <a:ext cx="1792841" cy="218013"/>
          </a:xfrm>
          <a:prstGeom prst="rect">
            <a:avLst/>
          </a:prstGeom>
          <a:noFill/>
        </p:spPr>
        <p:txBody>
          <a:bodyPr wrap="square" rtlCol="0">
            <a:spAutoFit/>
          </a:bodyPr>
          <a:lstStyle/>
          <a:p>
            <a:pPr algn="r"/>
            <a:r>
              <a:rPr lang="en-US" sz="800" dirty="0"/>
              <a:t>Source: OSHA</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122" y="1358682"/>
            <a:ext cx="2510319" cy="1882739"/>
          </a:xfrm>
          <a:prstGeom prst="rect">
            <a:avLst/>
          </a:prstGeom>
          <a:ln>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8895" y="3602422"/>
            <a:ext cx="1499546" cy="2048885"/>
          </a:xfrm>
          <a:prstGeom prst="rect">
            <a:avLst/>
          </a:prstGeom>
        </p:spPr>
      </p:pic>
      <p:sp>
        <p:nvSpPr>
          <p:cNvPr id="11" name="TextBox 10"/>
          <p:cNvSpPr txBox="1"/>
          <p:nvPr/>
        </p:nvSpPr>
        <p:spPr>
          <a:xfrm>
            <a:off x="6731284" y="5637707"/>
            <a:ext cx="1792841" cy="218013"/>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51336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8"/>
            <a:ext cx="8229600" cy="1143000"/>
          </a:xfrm>
        </p:spPr>
        <p:txBody>
          <a:bodyPr/>
          <a:lstStyle/>
          <a:p>
            <a:r>
              <a:rPr lang="en-US" dirty="0"/>
              <a:t>Injuries</a:t>
            </a:r>
          </a:p>
        </p:txBody>
      </p:sp>
      <p:sp>
        <p:nvSpPr>
          <p:cNvPr id="3" name="Content Placeholder 2"/>
          <p:cNvSpPr>
            <a:spLocks noGrp="1"/>
          </p:cNvSpPr>
          <p:nvPr>
            <p:ph idx="1"/>
          </p:nvPr>
        </p:nvSpPr>
        <p:spPr>
          <a:xfrm>
            <a:off x="778656" y="1727519"/>
            <a:ext cx="4572000" cy="3228640"/>
          </a:xfrm>
        </p:spPr>
        <p:txBody>
          <a:bodyPr>
            <a:normAutofit/>
          </a:bodyPr>
          <a:lstStyle/>
          <a:p>
            <a:pPr lvl="1"/>
            <a:r>
              <a:rPr lang="en-US" dirty="0"/>
              <a:t>Falls, slips, trips, or loss of balance</a:t>
            </a:r>
            <a:br>
              <a:rPr lang="en-US" dirty="0"/>
            </a:br>
            <a:endParaRPr lang="en-US" sz="800" dirty="0"/>
          </a:p>
          <a:p>
            <a:pPr lvl="1"/>
            <a:r>
              <a:rPr lang="en-US" dirty="0"/>
              <a:t>Repetitive motion</a:t>
            </a:r>
            <a:br>
              <a:rPr lang="en-US" dirty="0"/>
            </a:br>
            <a:endParaRPr lang="en-US" sz="800" dirty="0"/>
          </a:p>
          <a:p>
            <a:pPr lvl="1"/>
            <a:r>
              <a:rPr lang="en-US" dirty="0"/>
              <a:t>Overexertion</a:t>
            </a:r>
            <a:br>
              <a:rPr lang="en-US" dirty="0"/>
            </a:br>
            <a:br>
              <a:rPr lang="en-US" dirty="0"/>
            </a:br>
            <a:endParaRPr lang="en-US" dirty="0"/>
          </a:p>
          <a:p>
            <a:pPr marL="0" indent="0">
              <a:buNone/>
            </a:pPr>
            <a:endParaRPr lang="en-US" dirty="0"/>
          </a:p>
        </p:txBody>
      </p:sp>
      <p:pic>
        <p:nvPicPr>
          <p:cNvPr id="7" name="Picture 4" descr="_MG_6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786" y="1653768"/>
            <a:ext cx="2667000" cy="1342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91814" y="3007202"/>
            <a:ext cx="2741972" cy="215444"/>
          </a:xfrm>
          <a:prstGeom prst="rect">
            <a:avLst/>
          </a:prstGeom>
          <a:noFill/>
        </p:spPr>
        <p:txBody>
          <a:bodyPr wrap="square" rtlCol="0">
            <a:spAutoFit/>
          </a:bodyPr>
          <a:lstStyle/>
          <a:p>
            <a:pPr algn="r"/>
            <a:r>
              <a:rPr lang="en-US" sz="800" dirty="0"/>
              <a:t>Source: OSHA</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711" y="3341839"/>
            <a:ext cx="2644739" cy="2764536"/>
          </a:xfrm>
          <a:prstGeom prst="rect">
            <a:avLst/>
          </a:prstGeom>
          <a:ln>
            <a:solidFill>
              <a:schemeClr val="tx1"/>
            </a:solidFill>
          </a:ln>
        </p:spPr>
      </p:pic>
      <p:sp>
        <p:nvSpPr>
          <p:cNvPr id="10" name="TextBox 9"/>
          <p:cNvSpPr txBox="1"/>
          <p:nvPr/>
        </p:nvSpPr>
        <p:spPr>
          <a:xfrm>
            <a:off x="5829300" y="6129318"/>
            <a:ext cx="2741972"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386350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Preventing Hazards</a:t>
            </a:r>
          </a:p>
        </p:txBody>
      </p:sp>
      <p:sp>
        <p:nvSpPr>
          <p:cNvPr id="3" name="Content Placeholder 2"/>
          <p:cNvSpPr>
            <a:spLocks noGrp="1"/>
          </p:cNvSpPr>
          <p:nvPr>
            <p:ph idx="1"/>
          </p:nvPr>
        </p:nvSpPr>
        <p:spPr>
          <a:xfrm>
            <a:off x="533400" y="1348967"/>
            <a:ext cx="5638800" cy="4031002"/>
          </a:xfrm>
        </p:spPr>
        <p:txBody>
          <a:bodyPr>
            <a:normAutofit lnSpcReduction="10000"/>
          </a:bodyPr>
          <a:lstStyle/>
          <a:p>
            <a:r>
              <a:rPr lang="en-US" dirty="0"/>
              <a:t>Moving materials manually</a:t>
            </a:r>
          </a:p>
          <a:p>
            <a:pPr lvl="1"/>
            <a:r>
              <a:rPr lang="en-US" dirty="0"/>
              <a:t>Use devices to assist with holding loads</a:t>
            </a:r>
            <a:br>
              <a:rPr lang="en-US" dirty="0"/>
            </a:br>
            <a:endParaRPr lang="en-US" sz="1200" dirty="0"/>
          </a:p>
          <a:p>
            <a:pPr lvl="1"/>
            <a:r>
              <a:rPr lang="en-US" dirty="0"/>
              <a:t>Wear PPE</a:t>
            </a:r>
            <a:br>
              <a:rPr lang="en-US" dirty="0"/>
            </a:br>
            <a:endParaRPr lang="en-US" sz="1200" dirty="0"/>
          </a:p>
          <a:p>
            <a:pPr lvl="1"/>
            <a:r>
              <a:rPr lang="en-US" dirty="0"/>
              <a:t>Use proper lifting technique</a:t>
            </a:r>
            <a:br>
              <a:rPr lang="en-US" dirty="0"/>
            </a:br>
            <a:endParaRPr lang="en-US" sz="1200" dirty="0"/>
          </a:p>
          <a:p>
            <a:pPr lvl="1"/>
            <a:r>
              <a:rPr lang="en-US" dirty="0"/>
              <a:t>Seek help for oversized loads</a:t>
            </a:r>
            <a:br>
              <a:rPr lang="en-US" dirty="0"/>
            </a:br>
            <a:endParaRPr lang="en-US" sz="1200" dirty="0"/>
          </a:p>
          <a:p>
            <a:pPr lvl="1"/>
            <a:r>
              <a:rPr lang="en-US" dirty="0"/>
              <a:t>Use blocking materials</a:t>
            </a:r>
          </a:p>
          <a:p>
            <a:pPr marL="571500" indent="-457200"/>
            <a:endParaRPr lang="en-US" sz="2000" dirty="0">
              <a:solidFill>
                <a:srgbClr val="FF0000"/>
              </a:solidFill>
            </a:endParaRPr>
          </a:p>
          <a:p>
            <a:pPr marL="0" indent="0">
              <a:buNone/>
            </a:pPr>
            <a:endParaRPr lang="en-US" dirty="0"/>
          </a:p>
        </p:txBody>
      </p:sp>
      <p:sp>
        <p:nvSpPr>
          <p:cNvPr id="8" name="TextBox 7"/>
          <p:cNvSpPr txBox="1"/>
          <p:nvPr/>
        </p:nvSpPr>
        <p:spPr>
          <a:xfrm>
            <a:off x="7010400" y="5117893"/>
            <a:ext cx="1447800" cy="215444"/>
          </a:xfrm>
          <a:prstGeom prst="rect">
            <a:avLst/>
          </a:prstGeom>
          <a:noFill/>
        </p:spPr>
        <p:txBody>
          <a:bodyPr wrap="square" rtlCol="0">
            <a:spAutoFit/>
          </a:bodyPr>
          <a:lstStyle/>
          <a:p>
            <a:pPr algn="r"/>
            <a:r>
              <a:rPr lang="en-US" sz="800" dirty="0"/>
              <a:t>Source of photos: OSHA</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4568"/>
          <a:stretch/>
        </p:blipFill>
        <p:spPr>
          <a:xfrm>
            <a:off x="6477000" y="4314232"/>
            <a:ext cx="2133600" cy="1822765"/>
          </a:xfrm>
          <a:prstGeom prst="rect">
            <a:avLst/>
          </a:prstGeom>
          <a:ln>
            <a:solidFill>
              <a:schemeClr val="tx1"/>
            </a:solidFill>
          </a:ln>
        </p:spPr>
      </p:pic>
      <p:pic>
        <p:nvPicPr>
          <p:cNvPr id="1026" name="Picture 2">
            <a:extLst>
              <a:ext uri="{FF2B5EF4-FFF2-40B4-BE49-F238E27FC236}">
                <a16:creationId xmlns:a16="http://schemas.microsoft.com/office/drawing/2014/main" id="{328DCC77-03B1-4EC3-AFAA-AF660185D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734" y="1348967"/>
            <a:ext cx="1955466" cy="293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9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Preventing Hazards</a:t>
            </a:r>
          </a:p>
        </p:txBody>
      </p:sp>
      <p:sp>
        <p:nvSpPr>
          <p:cNvPr id="3" name="Content Placeholder 2"/>
          <p:cNvSpPr>
            <a:spLocks noGrp="1"/>
          </p:cNvSpPr>
          <p:nvPr>
            <p:ph idx="1"/>
          </p:nvPr>
        </p:nvSpPr>
        <p:spPr>
          <a:xfrm>
            <a:off x="666146" y="1239605"/>
            <a:ext cx="6725254" cy="3433539"/>
          </a:xfrm>
        </p:spPr>
        <p:txBody>
          <a:bodyPr>
            <a:normAutofit/>
          </a:bodyPr>
          <a:lstStyle/>
          <a:p>
            <a:r>
              <a:rPr lang="en-US" dirty="0"/>
              <a:t>Cranes</a:t>
            </a:r>
          </a:p>
          <a:p>
            <a:pPr lvl="1"/>
            <a:r>
              <a:rPr lang="en-US" dirty="0"/>
              <a:t>Major types of crane accidents</a:t>
            </a:r>
          </a:p>
          <a:p>
            <a:pPr lvl="2"/>
            <a:r>
              <a:rPr lang="en-US" dirty="0"/>
              <a:t>Contact with power lines</a:t>
            </a:r>
          </a:p>
          <a:p>
            <a:pPr lvl="2"/>
            <a:r>
              <a:rPr lang="en-US" dirty="0"/>
              <a:t>Overturns</a:t>
            </a:r>
          </a:p>
          <a:p>
            <a:pPr lvl="2"/>
            <a:r>
              <a:rPr lang="en-US" dirty="0"/>
              <a:t>Falls</a:t>
            </a:r>
          </a:p>
          <a:p>
            <a:pPr lvl="2"/>
            <a:r>
              <a:rPr lang="en-US" dirty="0"/>
              <a:t>Mechanical failure</a:t>
            </a:r>
          </a:p>
          <a:p>
            <a:pPr marL="571500" indent="-457200"/>
            <a:endParaRPr lang="en-US" sz="2000" dirty="0">
              <a:solidFill>
                <a:srgbClr val="FF0000"/>
              </a:solidFill>
            </a:endParaRPr>
          </a:p>
          <a:p>
            <a:pPr marL="0" indent="0">
              <a:buNone/>
            </a:pPr>
            <a:endParaRPr lang="en-US" dirty="0"/>
          </a:p>
        </p:txBody>
      </p:sp>
      <p:sp>
        <p:nvSpPr>
          <p:cNvPr id="8" name="TextBox 7"/>
          <p:cNvSpPr txBox="1"/>
          <p:nvPr/>
        </p:nvSpPr>
        <p:spPr>
          <a:xfrm>
            <a:off x="6503014" y="5486400"/>
            <a:ext cx="1904386" cy="215444"/>
          </a:xfrm>
          <a:prstGeom prst="rect">
            <a:avLst/>
          </a:prstGeom>
          <a:noFill/>
        </p:spPr>
        <p:txBody>
          <a:bodyPr wrap="square" rtlCol="0">
            <a:spAutoFit/>
          </a:bodyPr>
          <a:lstStyle/>
          <a:p>
            <a:pPr algn="r"/>
            <a:r>
              <a:rPr lang="en-US" sz="800" dirty="0"/>
              <a:t>Source: OSHA</a:t>
            </a:r>
          </a:p>
        </p:txBody>
      </p:sp>
      <p:pic>
        <p:nvPicPr>
          <p:cNvPr id="11" name="Picture 2" descr="D:\Construction\CONST PART I\Cranes\Cranes PART III - HAZARD REC\Slide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17"/>
          <a:stretch/>
        </p:blipFill>
        <p:spPr bwMode="auto">
          <a:xfrm>
            <a:off x="4826000" y="3030305"/>
            <a:ext cx="3581400" cy="2456095"/>
          </a:xfrm>
          <a:prstGeom prst="rect">
            <a:avLst/>
          </a:prstGeom>
          <a:noFill/>
          <a:ln w="3175"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6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93"/>
            <a:ext cx="8229600" cy="846780"/>
          </a:xfrm>
        </p:spPr>
        <p:txBody>
          <a:bodyPr/>
          <a:lstStyle/>
          <a:p>
            <a:r>
              <a:rPr lang="en-US" dirty="0"/>
              <a:t>Preventing Hazards</a:t>
            </a:r>
          </a:p>
        </p:txBody>
      </p:sp>
      <p:sp>
        <p:nvSpPr>
          <p:cNvPr id="3" name="Content Placeholder 2"/>
          <p:cNvSpPr>
            <a:spLocks noGrp="1"/>
          </p:cNvSpPr>
          <p:nvPr>
            <p:ph idx="1"/>
          </p:nvPr>
        </p:nvSpPr>
        <p:spPr>
          <a:xfrm>
            <a:off x="666146" y="1239605"/>
            <a:ext cx="6096000" cy="2972454"/>
          </a:xfrm>
        </p:spPr>
        <p:txBody>
          <a:bodyPr>
            <a:normAutofit/>
          </a:bodyPr>
          <a:lstStyle/>
          <a:p>
            <a:pPr lvl="1"/>
            <a:r>
              <a:rPr lang="en-US" dirty="0"/>
              <a:t>Hoisting tons of material, steel, and concrete with cranes</a:t>
            </a:r>
            <a:br>
              <a:rPr lang="en-US" dirty="0"/>
            </a:br>
            <a:endParaRPr lang="en-US" sz="1200" dirty="0"/>
          </a:p>
          <a:p>
            <a:pPr lvl="1"/>
            <a:r>
              <a:rPr lang="en-US" dirty="0"/>
              <a:t>Operated only by</a:t>
            </a:r>
            <a:br>
              <a:rPr lang="en-US" dirty="0"/>
            </a:br>
            <a:r>
              <a:rPr lang="en-US" dirty="0"/>
              <a:t>thoroughly trained</a:t>
            </a:r>
            <a:br>
              <a:rPr lang="en-US" dirty="0"/>
            </a:br>
            <a:r>
              <a:rPr lang="en-US" dirty="0"/>
              <a:t>and competent workers </a:t>
            </a:r>
          </a:p>
          <a:p>
            <a:pPr marL="571500" indent="-457200"/>
            <a:endParaRPr lang="en-US" sz="2000" dirty="0">
              <a:solidFill>
                <a:srgbClr val="FF0000"/>
              </a:solidFill>
            </a:endParaRPr>
          </a:p>
          <a:p>
            <a:pPr marL="0" indent="0">
              <a:buNone/>
            </a:pPr>
            <a:endParaRPr lang="en-US" dirty="0"/>
          </a:p>
        </p:txBody>
      </p:sp>
      <p:sp>
        <p:nvSpPr>
          <p:cNvPr id="8" name="TextBox 7"/>
          <p:cNvSpPr txBox="1"/>
          <p:nvPr/>
        </p:nvSpPr>
        <p:spPr>
          <a:xfrm>
            <a:off x="6667807" y="3859835"/>
            <a:ext cx="1904386" cy="215444"/>
          </a:xfrm>
          <a:prstGeom prst="rect">
            <a:avLst/>
          </a:prstGeom>
          <a:noFill/>
        </p:spPr>
        <p:txBody>
          <a:bodyPr wrap="square" rtlCol="0">
            <a:spAutoFit/>
          </a:bodyPr>
          <a:lstStyle/>
          <a:p>
            <a:pPr algn="r"/>
            <a:r>
              <a:rPr lang="en-US" sz="800" dirty="0"/>
              <a:t>Source: OSHA</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146" y="1239605"/>
            <a:ext cx="1715708" cy="2627178"/>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326" y="4249304"/>
            <a:ext cx="2192635" cy="1644476"/>
          </a:xfrm>
          <a:prstGeom prst="rect">
            <a:avLst/>
          </a:prstGeom>
          <a:ln>
            <a:solidFill>
              <a:schemeClr val="tx1"/>
            </a:solidFill>
          </a:ln>
        </p:spPr>
      </p:pic>
      <p:sp>
        <p:nvSpPr>
          <p:cNvPr id="10" name="TextBox 9"/>
          <p:cNvSpPr txBox="1"/>
          <p:nvPr/>
        </p:nvSpPr>
        <p:spPr>
          <a:xfrm>
            <a:off x="5830221" y="5893905"/>
            <a:ext cx="2741972" cy="215444"/>
          </a:xfrm>
          <a:prstGeom prst="rect">
            <a:avLst/>
          </a:prstGeom>
          <a:noFill/>
        </p:spPr>
        <p:txBody>
          <a:bodyPr wrap="square" rtlCol="0">
            <a:spAutoFit/>
          </a:bodyPr>
          <a:lstStyle/>
          <a:p>
            <a:pPr algn="r"/>
            <a:r>
              <a:rPr lang="en-US" sz="800" dirty="0"/>
              <a:t>Source: TEEX - Harwood</a:t>
            </a:r>
          </a:p>
        </p:txBody>
      </p:sp>
      <p:pic>
        <p:nvPicPr>
          <p:cNvPr id="3074" name="Picture 2">
            <a:extLst>
              <a:ext uri="{FF2B5EF4-FFF2-40B4-BE49-F238E27FC236}">
                <a16:creationId xmlns:a16="http://schemas.microsoft.com/office/drawing/2014/main" id="{ECD3AFA8-8D70-414A-B894-1DA4A72A73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003" y="4002464"/>
            <a:ext cx="2998745" cy="199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0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21"/>
            <a:ext cx="8229600" cy="684874"/>
          </a:xfrm>
        </p:spPr>
        <p:txBody>
          <a:bodyPr/>
          <a:lstStyle/>
          <a:p>
            <a:r>
              <a:rPr lang="en-US" dirty="0"/>
              <a:t>Preventing Hazards</a:t>
            </a:r>
          </a:p>
        </p:txBody>
      </p:sp>
      <p:sp>
        <p:nvSpPr>
          <p:cNvPr id="3" name="Content Placeholder 2"/>
          <p:cNvSpPr>
            <a:spLocks noGrp="1"/>
          </p:cNvSpPr>
          <p:nvPr>
            <p:ph idx="1"/>
          </p:nvPr>
        </p:nvSpPr>
        <p:spPr>
          <a:xfrm>
            <a:off x="457200" y="1182521"/>
            <a:ext cx="5105400" cy="4581621"/>
          </a:xfrm>
        </p:spPr>
        <p:txBody>
          <a:bodyPr>
            <a:normAutofit/>
          </a:bodyPr>
          <a:lstStyle/>
          <a:p>
            <a:pPr lvl="1"/>
            <a:r>
              <a:rPr lang="en-US" dirty="0"/>
              <a:t>Eliminate/reduce crane</a:t>
            </a:r>
            <a:br>
              <a:rPr lang="en-US" dirty="0"/>
            </a:br>
            <a:r>
              <a:rPr lang="en-US" dirty="0"/>
              <a:t>hazards by:</a:t>
            </a:r>
            <a:br>
              <a:rPr lang="en-US" dirty="0"/>
            </a:br>
            <a:endParaRPr lang="en-US" sz="1200" dirty="0"/>
          </a:p>
          <a:p>
            <a:pPr lvl="2"/>
            <a:r>
              <a:rPr lang="en-US" dirty="0"/>
              <a:t>Knowing </a:t>
            </a:r>
          </a:p>
          <a:p>
            <a:pPr lvl="3"/>
            <a:r>
              <a:rPr lang="en-US" dirty="0"/>
              <a:t>Load</a:t>
            </a:r>
          </a:p>
          <a:p>
            <a:pPr lvl="3"/>
            <a:r>
              <a:rPr lang="en-US" dirty="0"/>
              <a:t>Capacity of the crane</a:t>
            </a:r>
          </a:p>
          <a:p>
            <a:pPr lvl="3"/>
            <a:r>
              <a:rPr lang="en-US" dirty="0"/>
              <a:t>When the load is safe to lift</a:t>
            </a:r>
            <a:br>
              <a:rPr lang="en-US" dirty="0"/>
            </a:br>
            <a:endParaRPr lang="en-US" sz="1200" dirty="0"/>
          </a:p>
          <a:p>
            <a:pPr lvl="2"/>
            <a:r>
              <a:rPr lang="en-US" dirty="0"/>
              <a:t>Always checking crane </a:t>
            </a:r>
            <a:br>
              <a:rPr lang="en-US" dirty="0"/>
            </a:br>
            <a:r>
              <a:rPr lang="en-US" dirty="0"/>
              <a:t>load chart and never exceed load limits</a:t>
            </a:r>
          </a:p>
          <a:p>
            <a:pPr marL="571500" indent="-457200"/>
            <a:endParaRPr lang="en-US" sz="2000" dirty="0">
              <a:solidFill>
                <a:srgbClr val="FF0000"/>
              </a:solidFill>
            </a:endParaRPr>
          </a:p>
          <a:p>
            <a:pPr marL="0"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8436" y="1292565"/>
            <a:ext cx="1694346" cy="2259127"/>
          </a:xfrm>
          <a:prstGeom prst="rect">
            <a:avLst/>
          </a:prstGeom>
          <a:ln w="12700">
            <a:solidFill>
              <a:schemeClr val="tx1"/>
            </a:solidFill>
          </a:ln>
        </p:spPr>
      </p:pic>
      <p:sp>
        <p:nvSpPr>
          <p:cNvPr id="8" name="TextBox 7"/>
          <p:cNvSpPr txBox="1"/>
          <p:nvPr/>
        </p:nvSpPr>
        <p:spPr>
          <a:xfrm>
            <a:off x="6819044" y="3541118"/>
            <a:ext cx="1601912" cy="215444"/>
          </a:xfrm>
          <a:prstGeom prst="rect">
            <a:avLst/>
          </a:prstGeom>
          <a:noFill/>
        </p:spPr>
        <p:txBody>
          <a:bodyPr wrap="square" rtlCol="0">
            <a:spAutoFit/>
          </a:bodyPr>
          <a:lstStyle/>
          <a:p>
            <a:pPr algn="r"/>
            <a:r>
              <a:rPr lang="en-US" sz="800" dirty="0"/>
              <a:t>Source: TEEX - Harwood</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968" y="3905842"/>
            <a:ext cx="2673814" cy="1858301"/>
          </a:xfrm>
          <a:prstGeom prst="rect">
            <a:avLst/>
          </a:prstGeom>
          <a:ln>
            <a:solidFill>
              <a:schemeClr val="tx1"/>
            </a:solidFill>
          </a:ln>
        </p:spPr>
      </p:pic>
    </p:spTree>
    <p:extLst>
      <p:ext uri="{BB962C8B-B14F-4D97-AF65-F5344CB8AC3E}">
        <p14:creationId xmlns:p14="http://schemas.microsoft.com/office/powerpoint/2010/main" val="13988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94"/>
            <a:ext cx="8229600" cy="865393"/>
          </a:xfrm>
        </p:spPr>
        <p:txBody>
          <a:bodyPr/>
          <a:lstStyle/>
          <a:p>
            <a:r>
              <a:rPr lang="en-US" dirty="0"/>
              <a:t>Preventing Hazards</a:t>
            </a:r>
          </a:p>
        </p:txBody>
      </p:sp>
      <p:sp>
        <p:nvSpPr>
          <p:cNvPr id="3" name="Content Placeholder 2"/>
          <p:cNvSpPr>
            <a:spLocks noGrp="1"/>
          </p:cNvSpPr>
          <p:nvPr>
            <p:ph idx="1"/>
          </p:nvPr>
        </p:nvSpPr>
        <p:spPr>
          <a:xfrm>
            <a:off x="34636" y="1535925"/>
            <a:ext cx="7162800" cy="3694278"/>
          </a:xfrm>
        </p:spPr>
        <p:txBody>
          <a:bodyPr>
            <a:normAutofit lnSpcReduction="10000"/>
          </a:bodyPr>
          <a:lstStyle/>
          <a:p>
            <a:pPr lvl="2"/>
            <a:r>
              <a:rPr lang="en-US" dirty="0"/>
              <a:t>Inspection of crane by a qualified person</a:t>
            </a:r>
            <a:br>
              <a:rPr lang="en-US" dirty="0"/>
            </a:br>
            <a:endParaRPr lang="en-US" sz="1200" dirty="0"/>
          </a:p>
          <a:p>
            <a:pPr lvl="3"/>
            <a:r>
              <a:rPr lang="en-US" dirty="0"/>
              <a:t>Modified, repaired, or adjusted</a:t>
            </a:r>
          </a:p>
          <a:p>
            <a:pPr lvl="3"/>
            <a:r>
              <a:rPr lang="en-US" dirty="0"/>
              <a:t>Post-assembly</a:t>
            </a:r>
          </a:p>
          <a:p>
            <a:pPr lvl="3"/>
            <a:r>
              <a:rPr lang="en-US" dirty="0"/>
              <a:t>At least every 12 months</a:t>
            </a:r>
          </a:p>
          <a:p>
            <a:pPr lvl="3"/>
            <a:r>
              <a:rPr lang="en-US" dirty="0"/>
              <a:t>Equipment not in regular use</a:t>
            </a:r>
            <a:br>
              <a:rPr lang="en-US" dirty="0"/>
            </a:br>
            <a:endParaRPr lang="en-US" sz="1200" dirty="0"/>
          </a:p>
          <a:p>
            <a:pPr lvl="2"/>
            <a:r>
              <a:rPr lang="en-US" dirty="0"/>
              <a:t>Visual inspection by a </a:t>
            </a:r>
            <a:br>
              <a:rPr lang="en-US" dirty="0"/>
            </a:br>
            <a:r>
              <a:rPr lang="en-US" dirty="0"/>
              <a:t>competent person</a:t>
            </a:r>
          </a:p>
          <a:p>
            <a:pPr lvl="3"/>
            <a:r>
              <a:rPr lang="en-US" dirty="0"/>
              <a:t>Prior to each shift</a:t>
            </a:r>
          </a:p>
          <a:p>
            <a:pPr lvl="3"/>
            <a:r>
              <a:rPr lang="en-US" dirty="0"/>
              <a:t>Monthly</a:t>
            </a:r>
          </a:p>
          <a:p>
            <a:pPr lvl="2"/>
            <a:endParaRPr lang="en-US" dirty="0"/>
          </a:p>
          <a:p>
            <a:pPr marL="571500" indent="-457200"/>
            <a:endParaRPr lang="en-US" sz="2000" dirty="0">
              <a:solidFill>
                <a:srgbClr val="FF0000"/>
              </a:solidFill>
            </a:endParaRPr>
          </a:p>
          <a:p>
            <a:pPr marL="0" indent="0">
              <a:buNone/>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148" y="2134389"/>
            <a:ext cx="2565676" cy="2886385"/>
          </a:xfrm>
          <a:prstGeom prst="rect">
            <a:avLst/>
          </a:prstGeom>
          <a:ln>
            <a:solidFill>
              <a:schemeClr val="tx1"/>
            </a:solidFill>
          </a:ln>
        </p:spPr>
      </p:pic>
      <p:sp>
        <p:nvSpPr>
          <p:cNvPr id="9" name="TextBox 8"/>
          <p:cNvSpPr txBox="1"/>
          <p:nvPr/>
        </p:nvSpPr>
        <p:spPr>
          <a:xfrm>
            <a:off x="6338438" y="5030310"/>
            <a:ext cx="1904386"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109364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4"/>
            <a:ext cx="8229600" cy="910711"/>
          </a:xfrm>
        </p:spPr>
        <p:txBody>
          <a:bodyPr/>
          <a:lstStyle/>
          <a:p>
            <a:r>
              <a:rPr lang="en-US" dirty="0"/>
              <a:t>Preventing Hazards</a:t>
            </a:r>
          </a:p>
        </p:txBody>
      </p:sp>
      <p:sp>
        <p:nvSpPr>
          <p:cNvPr id="3" name="Content Placeholder 2"/>
          <p:cNvSpPr>
            <a:spLocks noGrp="1"/>
          </p:cNvSpPr>
          <p:nvPr>
            <p:ph idx="1"/>
          </p:nvPr>
        </p:nvSpPr>
        <p:spPr>
          <a:xfrm>
            <a:off x="762000" y="1182522"/>
            <a:ext cx="7772400" cy="3084678"/>
          </a:xfrm>
        </p:spPr>
        <p:txBody>
          <a:bodyPr>
            <a:normAutofit/>
          </a:bodyPr>
          <a:lstStyle/>
          <a:p>
            <a:r>
              <a:rPr lang="en-US" dirty="0"/>
              <a:t>Slings</a:t>
            </a:r>
            <a:br>
              <a:rPr lang="en-US" dirty="0"/>
            </a:br>
            <a:endParaRPr lang="en-US" sz="1200" dirty="0"/>
          </a:p>
          <a:p>
            <a:pPr lvl="1"/>
            <a:r>
              <a:rPr lang="en-US" dirty="0"/>
              <a:t>Connect a crane hook to a load</a:t>
            </a:r>
            <a:br>
              <a:rPr lang="en-US" dirty="0"/>
            </a:br>
            <a:endParaRPr lang="en-US" sz="1200" dirty="0"/>
          </a:p>
          <a:p>
            <a:pPr lvl="1"/>
            <a:r>
              <a:rPr lang="en-US" dirty="0"/>
              <a:t>Proper selection</a:t>
            </a:r>
            <a:br>
              <a:rPr lang="en-US" dirty="0"/>
            </a:br>
            <a:endParaRPr lang="en-US" sz="1200" dirty="0"/>
          </a:p>
          <a:p>
            <a:pPr lvl="1"/>
            <a:r>
              <a:rPr lang="en-US" dirty="0"/>
              <a:t>Inspection</a:t>
            </a:r>
          </a:p>
          <a:p>
            <a:pPr marL="0" indent="0">
              <a:buNone/>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645" y="1168035"/>
            <a:ext cx="1872755" cy="243659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121361"/>
            <a:ext cx="2184400" cy="1638301"/>
          </a:xfrm>
          <a:prstGeom prst="rect">
            <a:avLst/>
          </a:prstGeom>
          <a:ln w="12700">
            <a:solidFill>
              <a:schemeClr val="tx1"/>
            </a:solidFill>
          </a:ln>
        </p:spPr>
      </p:pic>
      <p:sp>
        <p:nvSpPr>
          <p:cNvPr id="12" name="TextBox 11"/>
          <p:cNvSpPr txBox="1"/>
          <p:nvPr/>
        </p:nvSpPr>
        <p:spPr>
          <a:xfrm>
            <a:off x="3686175" y="5867400"/>
            <a:ext cx="1771650" cy="215444"/>
          </a:xfrm>
          <a:prstGeom prst="rect">
            <a:avLst/>
          </a:prstGeom>
          <a:noFill/>
        </p:spPr>
        <p:txBody>
          <a:bodyPr wrap="square" rtlCol="0">
            <a:spAutoFit/>
          </a:bodyPr>
          <a:lstStyle/>
          <a:p>
            <a:pPr algn="ctr"/>
            <a:r>
              <a:rPr lang="en-US" sz="800" dirty="0"/>
              <a:t>Source of photos: OSHA</a:t>
            </a:r>
          </a:p>
        </p:txBody>
      </p:sp>
      <p:pic>
        <p:nvPicPr>
          <p:cNvPr id="13" name="Picture 3" descr="C:\A-MAIN FILE\OUTREACH\filter01\Slide12.JPG"/>
          <p:cNvPicPr>
            <a:picLocks noChangeAspect="1" noChangeArrowheads="1"/>
          </p:cNvPicPr>
          <p:nvPr/>
        </p:nvPicPr>
        <p:blipFill>
          <a:blip r:embed="rId5">
            <a:extLst>
              <a:ext uri="{28A0092B-C50C-407E-A947-70E740481C1C}">
                <a14:useLocalDpi xmlns:a14="http://schemas.microsoft.com/office/drawing/2010/main" val="0"/>
              </a:ext>
            </a:extLst>
          </a:blip>
          <a:srcRect l="27779" t="23334" r="26666" b="29259"/>
          <a:stretch>
            <a:fillRect/>
          </a:stretch>
        </p:blipFill>
        <p:spPr bwMode="auto">
          <a:xfrm>
            <a:off x="5499055" y="4083261"/>
            <a:ext cx="2098967" cy="16383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9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r>
              <a:rPr lang="en-US" sz="3300">
                <a:solidFill>
                  <a:srgbClr val="FFFFFF"/>
                </a:solidFill>
              </a:rPr>
              <a:t>Materials Handling</a:t>
            </a:r>
          </a:p>
        </p:txBody>
      </p:sp>
      <p:sp>
        <p:nvSpPr>
          <p:cNvPr id="24" name="Rectangle 1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84781" y="686862"/>
            <a:ext cx="5278194" cy="5475129"/>
          </a:xfrm>
        </p:spPr>
        <p:txBody>
          <a:bodyPr anchor="ctr">
            <a:normAutofit/>
          </a:bodyPr>
          <a:lstStyle/>
          <a:p>
            <a:pPr marL="0" indent="0">
              <a:buNone/>
            </a:pPr>
            <a:r>
              <a:rPr lang="en-US" sz="2300"/>
              <a:t>Lesson Overview</a:t>
            </a:r>
          </a:p>
          <a:p>
            <a:pPr lvl="1">
              <a:buFont typeface="Arial" panose="020B0604020202020204" pitchFamily="34" charset="0"/>
              <a:buChar char="•"/>
            </a:pPr>
            <a:r>
              <a:rPr lang="en-US" sz="2300"/>
              <a:t>Types of material handling equipment.</a:t>
            </a:r>
          </a:p>
          <a:p>
            <a:pPr lvl="1">
              <a:buFont typeface="Arial" panose="020B0604020202020204" pitchFamily="34" charset="0"/>
              <a:buChar char="•"/>
            </a:pPr>
            <a:r>
              <a:rPr lang="en-US" sz="2300"/>
              <a:t>Hazards associated with material handling activities</a:t>
            </a:r>
          </a:p>
          <a:p>
            <a:pPr lvl="1">
              <a:buFont typeface="Arial" panose="020B0604020202020204" pitchFamily="34" charset="0"/>
              <a:buChar char="•"/>
            </a:pPr>
            <a:r>
              <a:rPr lang="en-US" sz="2300"/>
              <a:t>Prevention of hazards associated with material handling equipment</a:t>
            </a:r>
          </a:p>
          <a:p>
            <a:pPr lvl="1">
              <a:buFont typeface="Arial" panose="020B0604020202020204" pitchFamily="34" charset="0"/>
              <a:buChar char="•"/>
            </a:pPr>
            <a:r>
              <a:rPr lang="en-US" sz="2300"/>
              <a:t>Employer requirements to protect workers from material handling hazards</a:t>
            </a:r>
          </a:p>
          <a:p>
            <a:pPr lvl="1"/>
            <a:endParaRPr lang="en-US" sz="2300"/>
          </a:p>
        </p:txBody>
      </p:sp>
    </p:spTree>
    <p:extLst>
      <p:ext uri="{BB962C8B-B14F-4D97-AF65-F5344CB8AC3E}">
        <p14:creationId xmlns:p14="http://schemas.microsoft.com/office/powerpoint/2010/main" val="35694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94"/>
            <a:ext cx="8229600" cy="714619"/>
          </a:xfrm>
        </p:spPr>
        <p:txBody>
          <a:bodyPr/>
          <a:lstStyle/>
          <a:p>
            <a:r>
              <a:rPr lang="en-US" dirty="0"/>
              <a:t>Preventing Hazards</a:t>
            </a:r>
          </a:p>
        </p:txBody>
      </p:sp>
      <p:sp>
        <p:nvSpPr>
          <p:cNvPr id="3" name="Content Placeholder 2"/>
          <p:cNvSpPr>
            <a:spLocks noGrp="1"/>
          </p:cNvSpPr>
          <p:nvPr>
            <p:ph idx="1"/>
          </p:nvPr>
        </p:nvSpPr>
        <p:spPr>
          <a:xfrm>
            <a:off x="457200" y="1182522"/>
            <a:ext cx="6172200" cy="3173538"/>
          </a:xfrm>
        </p:spPr>
        <p:txBody>
          <a:bodyPr>
            <a:normAutofit/>
          </a:bodyPr>
          <a:lstStyle/>
          <a:p>
            <a:pPr lvl="1"/>
            <a:r>
              <a:rPr lang="en-US" dirty="0"/>
              <a:t>Reduce sling hazards by:</a:t>
            </a:r>
          </a:p>
          <a:p>
            <a:pPr lvl="2"/>
            <a:r>
              <a:rPr lang="en-US" dirty="0"/>
              <a:t>Lubrication</a:t>
            </a:r>
          </a:p>
          <a:p>
            <a:pPr lvl="2"/>
            <a:r>
              <a:rPr lang="en-US" dirty="0"/>
              <a:t>Do not shorten with knots, </a:t>
            </a:r>
            <a:br>
              <a:rPr lang="en-US" dirty="0"/>
            </a:br>
            <a:r>
              <a:rPr lang="en-US" dirty="0"/>
              <a:t>bolts, or other devices, </a:t>
            </a:r>
            <a:br>
              <a:rPr lang="en-US" dirty="0"/>
            </a:br>
            <a:r>
              <a:rPr lang="en-US" dirty="0"/>
              <a:t>or kink legs</a:t>
            </a:r>
          </a:p>
          <a:p>
            <a:pPr lvl="2"/>
            <a:r>
              <a:rPr lang="en-US" dirty="0"/>
              <a:t>Keep clear of loads</a:t>
            </a:r>
          </a:p>
          <a:p>
            <a:pPr lvl="2"/>
            <a:r>
              <a:rPr lang="en-US" dirty="0"/>
              <a:t>Avoid sudden movement</a:t>
            </a:r>
          </a:p>
          <a:p>
            <a:pPr marL="0" indent="0">
              <a:buNone/>
            </a:pPr>
            <a:endParaRPr lang="en-US" dirty="0"/>
          </a:p>
        </p:txBody>
      </p:sp>
      <p:sp>
        <p:nvSpPr>
          <p:cNvPr id="8" name="TextBox 7"/>
          <p:cNvSpPr txBox="1"/>
          <p:nvPr/>
        </p:nvSpPr>
        <p:spPr>
          <a:xfrm>
            <a:off x="7543800" y="5944284"/>
            <a:ext cx="857250" cy="215444"/>
          </a:xfrm>
          <a:prstGeom prst="rect">
            <a:avLst/>
          </a:prstGeom>
          <a:noFill/>
        </p:spPr>
        <p:txBody>
          <a:bodyPr wrap="square" rtlCol="0">
            <a:spAutoFit/>
          </a:bodyPr>
          <a:lstStyle/>
          <a:p>
            <a:pPr algn="r"/>
            <a:r>
              <a:rPr lang="en-US" sz="800" dirty="0"/>
              <a:t>Source: OSHA</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996569"/>
            <a:ext cx="2043437" cy="2956172"/>
          </a:xfrm>
          <a:prstGeom prst="rect">
            <a:avLst/>
          </a:prstGeom>
          <a:ln>
            <a:solidFill>
              <a:schemeClr val="tx1"/>
            </a:solidFill>
          </a:ln>
        </p:spPr>
      </p:pic>
      <p:pic>
        <p:nvPicPr>
          <p:cNvPr id="9" name="Picture 3" descr="D:\Construction\CONST PART I\Rigging\filter\Slide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4356060"/>
            <a:ext cx="3352800" cy="15873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46200" y="5921222"/>
            <a:ext cx="1771650" cy="215444"/>
          </a:xfrm>
          <a:prstGeom prst="rect">
            <a:avLst/>
          </a:prstGeom>
          <a:noFill/>
        </p:spPr>
        <p:txBody>
          <a:bodyPr wrap="square" rtlCol="0">
            <a:spAutoFit/>
          </a:bodyPr>
          <a:lstStyle/>
          <a:p>
            <a:r>
              <a:rPr lang="en-US" sz="800" dirty="0"/>
              <a:t>Source: OSHA</a:t>
            </a:r>
          </a:p>
        </p:txBody>
      </p:sp>
    </p:spTree>
    <p:extLst>
      <p:ext uri="{BB962C8B-B14F-4D97-AF65-F5344CB8AC3E}">
        <p14:creationId xmlns:p14="http://schemas.microsoft.com/office/powerpoint/2010/main" val="62654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2889"/>
          </a:xfrm>
        </p:spPr>
        <p:txBody>
          <a:bodyPr/>
          <a:lstStyle/>
          <a:p>
            <a:r>
              <a:rPr lang="en-US" dirty="0"/>
              <a:t>Preventing Hazards</a:t>
            </a:r>
          </a:p>
        </p:txBody>
      </p:sp>
      <p:sp>
        <p:nvSpPr>
          <p:cNvPr id="3" name="Content Placeholder 2"/>
          <p:cNvSpPr>
            <a:spLocks noGrp="1"/>
          </p:cNvSpPr>
          <p:nvPr>
            <p:ph idx="1"/>
          </p:nvPr>
        </p:nvSpPr>
        <p:spPr>
          <a:xfrm>
            <a:off x="1371600" y="1182522"/>
            <a:ext cx="6858000" cy="2932278"/>
          </a:xfrm>
        </p:spPr>
        <p:txBody>
          <a:bodyPr>
            <a:normAutofit/>
          </a:bodyPr>
          <a:lstStyle/>
          <a:p>
            <a:r>
              <a:rPr lang="en-US" dirty="0"/>
              <a:t>Forklifts</a:t>
            </a:r>
          </a:p>
          <a:p>
            <a:pPr lvl="1"/>
            <a:r>
              <a:rPr lang="en-US" dirty="0"/>
              <a:t>Main causes of injuries</a:t>
            </a:r>
          </a:p>
          <a:p>
            <a:pPr lvl="2"/>
            <a:r>
              <a:rPr lang="en-US" dirty="0"/>
              <a:t>Forklift overturns</a:t>
            </a:r>
            <a:endParaRPr lang="en-US" sz="2200" dirty="0"/>
          </a:p>
          <a:p>
            <a:pPr lvl="2"/>
            <a:r>
              <a:rPr lang="en-US" dirty="0"/>
              <a:t>Forklift striking workers on foot</a:t>
            </a:r>
            <a:endParaRPr lang="en-US" sz="2200" dirty="0"/>
          </a:p>
          <a:p>
            <a:pPr lvl="2"/>
            <a:r>
              <a:rPr lang="en-US" dirty="0"/>
              <a:t>Persons crushed by forklifts</a:t>
            </a:r>
            <a:endParaRPr lang="en-US" sz="2200" dirty="0"/>
          </a:p>
          <a:p>
            <a:pPr lvl="2"/>
            <a:r>
              <a:rPr lang="en-US" dirty="0"/>
              <a:t>Persons falling from forklifts</a:t>
            </a:r>
          </a:p>
          <a:p>
            <a:pPr marL="571500" indent="-457200"/>
            <a:endParaRPr lang="en-US" sz="2000" dirty="0">
              <a:solidFill>
                <a:srgbClr val="FF0000"/>
              </a:solidFill>
            </a:endParaRPr>
          </a:p>
          <a:p>
            <a:pPr marL="0" indent="0">
              <a:buNone/>
            </a:pPr>
            <a:endParaRPr lang="en-US" dirty="0"/>
          </a:p>
        </p:txBody>
      </p:sp>
      <p:pic>
        <p:nvPicPr>
          <p:cNvPr id="7" name="Picture 5" descr="C:\Susan\Amisc-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665686" y="4197062"/>
            <a:ext cx="3812628" cy="24309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5252217" y="6642556"/>
            <a:ext cx="857250"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307920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4"/>
            <a:ext cx="8229600" cy="817892"/>
          </a:xfrm>
        </p:spPr>
        <p:txBody>
          <a:bodyPr/>
          <a:lstStyle/>
          <a:p>
            <a:r>
              <a:rPr lang="en-US" dirty="0"/>
              <a:t>Preventing Hazards</a:t>
            </a:r>
          </a:p>
        </p:txBody>
      </p:sp>
      <p:sp>
        <p:nvSpPr>
          <p:cNvPr id="3" name="Content Placeholder 2"/>
          <p:cNvSpPr>
            <a:spLocks noGrp="1"/>
          </p:cNvSpPr>
          <p:nvPr>
            <p:ph idx="1"/>
          </p:nvPr>
        </p:nvSpPr>
        <p:spPr>
          <a:xfrm>
            <a:off x="914400" y="1182522"/>
            <a:ext cx="7620000" cy="2094078"/>
          </a:xfrm>
        </p:spPr>
        <p:txBody>
          <a:bodyPr>
            <a:normAutofit/>
          </a:bodyPr>
          <a:lstStyle/>
          <a:p>
            <a:pPr lvl="1"/>
            <a:r>
              <a:rPr lang="en-US" dirty="0"/>
              <a:t>Illegal forklift operators</a:t>
            </a:r>
          </a:p>
          <a:p>
            <a:pPr lvl="2"/>
            <a:r>
              <a:rPr lang="en-US" dirty="0"/>
              <a:t>Anyone under 18</a:t>
            </a:r>
          </a:p>
          <a:p>
            <a:pPr lvl="2"/>
            <a:r>
              <a:rPr lang="en-US" dirty="0"/>
              <a:t>Anyone not properly trained and certified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735" y="3047999"/>
            <a:ext cx="2428239" cy="2428239"/>
          </a:xfrm>
          <a:prstGeom prst="rect">
            <a:avLst/>
          </a:prstGeom>
          <a:ln w="12700">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921858"/>
            <a:ext cx="2619375" cy="2543175"/>
          </a:xfrm>
          <a:prstGeom prst="rect">
            <a:avLst/>
          </a:prstGeom>
        </p:spPr>
      </p:pic>
      <p:sp>
        <p:nvSpPr>
          <p:cNvPr id="11" name="TextBox 10"/>
          <p:cNvSpPr txBox="1"/>
          <p:nvPr/>
        </p:nvSpPr>
        <p:spPr>
          <a:xfrm>
            <a:off x="3695700" y="5801900"/>
            <a:ext cx="1752600" cy="215444"/>
          </a:xfrm>
          <a:prstGeom prst="rect">
            <a:avLst/>
          </a:prstGeom>
          <a:noFill/>
        </p:spPr>
        <p:txBody>
          <a:bodyPr wrap="square" rtlCol="0">
            <a:spAutoFit/>
          </a:bodyPr>
          <a:lstStyle/>
          <a:p>
            <a:pPr algn="ctr"/>
            <a:r>
              <a:rPr lang="en-US" sz="800" dirty="0"/>
              <a:t>Source of photos: OSHA</a:t>
            </a:r>
          </a:p>
        </p:txBody>
      </p:sp>
    </p:spTree>
    <p:extLst>
      <p:ext uri="{BB962C8B-B14F-4D97-AF65-F5344CB8AC3E}">
        <p14:creationId xmlns:p14="http://schemas.microsoft.com/office/powerpoint/2010/main" val="33817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6914"/>
          </a:xfrm>
        </p:spPr>
        <p:txBody>
          <a:bodyPr/>
          <a:lstStyle/>
          <a:p>
            <a:r>
              <a:rPr lang="en-US" dirty="0"/>
              <a:t>Preventing Hazards</a:t>
            </a:r>
          </a:p>
        </p:txBody>
      </p:sp>
      <p:sp>
        <p:nvSpPr>
          <p:cNvPr id="3" name="Content Placeholder 2"/>
          <p:cNvSpPr>
            <a:spLocks noGrp="1"/>
          </p:cNvSpPr>
          <p:nvPr>
            <p:ph idx="1"/>
          </p:nvPr>
        </p:nvSpPr>
        <p:spPr>
          <a:xfrm>
            <a:off x="2137929" y="1144176"/>
            <a:ext cx="4868141" cy="4276818"/>
          </a:xfrm>
        </p:spPr>
        <p:txBody>
          <a:bodyPr>
            <a:normAutofit/>
          </a:bodyPr>
          <a:lstStyle/>
          <a:p>
            <a:pPr lvl="1"/>
            <a:r>
              <a:rPr lang="en-US" dirty="0"/>
              <a:t>Driving the forklift</a:t>
            </a:r>
            <a:endParaRPr lang="en-US" dirty="0">
              <a:solidFill>
                <a:srgbClr val="0070C0"/>
              </a:solidFill>
            </a:endParaRPr>
          </a:p>
          <a:p>
            <a:pPr lvl="2"/>
            <a:r>
              <a:rPr lang="en-US" dirty="0"/>
              <a:t>Obstructed vision</a:t>
            </a:r>
          </a:p>
          <a:p>
            <a:pPr lvl="2"/>
            <a:r>
              <a:rPr lang="en-US" dirty="0"/>
              <a:t>Travel path</a:t>
            </a:r>
          </a:p>
          <a:p>
            <a:pPr lvl="2"/>
            <a:r>
              <a:rPr lang="en-US" dirty="0"/>
              <a:t>Approaching people</a:t>
            </a:r>
          </a:p>
          <a:p>
            <a:pPr lvl="2"/>
            <a:r>
              <a:rPr lang="en-US" dirty="0"/>
              <a:t>Elevated platform</a:t>
            </a:r>
          </a:p>
          <a:p>
            <a:pPr lvl="2"/>
            <a:r>
              <a:rPr lang="en-US" dirty="0"/>
              <a:t>Seat belts and ROPS</a:t>
            </a:r>
          </a:p>
          <a:p>
            <a:pPr lvl="2"/>
            <a:r>
              <a:rPr lang="en-US" dirty="0"/>
              <a:t>Raising/lowering forks</a:t>
            </a:r>
          </a:p>
          <a:p>
            <a:pPr lvl="2"/>
            <a:r>
              <a:rPr lang="en-US" dirty="0"/>
              <a:t>Safe distance</a:t>
            </a:r>
          </a:p>
          <a:p>
            <a:pPr lvl="2"/>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55" y="1977772"/>
            <a:ext cx="2201011" cy="165516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95" y="4193068"/>
            <a:ext cx="1964999" cy="1909979"/>
          </a:xfrm>
          <a:prstGeom prst="rect">
            <a:avLst/>
          </a:prstGeom>
        </p:spPr>
      </p:pic>
      <p:sp>
        <p:nvSpPr>
          <p:cNvPr id="10" name="TextBox 9"/>
          <p:cNvSpPr txBox="1"/>
          <p:nvPr/>
        </p:nvSpPr>
        <p:spPr>
          <a:xfrm>
            <a:off x="3695699" y="5887603"/>
            <a:ext cx="1752600" cy="215444"/>
          </a:xfrm>
          <a:prstGeom prst="rect">
            <a:avLst/>
          </a:prstGeom>
          <a:noFill/>
        </p:spPr>
        <p:txBody>
          <a:bodyPr wrap="square" rtlCol="0">
            <a:spAutoFit/>
          </a:bodyPr>
          <a:lstStyle/>
          <a:p>
            <a:pPr algn="ctr"/>
            <a:r>
              <a:rPr lang="en-US" sz="800" dirty="0"/>
              <a:t>Source of photos: OSHA</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763" y="1748418"/>
            <a:ext cx="2227344" cy="164823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1251" y="4093518"/>
            <a:ext cx="1935881" cy="1935881"/>
          </a:xfrm>
          <a:prstGeom prst="rect">
            <a:avLst/>
          </a:prstGeom>
        </p:spPr>
      </p:pic>
    </p:spTree>
    <p:extLst>
      <p:ext uri="{BB962C8B-B14F-4D97-AF65-F5344CB8AC3E}">
        <p14:creationId xmlns:p14="http://schemas.microsoft.com/office/powerpoint/2010/main" val="67337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72"/>
            <a:ext cx="8229600" cy="712476"/>
          </a:xfrm>
        </p:spPr>
        <p:txBody>
          <a:bodyPr/>
          <a:lstStyle/>
          <a:p>
            <a:r>
              <a:rPr lang="en-US" dirty="0"/>
              <a:t>Preventing Hazards</a:t>
            </a:r>
          </a:p>
        </p:txBody>
      </p:sp>
      <p:sp>
        <p:nvSpPr>
          <p:cNvPr id="3" name="Content Placeholder 2"/>
          <p:cNvSpPr>
            <a:spLocks noGrp="1"/>
          </p:cNvSpPr>
          <p:nvPr>
            <p:ph idx="1"/>
          </p:nvPr>
        </p:nvSpPr>
        <p:spPr>
          <a:xfrm>
            <a:off x="1371600" y="1136318"/>
            <a:ext cx="6400800" cy="3008478"/>
          </a:xfrm>
        </p:spPr>
        <p:txBody>
          <a:bodyPr>
            <a:normAutofit/>
          </a:bodyPr>
          <a:lstStyle/>
          <a:p>
            <a:pPr lvl="1"/>
            <a:r>
              <a:rPr lang="en-US" dirty="0"/>
              <a:t>Elevating workers with forklift</a:t>
            </a:r>
            <a:endParaRPr lang="en-US" dirty="0">
              <a:solidFill>
                <a:srgbClr val="0070C0"/>
              </a:solidFill>
            </a:endParaRPr>
          </a:p>
          <a:p>
            <a:pPr lvl="2"/>
            <a:r>
              <a:rPr lang="en-US" dirty="0"/>
              <a:t>Standing on forks</a:t>
            </a:r>
          </a:p>
          <a:p>
            <a:pPr lvl="2"/>
            <a:r>
              <a:rPr lang="en-US" dirty="0"/>
              <a:t>Lifting personnel </a:t>
            </a:r>
          </a:p>
          <a:p>
            <a:pPr lvl="2"/>
            <a:r>
              <a:rPr lang="en-US" dirty="0"/>
              <a:t>Approved lift platform</a:t>
            </a:r>
          </a:p>
          <a:p>
            <a:pPr lvl="2"/>
            <a:r>
              <a:rPr lang="en-US" dirty="0"/>
              <a:t>Restraining means</a:t>
            </a:r>
          </a:p>
          <a:p>
            <a:pPr lvl="2"/>
            <a:endParaRPr lang="en-US" dirty="0"/>
          </a:p>
        </p:txBody>
      </p:sp>
      <p:sp>
        <p:nvSpPr>
          <p:cNvPr id="8" name="TextBox 7"/>
          <p:cNvSpPr txBox="1"/>
          <p:nvPr/>
        </p:nvSpPr>
        <p:spPr>
          <a:xfrm>
            <a:off x="4749173" y="5889508"/>
            <a:ext cx="1457663" cy="215444"/>
          </a:xfrm>
          <a:prstGeom prst="rect">
            <a:avLst/>
          </a:prstGeom>
          <a:noFill/>
        </p:spPr>
        <p:txBody>
          <a:bodyPr wrap="square" rtlCol="0">
            <a:spAutoFit/>
          </a:bodyPr>
          <a:lstStyle/>
          <a:p>
            <a:pPr algn="r"/>
            <a:r>
              <a:rPr lang="en-US" sz="800" dirty="0"/>
              <a:t>Source: OSHA</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733018"/>
            <a:ext cx="3200400" cy="2137868"/>
          </a:xfrm>
          <a:prstGeom prst="rect">
            <a:avLst/>
          </a:prstGeom>
        </p:spPr>
      </p:pic>
    </p:spTree>
    <p:extLst>
      <p:ext uri="{BB962C8B-B14F-4D97-AF65-F5344CB8AC3E}">
        <p14:creationId xmlns:p14="http://schemas.microsoft.com/office/powerpoint/2010/main" val="241552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7061"/>
          </a:xfrm>
        </p:spPr>
        <p:txBody>
          <a:bodyPr/>
          <a:lstStyle/>
          <a:p>
            <a:r>
              <a:rPr lang="en-US" dirty="0"/>
              <a:t>Preventing Hazards</a:t>
            </a:r>
          </a:p>
        </p:txBody>
      </p:sp>
      <p:sp>
        <p:nvSpPr>
          <p:cNvPr id="3" name="Content Placeholder 2"/>
          <p:cNvSpPr>
            <a:spLocks noGrp="1"/>
          </p:cNvSpPr>
          <p:nvPr>
            <p:ph idx="1"/>
          </p:nvPr>
        </p:nvSpPr>
        <p:spPr>
          <a:xfrm>
            <a:off x="457200" y="1182522"/>
            <a:ext cx="8077200" cy="2322678"/>
          </a:xfrm>
        </p:spPr>
        <p:txBody>
          <a:bodyPr>
            <a:normAutofit/>
          </a:bodyPr>
          <a:lstStyle/>
          <a:p>
            <a:pPr lvl="1"/>
            <a:r>
              <a:rPr lang="en-US" dirty="0"/>
              <a:t>Driving forklift on grades/ramps</a:t>
            </a:r>
          </a:p>
          <a:p>
            <a:pPr lvl="2"/>
            <a:r>
              <a:rPr lang="en-US" dirty="0"/>
              <a:t>Use extreme caution</a:t>
            </a:r>
          </a:p>
          <a:p>
            <a:pPr lvl="2"/>
            <a:r>
              <a:rPr lang="en-US" dirty="0"/>
              <a:t>No turns</a:t>
            </a:r>
          </a:p>
          <a:p>
            <a:pPr lvl="2"/>
            <a:r>
              <a:rPr lang="en-US" dirty="0"/>
              <a:t>Tilting and raising load</a:t>
            </a:r>
          </a:p>
          <a:p>
            <a:pPr lvl="2"/>
            <a:r>
              <a:rPr lang="en-US" dirty="0"/>
              <a:t>Point load up the incline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103094"/>
            <a:ext cx="2227190" cy="148776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200" t="4192" r="8000" b="5987"/>
          <a:stretch/>
        </p:blipFill>
        <p:spPr>
          <a:xfrm>
            <a:off x="3471055" y="4103093"/>
            <a:ext cx="2201889" cy="1487763"/>
          </a:xfrm>
          <a:prstGeom prst="rect">
            <a:avLst/>
          </a:prstGeom>
          <a:ln>
            <a:solidFill>
              <a:schemeClr val="tx1"/>
            </a:solidFill>
          </a:ln>
        </p:spPr>
      </p:pic>
      <p:sp>
        <p:nvSpPr>
          <p:cNvPr id="10" name="TextBox 9"/>
          <p:cNvSpPr txBox="1"/>
          <p:nvPr/>
        </p:nvSpPr>
        <p:spPr>
          <a:xfrm>
            <a:off x="3695700" y="5590857"/>
            <a:ext cx="1752600" cy="215444"/>
          </a:xfrm>
          <a:prstGeom prst="rect">
            <a:avLst/>
          </a:prstGeom>
          <a:noFill/>
        </p:spPr>
        <p:txBody>
          <a:bodyPr wrap="square" rtlCol="0">
            <a:spAutoFit/>
          </a:bodyPr>
          <a:lstStyle/>
          <a:p>
            <a:pPr algn="ctr"/>
            <a:r>
              <a:rPr lang="en-US" sz="800" dirty="0"/>
              <a:t>Source of photos: OSHA</a:t>
            </a: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213" t="4931" r="19399" b="4343"/>
          <a:stretch/>
        </p:blipFill>
        <p:spPr>
          <a:xfrm>
            <a:off x="6150766" y="4103093"/>
            <a:ext cx="2328216" cy="1487472"/>
          </a:xfrm>
          <a:prstGeom prst="rect">
            <a:avLst/>
          </a:prstGeom>
          <a:ln>
            <a:solidFill>
              <a:schemeClr val="tx1"/>
            </a:solidFill>
          </a:ln>
        </p:spPr>
      </p:pic>
    </p:spTree>
    <p:extLst>
      <p:ext uri="{BB962C8B-B14F-4D97-AF65-F5344CB8AC3E}">
        <p14:creationId xmlns:p14="http://schemas.microsoft.com/office/powerpoint/2010/main" val="358166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96"/>
            <a:ext cx="8229600" cy="813114"/>
          </a:xfrm>
        </p:spPr>
        <p:txBody>
          <a:bodyPr/>
          <a:lstStyle/>
          <a:p>
            <a:r>
              <a:rPr lang="en-US" dirty="0"/>
              <a:t>Preventing Hazards</a:t>
            </a:r>
          </a:p>
        </p:txBody>
      </p:sp>
      <p:sp>
        <p:nvSpPr>
          <p:cNvPr id="3" name="Content Placeholder 2"/>
          <p:cNvSpPr>
            <a:spLocks noGrp="1"/>
          </p:cNvSpPr>
          <p:nvPr>
            <p:ph idx="1"/>
          </p:nvPr>
        </p:nvSpPr>
        <p:spPr>
          <a:xfrm>
            <a:off x="384247" y="1676475"/>
            <a:ext cx="5334000" cy="3922878"/>
          </a:xfrm>
        </p:spPr>
        <p:txBody>
          <a:bodyPr>
            <a:normAutofit/>
          </a:bodyPr>
          <a:lstStyle/>
          <a:p>
            <a:pPr lvl="1"/>
            <a:r>
              <a:rPr lang="en-US" dirty="0"/>
              <a:t>Forklift operating speed</a:t>
            </a:r>
          </a:p>
          <a:p>
            <a:pPr lvl="2"/>
            <a:r>
              <a:rPr lang="en-US" dirty="0"/>
              <a:t>Tip-overs</a:t>
            </a:r>
          </a:p>
          <a:p>
            <a:pPr lvl="2"/>
            <a:r>
              <a:rPr lang="en-US" dirty="0"/>
              <a:t>Turning</a:t>
            </a:r>
          </a:p>
          <a:p>
            <a:pPr lvl="2"/>
            <a:r>
              <a:rPr lang="en-US" dirty="0"/>
              <a:t>Avoiding collisions</a:t>
            </a:r>
          </a:p>
          <a:p>
            <a:pPr lvl="2"/>
            <a:r>
              <a:rPr lang="en-US" dirty="0"/>
              <a:t>Wet and slippery floors</a:t>
            </a:r>
          </a:p>
          <a:p>
            <a:pPr lvl="2"/>
            <a:r>
              <a:rPr lang="en-US" dirty="0"/>
              <a:t>Ascending/descending</a:t>
            </a:r>
          </a:p>
          <a:p>
            <a:pPr lvl="2"/>
            <a:r>
              <a:rPr lang="en-US" dirty="0"/>
              <a:t>Obstructed vision</a:t>
            </a:r>
          </a:p>
          <a:p>
            <a:pPr lvl="2"/>
            <a:endParaRPr lang="en-US" dirty="0"/>
          </a:p>
          <a:p>
            <a:pPr lvl="1"/>
            <a:endParaRPr lang="en-US" dirty="0"/>
          </a:p>
        </p:txBody>
      </p:sp>
      <p:pic>
        <p:nvPicPr>
          <p:cNvPr id="7" name="Picture 6"/>
          <p:cNvPicPr>
            <a:picLocks noChangeAspect="1"/>
          </p:cNvPicPr>
          <p:nvPr/>
        </p:nvPicPr>
        <p:blipFill>
          <a:blip r:embed="rId3"/>
          <a:stretch>
            <a:fillRect/>
          </a:stretch>
        </p:blipFill>
        <p:spPr>
          <a:xfrm>
            <a:off x="6456549" y="1837508"/>
            <a:ext cx="1682894" cy="1373791"/>
          </a:xfrm>
          <a:prstGeom prst="rect">
            <a:avLst/>
          </a:prstGeom>
          <a:ln w="12700">
            <a:noFill/>
          </a:ln>
        </p:spPr>
      </p:pic>
      <p:sp>
        <p:nvSpPr>
          <p:cNvPr id="8" name="TextBox 7"/>
          <p:cNvSpPr txBox="1"/>
          <p:nvPr/>
        </p:nvSpPr>
        <p:spPr>
          <a:xfrm>
            <a:off x="6705600" y="6293608"/>
            <a:ext cx="1675786" cy="215444"/>
          </a:xfrm>
          <a:prstGeom prst="rect">
            <a:avLst/>
          </a:prstGeom>
          <a:noFill/>
        </p:spPr>
        <p:txBody>
          <a:bodyPr wrap="square" rtlCol="0">
            <a:spAutoFit/>
          </a:bodyPr>
          <a:lstStyle/>
          <a:p>
            <a:pPr algn="ctr"/>
            <a:r>
              <a:rPr lang="en-US" sz="800" dirty="0"/>
              <a:t>Source of photos: OSHA</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041" y="3251859"/>
            <a:ext cx="2172111" cy="145097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5041" y="4783949"/>
            <a:ext cx="2144402" cy="1509659"/>
          </a:xfrm>
          <a:prstGeom prst="rect">
            <a:avLst/>
          </a:prstGeom>
        </p:spPr>
      </p:pic>
    </p:spTree>
    <p:extLst>
      <p:ext uri="{BB962C8B-B14F-4D97-AF65-F5344CB8AC3E}">
        <p14:creationId xmlns:p14="http://schemas.microsoft.com/office/powerpoint/2010/main" val="22376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4"/>
            <a:ext cx="8229600" cy="681292"/>
          </a:xfrm>
        </p:spPr>
        <p:txBody>
          <a:bodyPr/>
          <a:lstStyle/>
          <a:p>
            <a:r>
              <a:rPr lang="en-US" dirty="0"/>
              <a:t>Preventing Hazards</a:t>
            </a:r>
          </a:p>
        </p:txBody>
      </p:sp>
      <p:sp>
        <p:nvSpPr>
          <p:cNvPr id="3" name="Content Placeholder 2"/>
          <p:cNvSpPr>
            <a:spLocks noGrp="1"/>
          </p:cNvSpPr>
          <p:nvPr>
            <p:ph idx="1"/>
          </p:nvPr>
        </p:nvSpPr>
        <p:spPr>
          <a:xfrm>
            <a:off x="533400" y="1373757"/>
            <a:ext cx="5638800" cy="4528313"/>
          </a:xfrm>
        </p:spPr>
        <p:txBody>
          <a:bodyPr>
            <a:normAutofit/>
          </a:bodyPr>
          <a:lstStyle/>
          <a:p>
            <a:pPr lvl="1"/>
            <a:r>
              <a:rPr lang="en-US" dirty="0"/>
              <a:t>Avoiding Excess Weight</a:t>
            </a:r>
          </a:p>
          <a:p>
            <a:pPr lvl="2"/>
            <a:r>
              <a:rPr lang="en-US" dirty="0"/>
              <a:t>Do not exceed weight capacity of forklift</a:t>
            </a:r>
          </a:p>
          <a:p>
            <a:pPr lvl="2"/>
            <a:r>
              <a:rPr lang="en-US" dirty="0"/>
              <a:t>Center loads and secure to keep from shifting to maintain balance of weight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764" y="1548113"/>
            <a:ext cx="2368871" cy="2511003"/>
          </a:xfrm>
          <a:prstGeom prst="rect">
            <a:avLst/>
          </a:prstGeom>
          <a:ln>
            <a:solidFill>
              <a:schemeClr val="tx1"/>
            </a:solidFill>
          </a:ln>
        </p:spPr>
      </p:pic>
      <p:sp>
        <p:nvSpPr>
          <p:cNvPr id="10" name="TextBox 9"/>
          <p:cNvSpPr txBox="1"/>
          <p:nvPr/>
        </p:nvSpPr>
        <p:spPr>
          <a:xfrm>
            <a:off x="6983049" y="4059116"/>
            <a:ext cx="1599586"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363114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85"/>
            <a:ext cx="8229600" cy="792892"/>
          </a:xfrm>
        </p:spPr>
        <p:txBody>
          <a:bodyPr/>
          <a:lstStyle/>
          <a:p>
            <a:r>
              <a:rPr lang="en-US" dirty="0"/>
              <a:t>Preventing Hazards</a:t>
            </a:r>
          </a:p>
        </p:txBody>
      </p:sp>
      <p:sp>
        <p:nvSpPr>
          <p:cNvPr id="3" name="Content Placeholder 2"/>
          <p:cNvSpPr>
            <a:spLocks noGrp="1"/>
          </p:cNvSpPr>
          <p:nvPr>
            <p:ph idx="1"/>
          </p:nvPr>
        </p:nvSpPr>
        <p:spPr>
          <a:xfrm>
            <a:off x="363235" y="2001252"/>
            <a:ext cx="5791200" cy="2446389"/>
          </a:xfrm>
        </p:spPr>
        <p:txBody>
          <a:bodyPr>
            <a:normAutofit/>
          </a:bodyPr>
          <a:lstStyle/>
          <a:p>
            <a:pPr lvl="1"/>
            <a:r>
              <a:rPr lang="en-US" dirty="0"/>
              <a:t>Use of dock boards for loading/uploading</a:t>
            </a:r>
          </a:p>
          <a:p>
            <a:pPr lvl="2"/>
            <a:r>
              <a:rPr lang="en-US" dirty="0"/>
              <a:t>Bridging space</a:t>
            </a:r>
          </a:p>
          <a:p>
            <a:pPr lvl="2"/>
            <a:r>
              <a:rPr lang="en-US" dirty="0"/>
              <a:t>Securing portable dock boards</a:t>
            </a:r>
          </a:p>
          <a:p>
            <a:pPr lvl="2"/>
            <a:r>
              <a:rPr lang="en-US" dirty="0"/>
              <a:t>Handholds for dock boards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435" y="1725952"/>
            <a:ext cx="2303765" cy="3455647"/>
          </a:xfrm>
          <a:prstGeom prst="rect">
            <a:avLst/>
          </a:prstGeom>
        </p:spPr>
      </p:pic>
      <p:sp>
        <p:nvSpPr>
          <p:cNvPr id="8" name="TextBox 7"/>
          <p:cNvSpPr txBox="1"/>
          <p:nvPr/>
        </p:nvSpPr>
        <p:spPr>
          <a:xfrm>
            <a:off x="6820207" y="5218844"/>
            <a:ext cx="1599586"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324673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886"/>
            <a:ext cx="8229600" cy="770391"/>
          </a:xfrm>
        </p:spPr>
        <p:txBody>
          <a:bodyPr/>
          <a:lstStyle/>
          <a:p>
            <a:r>
              <a:rPr lang="en-US" dirty="0"/>
              <a:t>Preventing Hazards</a:t>
            </a:r>
          </a:p>
        </p:txBody>
      </p:sp>
      <p:sp>
        <p:nvSpPr>
          <p:cNvPr id="3" name="Content Placeholder 2"/>
          <p:cNvSpPr>
            <a:spLocks noGrp="1"/>
          </p:cNvSpPr>
          <p:nvPr>
            <p:ph idx="1"/>
          </p:nvPr>
        </p:nvSpPr>
        <p:spPr>
          <a:xfrm>
            <a:off x="457200" y="1740550"/>
            <a:ext cx="6019800" cy="3465678"/>
          </a:xfrm>
        </p:spPr>
        <p:txBody>
          <a:bodyPr>
            <a:normAutofit lnSpcReduction="10000"/>
          </a:bodyPr>
          <a:lstStyle/>
          <a:p>
            <a:pPr lvl="1"/>
            <a:r>
              <a:rPr lang="en-US" dirty="0"/>
              <a:t>Exiting the forklift</a:t>
            </a:r>
          </a:p>
          <a:p>
            <a:pPr lvl="2"/>
            <a:r>
              <a:rPr lang="en-US" dirty="0"/>
              <a:t>Set brake, lower forks/lifting carriage, neutralize controls</a:t>
            </a:r>
          </a:p>
          <a:p>
            <a:pPr lvl="2"/>
            <a:r>
              <a:rPr lang="en-US" dirty="0"/>
              <a:t>Stand-up type forklift</a:t>
            </a:r>
            <a:br>
              <a:rPr lang="en-US" dirty="0"/>
            </a:br>
            <a:endParaRPr lang="en-US" dirty="0"/>
          </a:p>
          <a:p>
            <a:pPr lvl="1"/>
            <a:r>
              <a:rPr lang="en-US" dirty="0"/>
              <a:t>Riding the forklift</a:t>
            </a:r>
          </a:p>
          <a:p>
            <a:pPr lvl="2"/>
            <a:r>
              <a:rPr lang="en-US" dirty="0"/>
              <a:t>No passengers allowed</a:t>
            </a:r>
          </a:p>
          <a:p>
            <a:pPr lvl="2"/>
            <a:r>
              <a:rPr lang="en-US" dirty="0"/>
              <a:t>Exception – seat is provided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352" y="1417638"/>
            <a:ext cx="2836524" cy="211037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1014" y="3798242"/>
            <a:ext cx="1646862" cy="2470294"/>
          </a:xfrm>
          <a:prstGeom prst="rect">
            <a:avLst/>
          </a:prstGeom>
        </p:spPr>
      </p:pic>
      <p:sp>
        <p:nvSpPr>
          <p:cNvPr id="10" name="TextBox 9"/>
          <p:cNvSpPr txBox="1"/>
          <p:nvPr/>
        </p:nvSpPr>
        <p:spPr>
          <a:xfrm>
            <a:off x="7011014" y="6367918"/>
            <a:ext cx="1675786" cy="215444"/>
          </a:xfrm>
          <a:prstGeom prst="rect">
            <a:avLst/>
          </a:prstGeom>
          <a:noFill/>
        </p:spPr>
        <p:txBody>
          <a:bodyPr wrap="square" rtlCol="0">
            <a:spAutoFit/>
          </a:bodyPr>
          <a:lstStyle/>
          <a:p>
            <a:pPr algn="r"/>
            <a:r>
              <a:rPr lang="en-US" sz="800" dirty="0"/>
              <a:t>Source of photos: OSHA</a:t>
            </a:r>
          </a:p>
        </p:txBody>
      </p:sp>
    </p:spTree>
    <p:extLst>
      <p:ext uri="{BB962C8B-B14F-4D97-AF65-F5344CB8AC3E}">
        <p14:creationId xmlns:p14="http://schemas.microsoft.com/office/powerpoint/2010/main" val="419152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1" y="222098"/>
            <a:ext cx="9144000" cy="906463"/>
          </a:xfrm>
        </p:spPr>
        <p:txBody>
          <a:bodyPr>
            <a:normAutofit/>
          </a:bodyPr>
          <a:lstStyle/>
          <a:p>
            <a:r>
              <a:rPr lang="en-US" dirty="0"/>
              <a:t>Types of Equipment</a:t>
            </a:r>
          </a:p>
        </p:txBody>
      </p:sp>
      <p:sp>
        <p:nvSpPr>
          <p:cNvPr id="3" name="Content Placeholder 2"/>
          <p:cNvSpPr>
            <a:spLocks noGrp="1"/>
          </p:cNvSpPr>
          <p:nvPr>
            <p:ph idx="1"/>
          </p:nvPr>
        </p:nvSpPr>
        <p:spPr>
          <a:xfrm>
            <a:off x="555154" y="2058027"/>
            <a:ext cx="3340998" cy="576962"/>
          </a:xfrm>
        </p:spPr>
        <p:txBody>
          <a:bodyPr>
            <a:normAutofit lnSpcReduction="10000"/>
          </a:bodyPr>
          <a:lstStyle/>
          <a:p>
            <a:pPr marL="0" indent="0" algn="ctr">
              <a:buNone/>
            </a:pPr>
            <a:r>
              <a:rPr lang="en-US" dirty="0"/>
              <a:t>Conveyors</a:t>
            </a:r>
            <a:endParaRPr lang="en-US" sz="2000" dirty="0"/>
          </a:p>
        </p:txBody>
      </p:sp>
      <p:sp>
        <p:nvSpPr>
          <p:cNvPr id="9" name="TextBox 8"/>
          <p:cNvSpPr txBox="1"/>
          <p:nvPr/>
        </p:nvSpPr>
        <p:spPr>
          <a:xfrm>
            <a:off x="6452466" y="6184358"/>
            <a:ext cx="2206625" cy="215444"/>
          </a:xfrm>
          <a:prstGeom prst="rect">
            <a:avLst/>
          </a:prstGeom>
          <a:noFill/>
        </p:spPr>
        <p:txBody>
          <a:bodyPr wrap="square" rtlCol="0">
            <a:spAutoFit/>
          </a:bodyPr>
          <a:lstStyle/>
          <a:p>
            <a:pPr algn="r"/>
            <a:r>
              <a:rPr lang="en-US" sz="800" dirty="0"/>
              <a:t>Source: TEEX-Harwood</a:t>
            </a:r>
          </a:p>
        </p:txBody>
      </p:sp>
      <p:sp>
        <p:nvSpPr>
          <p:cNvPr id="11" name="TextBox 10"/>
          <p:cNvSpPr txBox="1"/>
          <p:nvPr/>
        </p:nvSpPr>
        <p:spPr>
          <a:xfrm>
            <a:off x="640748" y="6184358"/>
            <a:ext cx="1797166" cy="215444"/>
          </a:xfrm>
          <a:prstGeom prst="rect">
            <a:avLst/>
          </a:prstGeom>
          <a:noFill/>
        </p:spPr>
        <p:txBody>
          <a:bodyPr wrap="square" rtlCol="0">
            <a:spAutoFit/>
          </a:bodyPr>
          <a:lstStyle/>
          <a:p>
            <a:r>
              <a:rPr lang="en-US" sz="800" dirty="0"/>
              <a:t>Source: OSHA</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091" y="2987493"/>
            <a:ext cx="4064000" cy="3048000"/>
          </a:xfrm>
          <a:prstGeom prst="rect">
            <a:avLst/>
          </a:prstGeom>
          <a:ln>
            <a:solidFill>
              <a:schemeClr val="tx1"/>
            </a:solidFill>
          </a:ln>
        </p:spPr>
      </p:pic>
      <p:sp>
        <p:nvSpPr>
          <p:cNvPr id="12" name="Content Placeholder 2"/>
          <p:cNvSpPr txBox="1">
            <a:spLocks/>
          </p:cNvSpPr>
          <p:nvPr/>
        </p:nvSpPr>
        <p:spPr>
          <a:xfrm>
            <a:off x="4595091" y="1494669"/>
            <a:ext cx="4137891" cy="1126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t>Powered </a:t>
            </a:r>
            <a:br>
              <a:rPr lang="en-US" dirty="0"/>
            </a:br>
            <a:r>
              <a:rPr lang="en-US" dirty="0"/>
              <a:t>Industrial Trucks</a:t>
            </a:r>
          </a:p>
          <a:p>
            <a:pPr marL="571500" indent="-457200"/>
            <a:endParaRPr lang="en-US" sz="2000" dirty="0">
              <a:solidFill>
                <a:srgbClr val="FF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70" y="2974311"/>
            <a:ext cx="2933367" cy="3061182"/>
          </a:xfrm>
          <a:prstGeom prst="rect">
            <a:avLst/>
          </a:prstGeom>
          <a:ln>
            <a:solidFill>
              <a:schemeClr val="tx1"/>
            </a:solidFill>
          </a:ln>
        </p:spPr>
      </p:pic>
    </p:spTree>
    <p:extLst>
      <p:ext uri="{BB962C8B-B14F-4D97-AF65-F5344CB8AC3E}">
        <p14:creationId xmlns:p14="http://schemas.microsoft.com/office/powerpoint/2010/main" val="41132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7382"/>
          </a:xfrm>
        </p:spPr>
        <p:txBody>
          <a:bodyPr/>
          <a:lstStyle/>
          <a:p>
            <a:r>
              <a:rPr lang="en-US" dirty="0"/>
              <a:t>Preventing Hazards</a:t>
            </a:r>
          </a:p>
        </p:txBody>
      </p:sp>
      <p:sp>
        <p:nvSpPr>
          <p:cNvPr id="3" name="Content Placeholder 2"/>
          <p:cNvSpPr>
            <a:spLocks noGrp="1"/>
          </p:cNvSpPr>
          <p:nvPr>
            <p:ph idx="1"/>
          </p:nvPr>
        </p:nvSpPr>
        <p:spPr>
          <a:xfrm>
            <a:off x="685800" y="1237463"/>
            <a:ext cx="8001000" cy="2191537"/>
          </a:xfrm>
        </p:spPr>
        <p:txBody>
          <a:bodyPr>
            <a:normAutofit/>
          </a:bodyPr>
          <a:lstStyle/>
          <a:p>
            <a:pPr lvl="1"/>
            <a:r>
              <a:rPr lang="en-US" dirty="0"/>
              <a:t>Avoiding struck-by/crushed-by</a:t>
            </a:r>
          </a:p>
          <a:p>
            <a:pPr lvl="2"/>
            <a:r>
              <a:rPr lang="en-US" dirty="0"/>
              <a:t>Don’t jump from an overturning, sit-down type forklift</a:t>
            </a:r>
          </a:p>
          <a:p>
            <a:pPr lvl="2"/>
            <a:r>
              <a:rPr lang="en-US" dirty="0"/>
              <a:t>Stay with the truck, hold on firmly, and</a:t>
            </a:r>
            <a:br>
              <a:rPr lang="en-US" dirty="0"/>
            </a:br>
            <a:r>
              <a:rPr lang="en-US" dirty="0"/>
              <a:t>lean in the opposite direction of the overturn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683" y="3456129"/>
            <a:ext cx="4726931" cy="2911790"/>
          </a:xfrm>
          <a:prstGeom prst="rect">
            <a:avLst/>
          </a:prstGeom>
        </p:spPr>
      </p:pic>
      <p:sp>
        <p:nvSpPr>
          <p:cNvPr id="8" name="TextBox 7"/>
          <p:cNvSpPr txBox="1"/>
          <p:nvPr/>
        </p:nvSpPr>
        <p:spPr>
          <a:xfrm>
            <a:off x="5067914" y="6367918"/>
            <a:ext cx="1599586"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258550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3513"/>
          </a:xfrm>
        </p:spPr>
        <p:txBody>
          <a:bodyPr/>
          <a:lstStyle/>
          <a:p>
            <a:r>
              <a:rPr lang="en-US" dirty="0"/>
              <a:t>Preventing Hazards</a:t>
            </a:r>
          </a:p>
        </p:txBody>
      </p:sp>
      <p:sp>
        <p:nvSpPr>
          <p:cNvPr id="3" name="Content Placeholder 2"/>
          <p:cNvSpPr>
            <a:spLocks noGrp="1"/>
          </p:cNvSpPr>
          <p:nvPr>
            <p:ph idx="1"/>
          </p:nvPr>
        </p:nvSpPr>
        <p:spPr>
          <a:xfrm>
            <a:off x="762000" y="1182522"/>
            <a:ext cx="7696200" cy="2535512"/>
          </a:xfrm>
        </p:spPr>
        <p:txBody>
          <a:bodyPr>
            <a:normAutofit/>
          </a:bodyPr>
          <a:lstStyle/>
          <a:p>
            <a:pPr lvl="1"/>
            <a:r>
              <a:rPr lang="en-US"/>
              <a:t>Forklift training – do not operate a forklift without proper training and licensing.</a:t>
            </a:r>
            <a:br>
              <a:rPr lang="en-US"/>
            </a:br>
            <a:endParaRPr lang="en-US" sz="1000"/>
          </a:p>
          <a:p>
            <a:pPr lvl="1"/>
            <a:r>
              <a:rPr lang="en-US"/>
              <a:t>Reporting damage – any damage or problems that occur to a forklift during a shift should be reported to the supervisor.</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634" y="3718034"/>
            <a:ext cx="2606566" cy="2606566"/>
          </a:xfrm>
          <a:prstGeom prst="rect">
            <a:avLst/>
          </a:prstGeom>
          <a:ln>
            <a:solidFill>
              <a:schemeClr val="tx1"/>
            </a:solidFill>
          </a:ln>
        </p:spPr>
      </p:pic>
      <p:sp>
        <p:nvSpPr>
          <p:cNvPr id="8" name="TextBox 7"/>
          <p:cNvSpPr txBox="1"/>
          <p:nvPr/>
        </p:nvSpPr>
        <p:spPr>
          <a:xfrm>
            <a:off x="4077314" y="6367918"/>
            <a:ext cx="1599586" cy="215444"/>
          </a:xfrm>
          <a:prstGeom prst="rect">
            <a:avLst/>
          </a:prstGeom>
          <a:noFill/>
        </p:spPr>
        <p:txBody>
          <a:bodyPr wrap="square" rtlCol="0">
            <a:spAutoFit/>
          </a:bodyPr>
          <a:lstStyle/>
          <a:p>
            <a:pPr algn="r"/>
            <a:r>
              <a:rPr lang="en-US" sz="800"/>
              <a:t>Source: OSHA</a:t>
            </a:r>
            <a:endParaRPr lang="en-US" sz="800" dirty="0"/>
          </a:p>
        </p:txBody>
      </p:sp>
    </p:spTree>
    <p:extLst>
      <p:ext uri="{BB962C8B-B14F-4D97-AF65-F5344CB8AC3E}">
        <p14:creationId xmlns:p14="http://schemas.microsoft.com/office/powerpoint/2010/main" val="61046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0230" y="3962399"/>
            <a:ext cx="2628745" cy="1971559"/>
          </a:xfrm>
          <a:prstGeom prst="rect">
            <a:avLst/>
          </a:prstGeom>
          <a:ln w="12700">
            <a:solidFill>
              <a:schemeClr val="tx1"/>
            </a:solidFill>
          </a:ln>
        </p:spPr>
      </p:pic>
      <p:sp>
        <p:nvSpPr>
          <p:cNvPr id="2" name="Title 1"/>
          <p:cNvSpPr>
            <a:spLocks noGrp="1"/>
          </p:cNvSpPr>
          <p:nvPr>
            <p:ph type="title"/>
          </p:nvPr>
        </p:nvSpPr>
        <p:spPr>
          <a:xfrm>
            <a:off x="457200" y="0"/>
            <a:ext cx="8229600" cy="765126"/>
          </a:xfrm>
        </p:spPr>
        <p:txBody>
          <a:bodyPr/>
          <a:lstStyle/>
          <a:p>
            <a:r>
              <a:rPr lang="en-US" dirty="0"/>
              <a:t>Preventing Hazards</a:t>
            </a:r>
          </a:p>
        </p:txBody>
      </p:sp>
      <p:sp>
        <p:nvSpPr>
          <p:cNvPr id="3" name="Content Placeholder 2"/>
          <p:cNvSpPr>
            <a:spLocks noGrp="1"/>
          </p:cNvSpPr>
          <p:nvPr>
            <p:ph idx="1"/>
          </p:nvPr>
        </p:nvSpPr>
        <p:spPr>
          <a:xfrm>
            <a:off x="457200" y="1182522"/>
            <a:ext cx="8382000" cy="4608678"/>
          </a:xfrm>
        </p:spPr>
        <p:txBody>
          <a:bodyPr>
            <a:normAutofit/>
          </a:bodyPr>
          <a:lstStyle/>
          <a:p>
            <a:r>
              <a:rPr lang="en-US" dirty="0"/>
              <a:t>Earth-moving equipment</a:t>
            </a:r>
          </a:p>
          <a:p>
            <a:pPr lvl="1"/>
            <a:r>
              <a:rPr lang="en-US" dirty="0"/>
              <a:t>Scrapers</a:t>
            </a:r>
          </a:p>
          <a:p>
            <a:pPr lvl="1"/>
            <a:r>
              <a:rPr lang="en-US" dirty="0"/>
              <a:t>Loaders</a:t>
            </a:r>
          </a:p>
          <a:p>
            <a:pPr lvl="1"/>
            <a:r>
              <a:rPr lang="en-US" dirty="0"/>
              <a:t>Crawlers </a:t>
            </a:r>
          </a:p>
          <a:p>
            <a:pPr lvl="1"/>
            <a:r>
              <a:rPr lang="en-US" dirty="0"/>
              <a:t>Bulldozers</a:t>
            </a:r>
          </a:p>
          <a:p>
            <a:pPr lvl="1"/>
            <a:r>
              <a:rPr lang="en-US" dirty="0"/>
              <a:t>Off-highway trucks</a:t>
            </a:r>
          </a:p>
          <a:p>
            <a:pPr lvl="1"/>
            <a:r>
              <a:rPr lang="en-US" dirty="0"/>
              <a:t>Graders</a:t>
            </a:r>
          </a:p>
          <a:p>
            <a:pPr lvl="1"/>
            <a:r>
              <a:rPr lang="en-US" dirty="0"/>
              <a:t>Tractors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230" y="1938926"/>
            <a:ext cx="2523970" cy="1691060"/>
          </a:xfrm>
          <a:prstGeom prst="rect">
            <a:avLst/>
          </a:prstGeom>
          <a:ln w="12700">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3714" y="3048001"/>
            <a:ext cx="2565486" cy="1710324"/>
          </a:xfrm>
          <a:prstGeom prst="rect">
            <a:avLst/>
          </a:prstGeom>
          <a:ln w="12700">
            <a:solidFill>
              <a:schemeClr val="tx1"/>
            </a:solidFill>
          </a:ln>
        </p:spPr>
      </p:pic>
      <p:sp>
        <p:nvSpPr>
          <p:cNvPr id="10" name="TextBox 9"/>
          <p:cNvSpPr txBox="1"/>
          <p:nvPr/>
        </p:nvSpPr>
        <p:spPr>
          <a:xfrm>
            <a:off x="6934200" y="5964984"/>
            <a:ext cx="1628775" cy="215444"/>
          </a:xfrm>
          <a:prstGeom prst="rect">
            <a:avLst/>
          </a:prstGeom>
          <a:noFill/>
        </p:spPr>
        <p:txBody>
          <a:bodyPr wrap="square" rtlCol="0">
            <a:spAutoFit/>
          </a:bodyPr>
          <a:lstStyle/>
          <a:p>
            <a:pPr algn="ctr"/>
            <a:r>
              <a:rPr lang="en-US" sz="800" dirty="0"/>
              <a:t>Source of photos: TEEX - Harwood</a:t>
            </a:r>
          </a:p>
        </p:txBody>
      </p:sp>
    </p:spTree>
    <p:extLst>
      <p:ext uri="{BB962C8B-B14F-4D97-AF65-F5344CB8AC3E}">
        <p14:creationId xmlns:p14="http://schemas.microsoft.com/office/powerpoint/2010/main" val="5579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Preventing Hazards</a:t>
            </a:r>
          </a:p>
        </p:txBody>
      </p:sp>
      <p:sp>
        <p:nvSpPr>
          <p:cNvPr id="3" name="Content Placeholder 2"/>
          <p:cNvSpPr>
            <a:spLocks noGrp="1"/>
          </p:cNvSpPr>
          <p:nvPr>
            <p:ph idx="1"/>
          </p:nvPr>
        </p:nvSpPr>
        <p:spPr>
          <a:xfrm>
            <a:off x="571157" y="1492621"/>
            <a:ext cx="6172200" cy="3999078"/>
          </a:xfrm>
        </p:spPr>
        <p:txBody>
          <a:bodyPr>
            <a:normAutofit/>
          </a:bodyPr>
          <a:lstStyle/>
          <a:p>
            <a:r>
              <a:rPr lang="en-US" dirty="0"/>
              <a:t>Earth-moving equipment</a:t>
            </a:r>
          </a:p>
          <a:p>
            <a:pPr lvl="1"/>
            <a:r>
              <a:rPr lang="en-US" dirty="0"/>
              <a:t>Seatbelts</a:t>
            </a:r>
          </a:p>
          <a:p>
            <a:pPr lvl="1"/>
            <a:r>
              <a:rPr lang="en-US" dirty="0"/>
              <a:t>Reverse gear not used unless that piece of equipment has:</a:t>
            </a:r>
          </a:p>
          <a:p>
            <a:pPr lvl="2"/>
            <a:r>
              <a:rPr lang="en-US" dirty="0"/>
              <a:t>Back-up signal alarm or</a:t>
            </a:r>
          </a:p>
          <a:p>
            <a:pPr lvl="2"/>
            <a:r>
              <a:rPr lang="en-US" dirty="0"/>
              <a:t>Signaler</a:t>
            </a:r>
          </a:p>
          <a:p>
            <a:pPr lvl="1"/>
            <a:r>
              <a:rPr lang="en-US" dirty="0"/>
              <a:t>Operator properly trained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648690"/>
            <a:ext cx="1957298" cy="1835727"/>
          </a:xfrm>
          <a:prstGeom prst="rect">
            <a:avLst/>
          </a:prstGeom>
          <a:ln>
            <a:solidFill>
              <a:schemeClr val="tx1"/>
            </a:solidFill>
          </a:ln>
        </p:spPr>
      </p:pic>
      <p:sp>
        <p:nvSpPr>
          <p:cNvPr id="8" name="TextBox 7"/>
          <p:cNvSpPr txBox="1"/>
          <p:nvPr/>
        </p:nvSpPr>
        <p:spPr>
          <a:xfrm>
            <a:off x="6924767" y="3492160"/>
            <a:ext cx="1599586"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366155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82"/>
            <a:ext cx="8229600" cy="758515"/>
          </a:xfrm>
        </p:spPr>
        <p:txBody>
          <a:bodyPr/>
          <a:lstStyle/>
          <a:p>
            <a:r>
              <a:rPr lang="en-US" dirty="0"/>
              <a:t>Employer Requirements</a:t>
            </a:r>
          </a:p>
        </p:txBody>
      </p:sp>
      <p:sp>
        <p:nvSpPr>
          <p:cNvPr id="3" name="Content Placeholder 2"/>
          <p:cNvSpPr>
            <a:spLocks noGrp="1"/>
          </p:cNvSpPr>
          <p:nvPr>
            <p:ph idx="1"/>
          </p:nvPr>
        </p:nvSpPr>
        <p:spPr>
          <a:xfrm>
            <a:off x="914400" y="1268762"/>
            <a:ext cx="7315200" cy="2779878"/>
          </a:xfrm>
        </p:spPr>
        <p:txBody>
          <a:bodyPr>
            <a:normAutofit/>
          </a:bodyPr>
          <a:lstStyle/>
          <a:p>
            <a:r>
              <a:rPr lang="en-US" dirty="0"/>
              <a:t>Comply with OSHA standards related to materials handling, including:</a:t>
            </a:r>
          </a:p>
          <a:p>
            <a:pPr lvl="1"/>
            <a:r>
              <a:rPr lang="en-US" dirty="0"/>
              <a:t>Training requirements, including requirements for forklift training.</a:t>
            </a:r>
          </a:p>
          <a:p>
            <a:pPr lvl="1"/>
            <a:r>
              <a:rPr lang="en-US" dirty="0"/>
              <a:t>Inspection requirements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152" y="4022001"/>
            <a:ext cx="2682833" cy="2629176"/>
          </a:xfrm>
          <a:prstGeom prst="rect">
            <a:avLst/>
          </a:prstGeom>
        </p:spPr>
      </p:pic>
      <p:sp>
        <p:nvSpPr>
          <p:cNvPr id="8" name="TextBox 7"/>
          <p:cNvSpPr txBox="1"/>
          <p:nvPr/>
        </p:nvSpPr>
        <p:spPr>
          <a:xfrm>
            <a:off x="3344985" y="5819659"/>
            <a:ext cx="1599586" cy="215444"/>
          </a:xfrm>
          <a:prstGeom prst="rect">
            <a:avLst/>
          </a:prstGeom>
          <a:noFill/>
        </p:spPr>
        <p:txBody>
          <a:bodyPr wrap="square" rtlCol="0">
            <a:spAutoFit/>
          </a:bodyPr>
          <a:lstStyle/>
          <a:p>
            <a:pPr algn="ctr"/>
            <a:r>
              <a:rPr lang="en-US" sz="800" dirty="0"/>
              <a:t>Source of photos: OSHA</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847" y="4079302"/>
            <a:ext cx="4065031" cy="2504059"/>
          </a:xfrm>
          <a:prstGeom prst="rect">
            <a:avLst/>
          </a:prstGeom>
        </p:spPr>
      </p:pic>
    </p:spTree>
    <p:extLst>
      <p:ext uri="{BB962C8B-B14F-4D97-AF65-F5344CB8AC3E}">
        <p14:creationId xmlns:p14="http://schemas.microsoft.com/office/powerpoint/2010/main" val="1697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4"/>
            <a:ext cx="8229600" cy="677402"/>
          </a:xfrm>
        </p:spPr>
        <p:txBody>
          <a:bodyPr/>
          <a:lstStyle/>
          <a:p>
            <a:r>
              <a:rPr lang="en-US" dirty="0"/>
              <a:t>Employer Requirements</a:t>
            </a:r>
          </a:p>
        </p:txBody>
      </p:sp>
      <p:sp>
        <p:nvSpPr>
          <p:cNvPr id="3" name="Content Placeholder 2"/>
          <p:cNvSpPr>
            <a:spLocks noGrp="1"/>
          </p:cNvSpPr>
          <p:nvPr>
            <p:ph idx="1"/>
          </p:nvPr>
        </p:nvSpPr>
        <p:spPr>
          <a:xfrm>
            <a:off x="1295400" y="1182523"/>
            <a:ext cx="7543800" cy="1739354"/>
          </a:xfrm>
        </p:spPr>
        <p:txBody>
          <a:bodyPr>
            <a:normAutofit/>
          </a:bodyPr>
          <a:lstStyle/>
          <a:p>
            <a:r>
              <a:rPr lang="en-US" dirty="0"/>
              <a:t>Comply with manufacturers’ requirements and recommendations for materials handling equipment.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807" y="3152360"/>
            <a:ext cx="4529959" cy="3026013"/>
          </a:xfrm>
          <a:prstGeom prst="rect">
            <a:avLst/>
          </a:prstGeom>
          <a:ln w="12700">
            <a:solidFill>
              <a:schemeClr val="tx1"/>
            </a:solidFill>
          </a:ln>
        </p:spPr>
      </p:pic>
      <p:sp>
        <p:nvSpPr>
          <p:cNvPr id="9" name="TextBox 8"/>
          <p:cNvSpPr txBox="1"/>
          <p:nvPr/>
        </p:nvSpPr>
        <p:spPr>
          <a:xfrm>
            <a:off x="4962525" y="6304748"/>
            <a:ext cx="1476375" cy="215444"/>
          </a:xfrm>
          <a:prstGeom prst="rect">
            <a:avLst/>
          </a:prstGeom>
          <a:noFill/>
        </p:spPr>
        <p:txBody>
          <a:bodyPr wrap="square" rtlCol="0">
            <a:spAutoFit/>
          </a:bodyPr>
          <a:lstStyle/>
          <a:p>
            <a:pPr algn="r"/>
            <a:r>
              <a:rPr lang="en-US" sz="800" dirty="0"/>
              <a:t>Source : OSHA</a:t>
            </a:r>
          </a:p>
        </p:txBody>
      </p:sp>
    </p:spTree>
    <p:extLst>
      <p:ext uri="{BB962C8B-B14F-4D97-AF65-F5344CB8AC3E}">
        <p14:creationId xmlns:p14="http://schemas.microsoft.com/office/powerpoint/2010/main" val="175202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1681"/>
          </a:xfrm>
        </p:spPr>
        <p:txBody>
          <a:bodyPr/>
          <a:lstStyle/>
          <a:p>
            <a:r>
              <a:rPr lang="en-US" dirty="0"/>
              <a:t>Recognizing Hazards</a:t>
            </a:r>
          </a:p>
        </p:txBody>
      </p:sp>
      <p:sp>
        <p:nvSpPr>
          <p:cNvPr id="3" name="Content Placeholder 2"/>
          <p:cNvSpPr>
            <a:spLocks noGrp="1"/>
          </p:cNvSpPr>
          <p:nvPr>
            <p:ph idx="1"/>
          </p:nvPr>
        </p:nvSpPr>
        <p:spPr>
          <a:xfrm>
            <a:off x="685800" y="1192473"/>
            <a:ext cx="8001000" cy="864927"/>
          </a:xfrm>
        </p:spPr>
        <p:txBody>
          <a:bodyPr>
            <a:normAutofit/>
          </a:bodyPr>
          <a:lstStyle/>
          <a:p>
            <a:pPr marL="0" indent="0">
              <a:buNone/>
            </a:pPr>
            <a:r>
              <a:rPr lang="en-US" sz="2800" dirty="0"/>
              <a:t>Identify potential hazards and possible solutions:</a:t>
            </a:r>
          </a:p>
        </p:txBody>
      </p:sp>
      <p:sp>
        <p:nvSpPr>
          <p:cNvPr id="9" name="TextBox 8"/>
          <p:cNvSpPr txBox="1"/>
          <p:nvPr/>
        </p:nvSpPr>
        <p:spPr>
          <a:xfrm>
            <a:off x="3833812" y="5257800"/>
            <a:ext cx="1476375" cy="215444"/>
          </a:xfrm>
          <a:prstGeom prst="rect">
            <a:avLst/>
          </a:prstGeom>
          <a:noFill/>
        </p:spPr>
        <p:txBody>
          <a:bodyPr wrap="square" rtlCol="0">
            <a:spAutoFit/>
          </a:bodyPr>
          <a:lstStyle/>
          <a:p>
            <a:pPr algn="ctr"/>
            <a:r>
              <a:rPr lang="en-US" sz="800" dirty="0"/>
              <a:t>Source of photos : OSHA</a:t>
            </a:r>
          </a:p>
        </p:txBody>
      </p:sp>
      <p:pic>
        <p:nvPicPr>
          <p:cNvPr id="10" name="Picture 4" descr="C:\A-MAIN FILE\OUTREACH\filter01\Slide4.JPG"/>
          <p:cNvPicPr>
            <a:picLocks noChangeAspect="1" noChangeArrowheads="1"/>
          </p:cNvPicPr>
          <p:nvPr/>
        </p:nvPicPr>
        <p:blipFill>
          <a:blip r:embed="rId3">
            <a:extLst>
              <a:ext uri="{28A0092B-C50C-407E-A947-70E740481C1C}">
                <a14:useLocalDpi xmlns:a14="http://schemas.microsoft.com/office/drawing/2010/main" val="0"/>
              </a:ext>
            </a:extLst>
          </a:blip>
          <a:srcRect l="56667" t="18889" r="12222" b="50000"/>
          <a:stretch>
            <a:fillRect/>
          </a:stretch>
        </p:blipFill>
        <p:spPr bwMode="auto">
          <a:xfrm>
            <a:off x="914400" y="2514600"/>
            <a:ext cx="3516061" cy="26370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5" descr="C:\A-MAIN FILE\OUTREACH\filter01\Slide5.JPG"/>
          <p:cNvPicPr>
            <a:picLocks noChangeAspect="1" noChangeArrowheads="1"/>
          </p:cNvPicPr>
          <p:nvPr/>
        </p:nvPicPr>
        <p:blipFill>
          <a:blip r:embed="rId4">
            <a:extLst>
              <a:ext uri="{28A0092B-C50C-407E-A947-70E740481C1C}">
                <a14:useLocalDpi xmlns:a14="http://schemas.microsoft.com/office/drawing/2010/main" val="0"/>
              </a:ext>
            </a:extLst>
          </a:blip>
          <a:srcRect l="57777" t="52963" r="12222" b="15926"/>
          <a:stretch>
            <a:fillRect/>
          </a:stretch>
        </p:blipFill>
        <p:spPr bwMode="auto">
          <a:xfrm>
            <a:off x="4743278" y="2514600"/>
            <a:ext cx="3391244" cy="26370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9A996F8F-301C-4472-93FE-B0207350F6C9}"/>
              </a:ext>
            </a:extLst>
          </p:cNvPr>
          <p:cNvSpPr/>
          <p:nvPr/>
        </p:nvSpPr>
        <p:spPr>
          <a:xfrm>
            <a:off x="305285" y="2037557"/>
            <a:ext cx="1408386" cy="954085"/>
          </a:xfrm>
          <a:prstGeom prst="wedgeRoundRectCallout">
            <a:avLst>
              <a:gd name="adj1" fmla="val 120958"/>
              <a:gd name="adj2" fmla="val 11537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Protruding screws</a:t>
            </a:r>
          </a:p>
        </p:txBody>
      </p:sp>
      <p:sp>
        <p:nvSpPr>
          <p:cNvPr id="12" name="Speech Bubble: Rectangle with Corners Rounded 11">
            <a:extLst>
              <a:ext uri="{FF2B5EF4-FFF2-40B4-BE49-F238E27FC236}">
                <a16:creationId xmlns:a16="http://schemas.microsoft.com/office/drawing/2014/main" id="{5714B3D2-16B4-430A-A8D0-D5553037F519}"/>
              </a:ext>
            </a:extLst>
          </p:cNvPr>
          <p:cNvSpPr/>
          <p:nvPr/>
        </p:nvSpPr>
        <p:spPr>
          <a:xfrm>
            <a:off x="7273159" y="3535282"/>
            <a:ext cx="1565556" cy="1722518"/>
          </a:xfrm>
          <a:prstGeom prst="wedgeRoundRectCallout">
            <a:avLst>
              <a:gd name="adj1" fmla="val -102601"/>
              <a:gd name="adj2" fmla="val -8903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Lumber pile is too high. It could fall on the worker</a:t>
            </a:r>
          </a:p>
        </p:txBody>
      </p:sp>
    </p:spTree>
    <p:extLst>
      <p:ext uri="{BB962C8B-B14F-4D97-AF65-F5344CB8AC3E}">
        <p14:creationId xmlns:p14="http://schemas.microsoft.com/office/powerpoint/2010/main" val="109157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44"/>
            <a:ext cx="8229600" cy="702391"/>
          </a:xfrm>
        </p:spPr>
        <p:txBody>
          <a:bodyPr/>
          <a:lstStyle/>
          <a:p>
            <a:r>
              <a:rPr lang="en-US" dirty="0"/>
              <a:t>Recognizing Hazards</a:t>
            </a:r>
          </a:p>
        </p:txBody>
      </p:sp>
      <p:sp>
        <p:nvSpPr>
          <p:cNvPr id="3" name="Content Placeholder 2"/>
          <p:cNvSpPr>
            <a:spLocks noGrp="1"/>
          </p:cNvSpPr>
          <p:nvPr>
            <p:ph idx="1"/>
          </p:nvPr>
        </p:nvSpPr>
        <p:spPr>
          <a:xfrm>
            <a:off x="758825" y="1192473"/>
            <a:ext cx="7927975" cy="864927"/>
          </a:xfrm>
        </p:spPr>
        <p:txBody>
          <a:bodyPr>
            <a:normAutofit/>
          </a:bodyPr>
          <a:lstStyle/>
          <a:p>
            <a:pPr marL="0" indent="0">
              <a:buNone/>
            </a:pPr>
            <a:r>
              <a:rPr lang="en-US" sz="2800" dirty="0"/>
              <a:t>Identify potential hazards and possible solutions:</a:t>
            </a:r>
          </a:p>
        </p:txBody>
      </p:sp>
      <p:sp>
        <p:nvSpPr>
          <p:cNvPr id="9" name="TextBox 8"/>
          <p:cNvSpPr txBox="1"/>
          <p:nvPr/>
        </p:nvSpPr>
        <p:spPr>
          <a:xfrm>
            <a:off x="758825" y="5424620"/>
            <a:ext cx="1476375" cy="215444"/>
          </a:xfrm>
          <a:prstGeom prst="rect">
            <a:avLst/>
          </a:prstGeom>
          <a:noFill/>
        </p:spPr>
        <p:txBody>
          <a:bodyPr wrap="square" rtlCol="0">
            <a:spAutoFit/>
          </a:bodyPr>
          <a:lstStyle/>
          <a:p>
            <a:r>
              <a:rPr lang="en-US" sz="800" dirty="0"/>
              <a:t>Source: OSHA</a:t>
            </a:r>
          </a:p>
        </p:txBody>
      </p:sp>
      <p:pic>
        <p:nvPicPr>
          <p:cNvPr id="12" name="Picture 1028" descr="C:\A-MAIN FILE\OUTREACH\filter01\Slide3.JPG"/>
          <p:cNvPicPr>
            <a:picLocks noChangeAspect="1" noChangeArrowheads="1"/>
          </p:cNvPicPr>
          <p:nvPr/>
        </p:nvPicPr>
        <p:blipFill>
          <a:blip r:embed="rId3">
            <a:extLst>
              <a:ext uri="{28A0092B-C50C-407E-A947-70E740481C1C}">
                <a14:useLocalDpi xmlns:a14="http://schemas.microsoft.com/office/drawing/2010/main" val="0"/>
              </a:ext>
            </a:extLst>
          </a:blip>
          <a:srcRect l="54445" t="27779" r="14444" b="24814"/>
          <a:stretch>
            <a:fillRect/>
          </a:stretch>
        </p:blipFill>
        <p:spPr bwMode="auto">
          <a:xfrm>
            <a:off x="838200" y="2289704"/>
            <a:ext cx="2743200" cy="31349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315104"/>
            <a:ext cx="4146022" cy="3109516"/>
          </a:xfrm>
          <a:prstGeom prst="rect">
            <a:avLst/>
          </a:prstGeom>
          <a:ln>
            <a:solidFill>
              <a:schemeClr val="tx1"/>
            </a:solidFill>
          </a:ln>
        </p:spPr>
      </p:pic>
      <p:sp>
        <p:nvSpPr>
          <p:cNvPr id="13" name="TextBox 12"/>
          <p:cNvSpPr txBox="1"/>
          <p:nvPr/>
        </p:nvSpPr>
        <p:spPr>
          <a:xfrm>
            <a:off x="7162800" y="5424620"/>
            <a:ext cx="1476375" cy="215444"/>
          </a:xfrm>
          <a:prstGeom prst="rect">
            <a:avLst/>
          </a:prstGeom>
          <a:noFill/>
        </p:spPr>
        <p:txBody>
          <a:bodyPr wrap="square" rtlCol="0">
            <a:spAutoFit/>
          </a:bodyPr>
          <a:lstStyle/>
          <a:p>
            <a:pPr algn="r"/>
            <a:r>
              <a:rPr lang="en-US" sz="800" dirty="0"/>
              <a:t>Source: TEEX - Harwood</a:t>
            </a:r>
          </a:p>
        </p:txBody>
      </p:sp>
      <p:sp>
        <p:nvSpPr>
          <p:cNvPr id="10" name="Speech Bubble: Rectangle with Corners Rounded 9">
            <a:extLst>
              <a:ext uri="{FF2B5EF4-FFF2-40B4-BE49-F238E27FC236}">
                <a16:creationId xmlns:a16="http://schemas.microsoft.com/office/drawing/2014/main" id="{F16C5443-CBBF-45FD-8FAF-05ED724778D6}"/>
              </a:ext>
            </a:extLst>
          </p:cNvPr>
          <p:cNvSpPr/>
          <p:nvPr/>
        </p:nvSpPr>
        <p:spPr>
          <a:xfrm>
            <a:off x="263244" y="3916755"/>
            <a:ext cx="1408386" cy="954085"/>
          </a:xfrm>
          <a:prstGeom prst="wedgeRoundRectCallout">
            <a:avLst>
              <a:gd name="adj1" fmla="val 68719"/>
              <a:gd name="adj2" fmla="val -12477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Unstable brick stack</a:t>
            </a:r>
          </a:p>
        </p:txBody>
      </p:sp>
      <p:sp>
        <p:nvSpPr>
          <p:cNvPr id="11" name="Speech Bubble: Rectangle with Corners Rounded 10">
            <a:extLst>
              <a:ext uri="{FF2B5EF4-FFF2-40B4-BE49-F238E27FC236}">
                <a16:creationId xmlns:a16="http://schemas.microsoft.com/office/drawing/2014/main" id="{5A54E6E4-8EEB-45AB-AE57-179BCCCD0B56}"/>
              </a:ext>
            </a:extLst>
          </p:cNvPr>
          <p:cNvSpPr/>
          <p:nvPr/>
        </p:nvSpPr>
        <p:spPr>
          <a:xfrm>
            <a:off x="4485290" y="1929935"/>
            <a:ext cx="1915510" cy="954085"/>
          </a:xfrm>
          <a:prstGeom prst="wedgeRoundRectCallout">
            <a:avLst>
              <a:gd name="adj1" fmla="val 7378"/>
              <a:gd name="adj2" fmla="val 22223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Poor housekeeping</a:t>
            </a:r>
          </a:p>
        </p:txBody>
      </p:sp>
    </p:spTree>
    <p:extLst>
      <p:ext uri="{BB962C8B-B14F-4D97-AF65-F5344CB8AC3E}">
        <p14:creationId xmlns:p14="http://schemas.microsoft.com/office/powerpoint/2010/main" val="22583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98"/>
            <a:ext cx="8229600" cy="702391"/>
          </a:xfrm>
        </p:spPr>
        <p:txBody>
          <a:bodyPr/>
          <a:lstStyle/>
          <a:p>
            <a:r>
              <a:rPr lang="en-US" dirty="0"/>
              <a:t>Recognizing Hazards</a:t>
            </a:r>
          </a:p>
        </p:txBody>
      </p:sp>
      <p:sp>
        <p:nvSpPr>
          <p:cNvPr id="3" name="Content Placeholder 2"/>
          <p:cNvSpPr>
            <a:spLocks noGrp="1"/>
          </p:cNvSpPr>
          <p:nvPr>
            <p:ph idx="1"/>
          </p:nvPr>
        </p:nvSpPr>
        <p:spPr>
          <a:xfrm>
            <a:off x="609600" y="1192473"/>
            <a:ext cx="7881316" cy="864927"/>
          </a:xfrm>
        </p:spPr>
        <p:txBody>
          <a:bodyPr>
            <a:normAutofit/>
          </a:bodyPr>
          <a:lstStyle/>
          <a:p>
            <a:pPr marL="0" indent="0">
              <a:buNone/>
            </a:pPr>
            <a:r>
              <a:rPr lang="en-US" sz="2800" dirty="0"/>
              <a:t>Identify potential hazards and possible solutions:</a:t>
            </a:r>
          </a:p>
        </p:txBody>
      </p:sp>
      <p:sp>
        <p:nvSpPr>
          <p:cNvPr id="9" name="TextBox 8"/>
          <p:cNvSpPr txBox="1"/>
          <p:nvPr/>
        </p:nvSpPr>
        <p:spPr>
          <a:xfrm>
            <a:off x="3669506" y="5665527"/>
            <a:ext cx="1804988" cy="215444"/>
          </a:xfrm>
          <a:prstGeom prst="rect">
            <a:avLst/>
          </a:prstGeom>
          <a:noFill/>
        </p:spPr>
        <p:txBody>
          <a:bodyPr wrap="square" rtlCol="0">
            <a:spAutoFit/>
          </a:bodyPr>
          <a:lstStyle/>
          <a:p>
            <a:pPr algn="ctr"/>
            <a:r>
              <a:rPr lang="en-US" sz="800" dirty="0"/>
              <a:t>Source of photos : TEEX Harwood</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91606"/>
            <a:ext cx="3912211" cy="2934158"/>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589" y="2091606"/>
            <a:ext cx="3912211" cy="2934158"/>
          </a:xfrm>
          <a:prstGeom prst="rect">
            <a:avLst/>
          </a:prstGeom>
          <a:ln>
            <a:solidFill>
              <a:schemeClr val="tx1"/>
            </a:solidFill>
          </a:ln>
        </p:spPr>
      </p:pic>
      <p:sp>
        <p:nvSpPr>
          <p:cNvPr id="8" name="Speech Bubble: Rectangle with Corners Rounded 7">
            <a:extLst>
              <a:ext uri="{FF2B5EF4-FFF2-40B4-BE49-F238E27FC236}">
                <a16:creationId xmlns:a16="http://schemas.microsoft.com/office/drawing/2014/main" id="{D675C486-C409-4C62-B5C7-8BB57D0C526E}"/>
              </a:ext>
            </a:extLst>
          </p:cNvPr>
          <p:cNvSpPr/>
          <p:nvPr/>
        </p:nvSpPr>
        <p:spPr>
          <a:xfrm>
            <a:off x="305285" y="2037557"/>
            <a:ext cx="1408386" cy="954085"/>
          </a:xfrm>
          <a:prstGeom prst="wedgeRoundRectCallout">
            <a:avLst>
              <a:gd name="adj1" fmla="val 41107"/>
              <a:gd name="adj2" fmla="val 9665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Damaged strap</a:t>
            </a:r>
          </a:p>
        </p:txBody>
      </p:sp>
      <p:sp>
        <p:nvSpPr>
          <p:cNvPr id="10" name="Speech Bubble: Rectangle with Corners Rounded 9">
            <a:extLst>
              <a:ext uri="{FF2B5EF4-FFF2-40B4-BE49-F238E27FC236}">
                <a16:creationId xmlns:a16="http://schemas.microsoft.com/office/drawing/2014/main" id="{BDDF5ABF-80B1-4CD3-BF09-BE32003C2EBC}"/>
              </a:ext>
            </a:extLst>
          </p:cNvPr>
          <p:cNvSpPr/>
          <p:nvPr/>
        </p:nvSpPr>
        <p:spPr>
          <a:xfrm>
            <a:off x="4774589" y="2884020"/>
            <a:ext cx="1408386" cy="954085"/>
          </a:xfrm>
          <a:prstGeom prst="wedgeRoundRectCallout">
            <a:avLst>
              <a:gd name="adj1" fmla="val 76182"/>
              <a:gd name="adj2" fmla="val -8291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Blocks improperly stacked</a:t>
            </a:r>
          </a:p>
        </p:txBody>
      </p:sp>
    </p:spTree>
    <p:extLst>
      <p:ext uri="{BB962C8B-B14F-4D97-AF65-F5344CB8AC3E}">
        <p14:creationId xmlns:p14="http://schemas.microsoft.com/office/powerpoint/2010/main" val="275821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59"/>
            <a:ext cx="8229600" cy="827082"/>
          </a:xfrm>
        </p:spPr>
        <p:txBody>
          <a:bodyPr/>
          <a:lstStyle/>
          <a:p>
            <a:r>
              <a:rPr lang="en-US" dirty="0"/>
              <a:t>Knowledge Check</a:t>
            </a:r>
          </a:p>
        </p:txBody>
      </p:sp>
      <p:sp>
        <p:nvSpPr>
          <p:cNvPr id="3" name="Content Placeholder 2"/>
          <p:cNvSpPr>
            <a:spLocks noGrp="1"/>
          </p:cNvSpPr>
          <p:nvPr>
            <p:ph idx="1"/>
          </p:nvPr>
        </p:nvSpPr>
        <p:spPr>
          <a:xfrm>
            <a:off x="685800" y="1326693"/>
            <a:ext cx="7772400" cy="3048000"/>
          </a:xfrm>
        </p:spPr>
        <p:txBody>
          <a:bodyPr>
            <a:normAutofit lnSpcReduction="10000"/>
          </a:bodyPr>
          <a:lstStyle/>
          <a:p>
            <a:pPr marL="0" indent="0">
              <a:buNone/>
            </a:pPr>
            <a:r>
              <a:rPr lang="en-US" dirty="0"/>
              <a:t>How old do you have to be to operate a forklift, regardless of training?</a:t>
            </a:r>
          </a:p>
          <a:p>
            <a:pPr marL="914400" lvl="1" indent="-514350">
              <a:buFont typeface="+mj-lt"/>
              <a:buAutoNum type="alphaLcPeriod"/>
            </a:pPr>
            <a:r>
              <a:rPr lang="en-US" dirty="0"/>
              <a:t>16</a:t>
            </a:r>
          </a:p>
          <a:p>
            <a:pPr marL="914400" lvl="1" indent="-514350">
              <a:buFont typeface="+mj-lt"/>
              <a:buAutoNum type="alphaLcPeriod"/>
            </a:pPr>
            <a:r>
              <a:rPr lang="en-US" dirty="0"/>
              <a:t>18</a:t>
            </a:r>
          </a:p>
          <a:p>
            <a:pPr marL="914400" lvl="1" indent="-514350">
              <a:buFont typeface="+mj-lt"/>
              <a:buAutoNum type="alphaLcPeriod"/>
            </a:pPr>
            <a:r>
              <a:rPr lang="en-US" dirty="0"/>
              <a:t>21</a:t>
            </a:r>
          </a:p>
          <a:p>
            <a:pPr marL="914400" lvl="1" indent="-514350">
              <a:buFont typeface="+mj-lt"/>
              <a:buAutoNum type="alphaLcPeriod"/>
            </a:pPr>
            <a:r>
              <a:rPr lang="en-US" dirty="0"/>
              <a:t>25</a:t>
            </a:r>
          </a:p>
        </p:txBody>
      </p:sp>
      <p:sp>
        <p:nvSpPr>
          <p:cNvPr id="7" name="Content Placeholder 2"/>
          <p:cNvSpPr txBox="1">
            <a:spLocks/>
          </p:cNvSpPr>
          <p:nvPr/>
        </p:nvSpPr>
        <p:spPr>
          <a:xfrm>
            <a:off x="990600" y="4528852"/>
            <a:ext cx="7467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b. You must be at least 18 years </a:t>
            </a:r>
            <a:br>
              <a:rPr lang="en-US" b="1" dirty="0"/>
            </a:br>
            <a:r>
              <a:rPr lang="en-US" b="1" dirty="0"/>
              <a:t>    old to operate a forklift.</a:t>
            </a:r>
          </a:p>
        </p:txBody>
      </p:sp>
    </p:spTree>
    <p:extLst>
      <p:ext uri="{BB962C8B-B14F-4D97-AF65-F5344CB8AC3E}">
        <p14:creationId xmlns:p14="http://schemas.microsoft.com/office/powerpoint/2010/main" val="258535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7" y="222163"/>
            <a:ext cx="9144000" cy="906463"/>
          </a:xfrm>
        </p:spPr>
        <p:txBody>
          <a:bodyPr>
            <a:normAutofit/>
          </a:bodyPr>
          <a:lstStyle/>
          <a:p>
            <a:r>
              <a:rPr lang="en-US" dirty="0"/>
              <a:t>Types of Equipment</a:t>
            </a:r>
          </a:p>
        </p:txBody>
      </p:sp>
      <p:sp>
        <p:nvSpPr>
          <p:cNvPr id="3" name="Content Placeholder 2"/>
          <p:cNvSpPr>
            <a:spLocks noGrp="1"/>
          </p:cNvSpPr>
          <p:nvPr>
            <p:ph idx="1"/>
          </p:nvPr>
        </p:nvSpPr>
        <p:spPr>
          <a:xfrm>
            <a:off x="4606637" y="1793057"/>
            <a:ext cx="3716482" cy="576962"/>
          </a:xfrm>
        </p:spPr>
        <p:txBody>
          <a:bodyPr>
            <a:normAutofit lnSpcReduction="10000"/>
          </a:bodyPr>
          <a:lstStyle/>
          <a:p>
            <a:pPr marL="0" indent="0" algn="ctr">
              <a:buNone/>
            </a:pPr>
            <a:r>
              <a:rPr lang="en-US" dirty="0"/>
              <a:t>Slings</a:t>
            </a:r>
            <a:endParaRPr lang="en-US" sz="2000" dirty="0"/>
          </a:p>
        </p:txBody>
      </p:sp>
      <p:sp>
        <p:nvSpPr>
          <p:cNvPr id="11" name="TextBox 10"/>
          <p:cNvSpPr txBox="1"/>
          <p:nvPr/>
        </p:nvSpPr>
        <p:spPr>
          <a:xfrm>
            <a:off x="6820994" y="6097698"/>
            <a:ext cx="1797166" cy="215444"/>
          </a:xfrm>
          <a:prstGeom prst="rect">
            <a:avLst/>
          </a:prstGeom>
          <a:noFill/>
        </p:spPr>
        <p:txBody>
          <a:bodyPr wrap="square" rtlCol="0">
            <a:spAutoFit/>
          </a:bodyPr>
          <a:lstStyle/>
          <a:p>
            <a:pPr algn="r"/>
            <a:r>
              <a:rPr lang="en-US" sz="800" dirty="0"/>
              <a:t>Source: OSHA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924" y="2620371"/>
            <a:ext cx="4073236" cy="3054927"/>
          </a:xfrm>
          <a:prstGeom prst="rect">
            <a:avLst/>
          </a:prstGeom>
          <a:ln>
            <a:solidFill>
              <a:schemeClr val="tx1"/>
            </a:solidFill>
          </a:ln>
        </p:spPr>
      </p:pic>
      <p:sp>
        <p:nvSpPr>
          <p:cNvPr id="13" name="Content Placeholder 2"/>
          <p:cNvSpPr txBox="1">
            <a:spLocks/>
          </p:cNvSpPr>
          <p:nvPr/>
        </p:nvSpPr>
        <p:spPr>
          <a:xfrm>
            <a:off x="820881" y="1793057"/>
            <a:ext cx="3172692" cy="5769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t>Cranes</a:t>
            </a:r>
            <a:endParaRPr lang="en-US" sz="2000"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600" t="3318" r="4399" b="4230"/>
          <a:stretch/>
        </p:blipFill>
        <p:spPr>
          <a:xfrm>
            <a:off x="890171" y="2463960"/>
            <a:ext cx="3034113" cy="3539797"/>
          </a:xfrm>
          <a:prstGeom prst="rect">
            <a:avLst/>
          </a:prstGeom>
          <a:ln>
            <a:solidFill>
              <a:schemeClr val="tx1"/>
            </a:solidFill>
          </a:ln>
        </p:spPr>
      </p:pic>
      <p:sp>
        <p:nvSpPr>
          <p:cNvPr id="16" name="TextBox 15"/>
          <p:cNvSpPr txBox="1"/>
          <p:nvPr/>
        </p:nvSpPr>
        <p:spPr>
          <a:xfrm>
            <a:off x="751608" y="6097698"/>
            <a:ext cx="1797166" cy="215444"/>
          </a:xfrm>
          <a:prstGeom prst="rect">
            <a:avLst/>
          </a:prstGeom>
          <a:noFill/>
        </p:spPr>
        <p:txBody>
          <a:bodyPr wrap="square" rtlCol="0">
            <a:spAutoFit/>
          </a:bodyPr>
          <a:lstStyle/>
          <a:p>
            <a:r>
              <a:rPr lang="en-US" sz="800" dirty="0"/>
              <a:t>Source: OSHA</a:t>
            </a:r>
          </a:p>
        </p:txBody>
      </p:sp>
    </p:spTree>
    <p:extLst>
      <p:ext uri="{BB962C8B-B14F-4D97-AF65-F5344CB8AC3E}">
        <p14:creationId xmlns:p14="http://schemas.microsoft.com/office/powerpoint/2010/main" val="36439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3"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80"/>
            <a:ext cx="8229600" cy="723043"/>
          </a:xfrm>
        </p:spPr>
        <p:txBody>
          <a:bodyPr/>
          <a:lstStyle/>
          <a:p>
            <a:r>
              <a:rPr lang="en-US" dirty="0"/>
              <a:t>Knowledge Check</a:t>
            </a:r>
          </a:p>
        </p:txBody>
      </p:sp>
      <p:sp>
        <p:nvSpPr>
          <p:cNvPr id="3" name="Content Placeholder 2"/>
          <p:cNvSpPr>
            <a:spLocks noGrp="1"/>
          </p:cNvSpPr>
          <p:nvPr>
            <p:ph idx="1"/>
          </p:nvPr>
        </p:nvSpPr>
        <p:spPr>
          <a:xfrm>
            <a:off x="609600" y="1288593"/>
            <a:ext cx="7924800" cy="3048000"/>
          </a:xfrm>
        </p:spPr>
        <p:txBody>
          <a:bodyPr>
            <a:normAutofit fontScale="92500" lnSpcReduction="10000"/>
          </a:bodyPr>
          <a:lstStyle/>
          <a:p>
            <a:pPr marL="0" indent="0">
              <a:buNone/>
            </a:pPr>
            <a:r>
              <a:rPr lang="en-US" dirty="0"/>
              <a:t>One good way to prevent materials handling hazards is to ___.</a:t>
            </a:r>
          </a:p>
          <a:p>
            <a:pPr marL="914400" lvl="1" indent="-514350">
              <a:buFont typeface="+mj-lt"/>
              <a:buAutoNum type="alphaLcPeriod"/>
            </a:pPr>
            <a:r>
              <a:rPr lang="en-US" dirty="0"/>
              <a:t>Refuse to allow personnel to ride equipment without a seat and seatbelt</a:t>
            </a:r>
          </a:p>
          <a:p>
            <a:pPr marL="914400" lvl="1" indent="-514350">
              <a:buFont typeface="+mj-lt"/>
              <a:buAutoNum type="alphaLcPeriod"/>
            </a:pPr>
            <a:r>
              <a:rPr lang="en-US" dirty="0"/>
              <a:t>Report all damaged equipment immediately</a:t>
            </a:r>
          </a:p>
          <a:p>
            <a:pPr marL="914400" lvl="1" indent="-514350">
              <a:buFont typeface="+mj-lt"/>
              <a:buAutoNum type="alphaLcPeriod"/>
            </a:pPr>
            <a:r>
              <a:rPr lang="en-US" dirty="0"/>
              <a:t>Operate within manufacturer’s specifications </a:t>
            </a:r>
          </a:p>
          <a:p>
            <a:pPr marL="914400" lvl="1" indent="-514350">
              <a:buFont typeface="+mj-lt"/>
              <a:buAutoNum type="alphaLcPeriod"/>
            </a:pPr>
            <a:r>
              <a:rPr lang="en-US" dirty="0"/>
              <a:t>All of these.</a:t>
            </a:r>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d. All of these are good ways to </a:t>
            </a:r>
            <a:br>
              <a:rPr lang="en-US" b="1" dirty="0"/>
            </a:br>
            <a:r>
              <a:rPr lang="en-US" b="1" dirty="0"/>
              <a:t>    prevent materials handling hazards.</a:t>
            </a:r>
          </a:p>
        </p:txBody>
      </p:sp>
    </p:spTree>
    <p:extLst>
      <p:ext uri="{BB962C8B-B14F-4D97-AF65-F5344CB8AC3E}">
        <p14:creationId xmlns:p14="http://schemas.microsoft.com/office/powerpoint/2010/main" val="259675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6260"/>
            <a:ext cx="8229600" cy="881653"/>
          </a:xfrm>
        </p:spPr>
        <p:txBody>
          <a:bodyPr/>
          <a:lstStyle/>
          <a:p>
            <a:r>
              <a:rPr lang="en-US" dirty="0"/>
              <a:t>Knowledge Check</a:t>
            </a:r>
          </a:p>
        </p:txBody>
      </p:sp>
      <p:sp>
        <p:nvSpPr>
          <p:cNvPr id="3" name="Content Placeholder 2"/>
          <p:cNvSpPr>
            <a:spLocks noGrp="1"/>
          </p:cNvSpPr>
          <p:nvPr>
            <p:ph idx="1"/>
          </p:nvPr>
        </p:nvSpPr>
        <p:spPr>
          <a:xfrm>
            <a:off x="660400" y="1367898"/>
            <a:ext cx="8001000" cy="3048000"/>
          </a:xfrm>
        </p:spPr>
        <p:txBody>
          <a:bodyPr>
            <a:normAutofit fontScale="92500" lnSpcReduction="20000"/>
          </a:bodyPr>
          <a:lstStyle/>
          <a:p>
            <a:pPr marL="0" indent="0">
              <a:buNone/>
            </a:pPr>
            <a:r>
              <a:rPr lang="en-US" dirty="0"/>
              <a:t>Employers must comply with OSHA standards related to materials handling, including training and _____.</a:t>
            </a:r>
          </a:p>
          <a:p>
            <a:pPr marL="914400" lvl="1" indent="-514350">
              <a:buFont typeface="+mj-lt"/>
              <a:buAutoNum type="alphaLcPeriod"/>
            </a:pPr>
            <a:r>
              <a:rPr lang="en-US" dirty="0"/>
              <a:t>Equipment</a:t>
            </a:r>
          </a:p>
          <a:p>
            <a:pPr marL="914400" lvl="1" indent="-514350">
              <a:buFont typeface="+mj-lt"/>
              <a:buAutoNum type="alphaLcPeriod"/>
            </a:pPr>
            <a:r>
              <a:rPr lang="en-US" dirty="0"/>
              <a:t>Operations</a:t>
            </a:r>
          </a:p>
          <a:p>
            <a:pPr marL="914400" lvl="1" indent="-514350">
              <a:buFont typeface="+mj-lt"/>
              <a:buAutoNum type="alphaLcPeriod"/>
            </a:pPr>
            <a:r>
              <a:rPr lang="en-US" dirty="0"/>
              <a:t>Inspection</a:t>
            </a:r>
          </a:p>
          <a:p>
            <a:pPr marL="914400" lvl="1" indent="-514350">
              <a:buFont typeface="+mj-lt"/>
              <a:buAutoNum type="alphaLcPeriod"/>
            </a:pPr>
            <a:r>
              <a:rPr lang="en-US" dirty="0"/>
              <a:t>All of these.</a:t>
            </a:r>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c. Employers must comply with OSHA </a:t>
            </a:r>
            <a:br>
              <a:rPr lang="en-US" b="1" dirty="0"/>
            </a:br>
            <a:r>
              <a:rPr lang="en-US" b="1" dirty="0"/>
              <a:t>    standards for training and inspection.</a:t>
            </a:r>
          </a:p>
        </p:txBody>
      </p:sp>
    </p:spTree>
    <p:extLst>
      <p:ext uri="{BB962C8B-B14F-4D97-AF65-F5344CB8AC3E}">
        <p14:creationId xmlns:p14="http://schemas.microsoft.com/office/powerpoint/2010/main" val="158375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a:defRPr/>
            </a:pPr>
            <a:fld id="{A17285FE-B10B-417F-A1CF-E46897E2C023}" type="slidenum">
              <a:rPr lang="en-US" altLang="en-US" smtClean="0"/>
              <a:pPr>
                <a:defRPr/>
              </a:pPr>
              <a:t>42</a:t>
            </a:fld>
            <a:endParaRPr lang="en-US" altLang="en-US"/>
          </a:p>
        </p:txBody>
      </p:sp>
      <p:sp>
        <p:nvSpPr>
          <p:cNvPr id="6" name="TextBox 5">
            <a:extLst>
              <a:ext uri="{FF2B5EF4-FFF2-40B4-BE49-F238E27FC236}">
                <a16:creationId xmlns:a16="http://schemas.microsoft.com/office/drawing/2014/main" id="{AE995E23-2B01-4B53-BA3C-3DC89CF295EE}"/>
              </a:ext>
            </a:extLst>
          </p:cNvPr>
          <p:cNvSpPr txBox="1"/>
          <p:nvPr/>
        </p:nvSpPr>
        <p:spPr>
          <a:xfrm>
            <a:off x="106878" y="866898"/>
            <a:ext cx="8906493" cy="4626908"/>
          </a:xfrm>
          <a:prstGeom prst="rect">
            <a:avLst/>
          </a:prstGeom>
          <a:noFill/>
        </p:spPr>
        <p:txBody>
          <a:bodyPr wrap="square" lIns="91440" tIns="45720" rIns="91440" bIns="45720" anchor="t">
            <a:spAutoFit/>
          </a:bodyPr>
          <a:lstStyle/>
          <a:p>
            <a:pPr marL="0" marR="0">
              <a:spcBef>
                <a:spcPts val="0"/>
              </a:spcBef>
              <a:spcAft>
                <a:spcPts val="0"/>
              </a:spcAft>
            </a:pPr>
            <a:r>
              <a:rPr lang="en-US"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dirty="0">
                <a:latin typeface="Times New Roman"/>
                <a:ea typeface="Calibri" panose="020F0502020204030204" pitchFamily="34" charset="0"/>
                <a:cs typeface="Times New Roman"/>
              </a:rPr>
              <a:t>Industry Specific Training</a:t>
            </a:r>
            <a:r>
              <a:rPr lang="en-US" dirty="0">
                <a:effectLst/>
                <a:latin typeface="Times New Roman"/>
                <a:ea typeface="Calibri" panose="020F0502020204030204" pitchFamily="34" charset="0"/>
                <a:cs typeface="Times New Roman"/>
              </a:rPr>
              <a:t> for informational purposes only. It does not necessarily reflect the official views of OSHA or the U.S. Department of Labor. May 2021</a:t>
            </a:r>
          </a:p>
          <a:p>
            <a:pPr marL="0" marR="0">
              <a:spcBef>
                <a:spcPts val="0"/>
              </a:spcBef>
              <a:spcAft>
                <a:spcPts val="750"/>
              </a:spcAft>
            </a:pPr>
            <a:endParaRPr lang="en-US"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u="sng" dirty="0">
                <a:solidFill>
                  <a:srgbClr val="333333"/>
                </a:solidFill>
                <a:effectLst/>
                <a:latin typeface="Times New Roman" panose="02020603050405020304" pitchFamily="18" charset="0"/>
                <a:ea typeface="Calibri" panose="020F0502020204030204" pitchFamily="34" charset="0"/>
                <a:hlinkClick r:id="rId2"/>
              </a:rPr>
              <a:t>http://www.osha.gov/as/opa/worker/employer-responsibility.html</a:t>
            </a:r>
            <a:r>
              <a:rPr lang="en-US"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u="sng" dirty="0">
                <a:solidFill>
                  <a:srgbClr val="333333"/>
                </a:solidFill>
                <a:effectLst/>
                <a:latin typeface="Times New Roman" panose="02020603050405020304" pitchFamily="18" charset="0"/>
                <a:ea typeface="Calibri" panose="020F0502020204030204" pitchFamily="34" charset="0"/>
                <a:hlinkClick r:id="rId3"/>
              </a:rPr>
              <a:t>https://www.osha.gov/workers</a:t>
            </a:r>
            <a:r>
              <a:rPr lang="en-US"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u="sng" dirty="0">
                <a:solidFill>
                  <a:srgbClr val="333333"/>
                </a:solidFill>
                <a:effectLst/>
                <a:latin typeface="Times New Roman" panose="02020603050405020304" pitchFamily="18" charset="0"/>
                <a:ea typeface="Calibri" panose="020F0502020204030204" pitchFamily="34" charset="0"/>
                <a:hlinkClick r:id="rId4"/>
              </a:rPr>
              <a:t>https://www.osha.gov/consultation</a:t>
            </a:r>
            <a:r>
              <a:rPr lang="en-US"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u="sng" dirty="0">
                <a:solidFill>
                  <a:srgbClr val="333333"/>
                </a:solidFill>
                <a:effectLst/>
                <a:latin typeface="Times New Roman" panose="02020603050405020304" pitchFamily="18" charset="0"/>
                <a:ea typeface="Calibri" panose="020F0502020204030204" pitchFamily="34" charset="0"/>
                <a:hlinkClick r:id="rId5"/>
              </a:rPr>
              <a:t>https://www.osha.gov/contactus/bystate</a:t>
            </a:r>
            <a:r>
              <a:rPr lang="en-US" dirty="0">
                <a:solidFill>
                  <a:srgbClr val="333333"/>
                </a:solidFill>
                <a:effectLst/>
                <a:latin typeface="Times New Roman" panose="02020603050405020304" pitchFamily="18" charset="0"/>
                <a:ea typeface="Calibri" panose="020F0502020204030204" pitchFamily="34" charset="0"/>
              </a:rPr>
              <a:t>), call 1-800-321-OSHA (6742), or visit </a:t>
            </a:r>
            <a:r>
              <a:rPr lang="en-US" u="sng" dirty="0">
                <a:solidFill>
                  <a:srgbClr val="333333"/>
                </a:solidFill>
                <a:effectLst/>
                <a:latin typeface="Times New Roman" panose="02020603050405020304" pitchFamily="18" charset="0"/>
                <a:ea typeface="Calibri" panose="020F0502020204030204" pitchFamily="34" charset="0"/>
                <a:hlinkClick r:id="rId6"/>
              </a:rPr>
              <a:t>https://www.osha.gov/</a:t>
            </a:r>
            <a:r>
              <a:rPr lang="en-US" dirty="0">
                <a:solidFill>
                  <a:srgbClr val="333333"/>
                </a:solidFill>
                <a:effectLst/>
                <a:latin typeface="Times New Roman" panose="02020603050405020304" pitchFamily="18" charset="0"/>
                <a:ea typeface="Calibri" panose="020F0502020204030204" pitchFamily="34" charset="0"/>
              </a:rPr>
              <a:t>.</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93902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a:defRPr/>
            </a:pPr>
            <a:fld id="{A17285FE-B10B-417F-A1CF-E46897E2C023}" type="slidenum">
              <a:rPr lang="en-US" altLang="en-US" smtClean="0"/>
              <a:pPr>
                <a:defRPr/>
              </a:pPr>
              <a:t>43</a:t>
            </a:fld>
            <a:endParaRPr lang="en-US" altLang="en-US"/>
          </a:p>
        </p:txBody>
      </p:sp>
      <p:pic>
        <p:nvPicPr>
          <p:cNvPr id="5" name="Picture 2">
            <a:extLst>
              <a:ext uri="{FF2B5EF4-FFF2-40B4-BE49-F238E27FC236}">
                <a16:creationId xmlns:a16="http://schemas.microsoft.com/office/drawing/2014/main" id="{8421B8A4-7E8A-4C07-99A8-5939FF499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7" y="914400"/>
            <a:ext cx="8439151"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34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71"/>
            <a:ext cx="9144000" cy="906463"/>
          </a:xfrm>
        </p:spPr>
        <p:txBody>
          <a:bodyPr>
            <a:normAutofit/>
          </a:bodyPr>
          <a:lstStyle/>
          <a:p>
            <a:r>
              <a:rPr lang="en-US" dirty="0"/>
              <a:t>Factors Contributing to Injuries</a:t>
            </a:r>
          </a:p>
        </p:txBody>
      </p:sp>
      <p:sp>
        <p:nvSpPr>
          <p:cNvPr id="3" name="Content Placeholder 2"/>
          <p:cNvSpPr>
            <a:spLocks noGrp="1"/>
          </p:cNvSpPr>
          <p:nvPr>
            <p:ph idx="1"/>
          </p:nvPr>
        </p:nvSpPr>
        <p:spPr>
          <a:xfrm>
            <a:off x="800100" y="1389914"/>
            <a:ext cx="7543800" cy="1381609"/>
          </a:xfrm>
        </p:spPr>
        <p:txBody>
          <a:bodyPr>
            <a:normAutofit/>
          </a:bodyPr>
          <a:lstStyle/>
          <a:p>
            <a:r>
              <a:rPr lang="en-US" dirty="0"/>
              <a:t>Weight and bulkiness of objects</a:t>
            </a:r>
            <a:br>
              <a:rPr lang="en-US" dirty="0"/>
            </a:br>
            <a:endParaRPr lang="en-US" sz="1200" dirty="0"/>
          </a:p>
          <a:p>
            <a:r>
              <a:rPr lang="en-US" dirty="0"/>
              <a:t>Bending, twisting, turning movements</a:t>
            </a:r>
          </a:p>
          <a:p>
            <a:pPr marL="571500" indent="-457200"/>
            <a:endParaRPr lang="en-US" sz="2000"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924721"/>
            <a:ext cx="2667000" cy="27630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969" y="2961895"/>
            <a:ext cx="2530231" cy="2763012"/>
          </a:xfrm>
          <a:prstGeom prst="rect">
            <a:avLst/>
          </a:prstGeom>
        </p:spPr>
      </p:pic>
      <p:sp>
        <p:nvSpPr>
          <p:cNvPr id="9" name="TextBox 8"/>
          <p:cNvSpPr txBox="1"/>
          <p:nvPr/>
        </p:nvSpPr>
        <p:spPr>
          <a:xfrm>
            <a:off x="1349375" y="5699835"/>
            <a:ext cx="2536825" cy="215444"/>
          </a:xfrm>
          <a:prstGeom prst="rect">
            <a:avLst/>
          </a:prstGeom>
          <a:noFill/>
        </p:spPr>
        <p:txBody>
          <a:bodyPr wrap="square" rtlCol="0">
            <a:spAutoFit/>
          </a:bodyPr>
          <a:lstStyle/>
          <a:p>
            <a:r>
              <a:rPr lang="en-US" sz="800" dirty="0"/>
              <a:t>Source: OSHA</a:t>
            </a:r>
          </a:p>
        </p:txBody>
      </p:sp>
      <p:sp>
        <p:nvSpPr>
          <p:cNvPr id="10" name="TextBox 9"/>
          <p:cNvSpPr txBox="1"/>
          <p:nvPr/>
        </p:nvSpPr>
        <p:spPr>
          <a:xfrm>
            <a:off x="5343525" y="5677397"/>
            <a:ext cx="2657475"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306147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5605"/>
            <a:ext cx="8229600" cy="1143000"/>
          </a:xfrm>
        </p:spPr>
        <p:txBody>
          <a:bodyPr/>
          <a:lstStyle/>
          <a:p>
            <a:r>
              <a:rPr lang="en-US" dirty="0"/>
              <a:t>Hazards</a:t>
            </a:r>
          </a:p>
        </p:txBody>
      </p:sp>
      <p:sp>
        <p:nvSpPr>
          <p:cNvPr id="3" name="Content Placeholder 2"/>
          <p:cNvSpPr>
            <a:spLocks noGrp="1"/>
          </p:cNvSpPr>
          <p:nvPr>
            <p:ph idx="1"/>
          </p:nvPr>
        </p:nvSpPr>
        <p:spPr>
          <a:xfrm>
            <a:off x="896070" y="1523850"/>
            <a:ext cx="7351859" cy="1524765"/>
          </a:xfrm>
        </p:spPr>
        <p:txBody>
          <a:bodyPr>
            <a:normAutofit/>
          </a:bodyPr>
          <a:lstStyle/>
          <a:p>
            <a:r>
              <a:rPr lang="en-US" dirty="0"/>
              <a:t>Improper operation of equipment</a:t>
            </a:r>
            <a:br>
              <a:rPr lang="en-US" dirty="0"/>
            </a:br>
            <a:endParaRPr lang="en-US" sz="1200" dirty="0"/>
          </a:p>
          <a:p>
            <a:r>
              <a:rPr lang="en-US" dirty="0"/>
              <a:t>Accumulated materials or clutter </a:t>
            </a:r>
            <a:endParaRPr lang="en-US" sz="2000" dirty="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3188983" y="6071938"/>
            <a:ext cx="2437786" cy="215444"/>
          </a:xfrm>
          <a:prstGeom prst="rect">
            <a:avLst/>
          </a:prstGeom>
          <a:noFill/>
        </p:spPr>
        <p:txBody>
          <a:bodyPr wrap="square" rtlCol="0">
            <a:spAutoFit/>
          </a:bodyPr>
          <a:lstStyle/>
          <a:p>
            <a:pPr lvl="1" algn="ctr"/>
            <a:r>
              <a:rPr lang="en-US" sz="800" dirty="0"/>
              <a:t>Source of photos: OSHA</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73" y="3441029"/>
            <a:ext cx="3966663" cy="253866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3441030"/>
            <a:ext cx="4262679" cy="2538663"/>
          </a:xfrm>
          <a:prstGeom prst="rect">
            <a:avLst/>
          </a:prstGeom>
        </p:spPr>
      </p:pic>
    </p:spTree>
    <p:extLst>
      <p:ext uri="{BB962C8B-B14F-4D97-AF65-F5344CB8AC3E}">
        <p14:creationId xmlns:p14="http://schemas.microsoft.com/office/powerpoint/2010/main" val="279699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03" y="49011"/>
            <a:ext cx="8229600" cy="1143000"/>
          </a:xfrm>
        </p:spPr>
        <p:txBody>
          <a:bodyPr/>
          <a:lstStyle/>
          <a:p>
            <a:r>
              <a:rPr lang="en-US" dirty="0"/>
              <a:t>Hazards</a:t>
            </a:r>
          </a:p>
        </p:txBody>
      </p:sp>
      <p:sp>
        <p:nvSpPr>
          <p:cNvPr id="3" name="Content Placeholder 2"/>
          <p:cNvSpPr>
            <a:spLocks noGrp="1"/>
          </p:cNvSpPr>
          <p:nvPr>
            <p:ph idx="1"/>
          </p:nvPr>
        </p:nvSpPr>
        <p:spPr>
          <a:xfrm>
            <a:off x="878304" y="1653569"/>
            <a:ext cx="7619999" cy="2415102"/>
          </a:xfrm>
        </p:spPr>
        <p:txBody>
          <a:bodyPr>
            <a:normAutofit/>
          </a:bodyPr>
          <a:lstStyle/>
          <a:p>
            <a:r>
              <a:rPr lang="en-US" dirty="0"/>
              <a:t>Unsafe conditions of materials or containers</a:t>
            </a:r>
            <a:br>
              <a:rPr lang="en-US" dirty="0"/>
            </a:br>
            <a:endParaRPr lang="en-US" sz="1200" dirty="0"/>
          </a:p>
          <a:p>
            <a:r>
              <a:rPr lang="en-US" dirty="0"/>
              <a:t>Flammability or toxicity of some materials</a:t>
            </a:r>
          </a:p>
          <a:p>
            <a:pPr marL="571500" indent="-457200"/>
            <a:endParaRPr lang="en-US" sz="2000" dirty="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5141510" y="6367918"/>
            <a:ext cx="2566669" cy="215444"/>
          </a:xfrm>
          <a:prstGeom prst="rect">
            <a:avLst/>
          </a:prstGeom>
          <a:noFill/>
        </p:spPr>
        <p:txBody>
          <a:bodyPr wrap="square" rtlCol="0">
            <a:spAutoFit/>
          </a:bodyPr>
          <a:lstStyle/>
          <a:p>
            <a:pPr lvl="1" algn="r"/>
            <a:r>
              <a:rPr lang="en-US" sz="800" dirty="0"/>
              <a:t>Source: OSHA</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183" t="4139" r="4818" b="6438"/>
          <a:stretch/>
        </p:blipFill>
        <p:spPr>
          <a:xfrm>
            <a:off x="4844414" y="3797325"/>
            <a:ext cx="3565660" cy="2570593"/>
          </a:xfrm>
          <a:prstGeom prst="rect">
            <a:avLst/>
          </a:prstGeom>
          <a:ln>
            <a:solidFill>
              <a:schemeClr val="tx1"/>
            </a:solidFill>
          </a:ln>
        </p:spPr>
      </p:pic>
    </p:spTree>
    <p:extLst>
      <p:ext uri="{BB962C8B-B14F-4D97-AF65-F5344CB8AC3E}">
        <p14:creationId xmlns:p14="http://schemas.microsoft.com/office/powerpoint/2010/main" val="291221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142" y="340422"/>
            <a:ext cx="8229600" cy="1143000"/>
          </a:xfrm>
        </p:spPr>
        <p:txBody>
          <a:bodyPr/>
          <a:lstStyle/>
          <a:p>
            <a:r>
              <a:rPr lang="en-US" dirty="0"/>
              <a:t>Hazards</a:t>
            </a:r>
          </a:p>
        </p:txBody>
      </p:sp>
      <p:sp>
        <p:nvSpPr>
          <p:cNvPr id="3" name="Content Placeholder 2"/>
          <p:cNvSpPr>
            <a:spLocks noGrp="1"/>
          </p:cNvSpPr>
          <p:nvPr>
            <p:ph idx="1"/>
          </p:nvPr>
        </p:nvSpPr>
        <p:spPr>
          <a:xfrm>
            <a:off x="324853" y="2213699"/>
            <a:ext cx="5301356" cy="3160879"/>
          </a:xfrm>
        </p:spPr>
        <p:txBody>
          <a:bodyPr>
            <a:normAutofit/>
          </a:bodyPr>
          <a:lstStyle/>
          <a:p>
            <a:r>
              <a:rPr lang="en-US" dirty="0"/>
              <a:t>Weight of materials</a:t>
            </a:r>
            <a:br>
              <a:rPr lang="en-US" dirty="0"/>
            </a:br>
            <a:endParaRPr lang="en-US" sz="1200" dirty="0"/>
          </a:p>
          <a:p>
            <a:r>
              <a:rPr lang="en-US" dirty="0"/>
              <a:t>Binding ties or other devices that secure bundles or </a:t>
            </a:r>
            <a:br>
              <a:rPr lang="en-US" dirty="0"/>
            </a:br>
            <a:r>
              <a:rPr lang="en-US" dirty="0"/>
              <a:t>bound materials</a:t>
            </a:r>
            <a:endParaRPr lang="en-US" sz="2400" dirty="0">
              <a:solidFill>
                <a:srgbClr val="FF0000"/>
              </a:solidFill>
            </a:endParaRPr>
          </a:p>
          <a:p>
            <a:pPr marL="0" indent="0">
              <a:buNone/>
            </a:pPr>
            <a:endParaRPr lang="en-US" dirty="0"/>
          </a:p>
        </p:txBody>
      </p:sp>
      <p:sp>
        <p:nvSpPr>
          <p:cNvPr id="9" name="TextBox 8"/>
          <p:cNvSpPr txBox="1"/>
          <p:nvPr/>
        </p:nvSpPr>
        <p:spPr>
          <a:xfrm>
            <a:off x="7307975" y="3794139"/>
            <a:ext cx="1185328" cy="215444"/>
          </a:xfrm>
          <a:prstGeom prst="rect">
            <a:avLst/>
          </a:prstGeom>
          <a:noFill/>
        </p:spPr>
        <p:txBody>
          <a:bodyPr wrap="square" rtlCol="0">
            <a:spAutoFit/>
          </a:bodyPr>
          <a:lstStyle/>
          <a:p>
            <a:pPr algn="r"/>
            <a:r>
              <a:rPr lang="en-US" sz="800" dirty="0"/>
              <a:t>Source: OSHA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060" y="1576349"/>
            <a:ext cx="3402244" cy="2189808"/>
          </a:xfrm>
          <a:prstGeom prst="rect">
            <a:avLst/>
          </a:prstGeom>
          <a:ln>
            <a:solidFill>
              <a:schemeClr val="tx1"/>
            </a:solidFill>
          </a:ln>
        </p:spPr>
      </p:pic>
      <p:sp>
        <p:nvSpPr>
          <p:cNvPr id="10" name="TextBox 9"/>
          <p:cNvSpPr txBox="1"/>
          <p:nvPr/>
        </p:nvSpPr>
        <p:spPr>
          <a:xfrm>
            <a:off x="7400757" y="6475640"/>
            <a:ext cx="1185328" cy="215444"/>
          </a:xfrm>
          <a:prstGeom prst="rect">
            <a:avLst/>
          </a:prstGeom>
          <a:noFill/>
        </p:spPr>
        <p:txBody>
          <a:bodyPr wrap="square" rtlCol="0">
            <a:spAutoFit/>
          </a:bodyPr>
          <a:lstStyle/>
          <a:p>
            <a:pPr algn="r"/>
            <a:r>
              <a:rPr lang="en-US" sz="800" dirty="0"/>
              <a:t>Source: OSHA</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059" y="4174958"/>
            <a:ext cx="3402244" cy="2272699"/>
          </a:xfrm>
          <a:prstGeom prst="rect">
            <a:avLst/>
          </a:prstGeom>
        </p:spPr>
      </p:pic>
    </p:spTree>
    <p:extLst>
      <p:ext uri="{BB962C8B-B14F-4D97-AF65-F5344CB8AC3E}">
        <p14:creationId xmlns:p14="http://schemas.microsoft.com/office/powerpoint/2010/main" val="229361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916"/>
            <a:ext cx="8229600" cy="1143000"/>
          </a:xfrm>
        </p:spPr>
        <p:txBody>
          <a:bodyPr/>
          <a:lstStyle/>
          <a:p>
            <a:r>
              <a:rPr lang="en-US" dirty="0"/>
              <a:t>Hazards</a:t>
            </a:r>
          </a:p>
        </p:txBody>
      </p:sp>
      <p:sp>
        <p:nvSpPr>
          <p:cNvPr id="3" name="Content Placeholder 2"/>
          <p:cNvSpPr>
            <a:spLocks noGrp="1"/>
          </p:cNvSpPr>
          <p:nvPr>
            <p:ph idx="1"/>
          </p:nvPr>
        </p:nvSpPr>
        <p:spPr>
          <a:xfrm>
            <a:off x="766453" y="1714225"/>
            <a:ext cx="7624016" cy="1938654"/>
          </a:xfrm>
        </p:spPr>
        <p:txBody>
          <a:bodyPr>
            <a:normAutofit/>
          </a:bodyPr>
          <a:lstStyle/>
          <a:p>
            <a:r>
              <a:rPr lang="en-US" dirty="0"/>
              <a:t>Falling objects</a:t>
            </a:r>
            <a:br>
              <a:rPr lang="en-US" dirty="0"/>
            </a:br>
            <a:endParaRPr lang="en-US" sz="1200" dirty="0"/>
          </a:p>
          <a:p>
            <a:r>
              <a:rPr lang="en-US" dirty="0"/>
              <a:t>Lifting, pushing, pulling, or otherwise manually moving large, heavy items</a:t>
            </a:r>
          </a:p>
          <a:p>
            <a:pPr marL="571500" indent="-457200"/>
            <a:endParaRPr lang="en-US" sz="2000" dirty="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3474175" y="6475640"/>
            <a:ext cx="1104286" cy="215444"/>
          </a:xfrm>
          <a:prstGeom prst="rect">
            <a:avLst/>
          </a:prstGeom>
          <a:noFill/>
        </p:spPr>
        <p:txBody>
          <a:bodyPr wrap="square" rtlCol="0">
            <a:spAutoFit/>
          </a:bodyPr>
          <a:lstStyle/>
          <a:p>
            <a:pPr algn="r"/>
            <a:r>
              <a:rPr lang="en-US" sz="800" dirty="0"/>
              <a:t>Source: OSHA</a:t>
            </a:r>
          </a:p>
        </p:txBody>
      </p:sp>
      <p:pic>
        <p:nvPicPr>
          <p:cNvPr id="10" name="Picture 9"/>
          <p:cNvPicPr>
            <a:picLocks noChangeAspect="1"/>
          </p:cNvPicPr>
          <p:nvPr/>
        </p:nvPicPr>
        <p:blipFill>
          <a:blip r:embed="rId3"/>
          <a:stretch>
            <a:fillRect/>
          </a:stretch>
        </p:blipFill>
        <p:spPr>
          <a:xfrm>
            <a:off x="3508267" y="3925273"/>
            <a:ext cx="1726650" cy="2394943"/>
          </a:xfrm>
          <a:prstGeom prst="rect">
            <a:avLst/>
          </a:prstGeom>
          <a:ln w="12700">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949467"/>
            <a:ext cx="2805052" cy="2378684"/>
          </a:xfrm>
          <a:prstGeom prst="rect">
            <a:avLst/>
          </a:prstGeom>
        </p:spPr>
      </p:pic>
      <p:pic>
        <p:nvPicPr>
          <p:cNvPr id="2050" name="Picture 2">
            <a:extLst>
              <a:ext uri="{FF2B5EF4-FFF2-40B4-BE49-F238E27FC236}">
                <a16:creationId xmlns:a16="http://schemas.microsoft.com/office/drawing/2014/main" id="{89B095CD-37C3-4803-84B0-9627E9BAC3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267"/>
          <a:stretch/>
        </p:blipFill>
        <p:spPr bwMode="auto">
          <a:xfrm>
            <a:off x="5480932" y="3925272"/>
            <a:ext cx="3516704" cy="239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45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Props1.xml><?xml version="1.0" encoding="utf-8"?>
<ds:datastoreItem xmlns:ds="http://schemas.openxmlformats.org/officeDocument/2006/customXml" ds:itemID="{D942BF33-A810-4F88-BB68-E89627BEC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E9566E-29AB-4AC9-B37D-0AF2AB0EFCE4}">
  <ds:schemaRefs>
    <ds:schemaRef ds:uri="http://schemas.microsoft.com/sharepoint/v3/contenttype/forms"/>
  </ds:schemaRefs>
</ds:datastoreItem>
</file>

<file path=customXml/itemProps3.xml><?xml version="1.0" encoding="utf-8"?>
<ds:datastoreItem xmlns:ds="http://schemas.openxmlformats.org/officeDocument/2006/customXml" ds:itemID="{174E9D9D-62A9-4114-A281-1562635F6BA0}">
  <ds:schemaRefs>
    <ds:schemaRef ds:uri="http://schemas.microsoft.com/office/2006/documentManagement/types"/>
    <ds:schemaRef ds:uri="http://purl.org/dc/terms/"/>
    <ds:schemaRef ds:uri="http://purl.org/dc/dcmitype/"/>
    <ds:schemaRef ds:uri="http://schemas.microsoft.com/office/2006/metadata/properties"/>
    <ds:schemaRef ds:uri="http://purl.org/dc/elements/1.1/"/>
    <ds:schemaRef ds:uri="http://www.w3.org/XML/1998/namespace"/>
    <ds:schemaRef ds:uri="a75f71b9-dc79-41da-af3d-5486b07b51b9"/>
    <ds:schemaRef ds:uri="http://schemas.microsoft.com/office/infopath/2007/PartnerControls"/>
    <ds:schemaRef ds:uri="http://schemas.openxmlformats.org/package/2006/metadata/core-properties"/>
    <ds:schemaRef ds:uri="90433dba-107d-4b9e-940f-3766d86c3499"/>
  </ds:schemaRefs>
</ds:datastoreItem>
</file>

<file path=docProps/app.xml><?xml version="1.0" encoding="utf-8"?>
<Properties xmlns="http://schemas.openxmlformats.org/officeDocument/2006/extended-properties" xmlns:vt="http://schemas.openxmlformats.org/officeDocument/2006/docPropsVTypes">
  <Template>Office Theme</Template>
  <TotalTime>171</TotalTime>
  <Words>4528</Words>
  <Application>Microsoft Office PowerPoint</Application>
  <PresentationFormat>On-screen Show (4:3)</PresentationFormat>
  <Paragraphs>499</Paragraphs>
  <Slides>43</Slides>
  <Notes>40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Default Design</vt:lpstr>
      <vt:lpstr>Custom Design</vt:lpstr>
      <vt:lpstr>PowerPoint Presentation</vt:lpstr>
      <vt:lpstr>Materials Handling</vt:lpstr>
      <vt:lpstr>Types of Equipment</vt:lpstr>
      <vt:lpstr>Types of Equipment</vt:lpstr>
      <vt:lpstr>Factors Contributing to Injuries</vt:lpstr>
      <vt:lpstr>Hazards</vt:lpstr>
      <vt:lpstr>Hazards</vt:lpstr>
      <vt:lpstr>Hazards</vt:lpstr>
      <vt:lpstr>Hazards</vt:lpstr>
      <vt:lpstr>Hazards</vt:lpstr>
      <vt:lpstr>Injuries</vt:lpstr>
      <vt:lpstr>Injuries</vt:lpstr>
      <vt:lpstr>Injuries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Employer Requirements</vt:lpstr>
      <vt:lpstr>Employer Requirements</vt:lpstr>
      <vt:lpstr>Recognizing Hazards</vt:lpstr>
      <vt:lpstr>Recognizing Hazards</vt:lpstr>
      <vt:lpstr>Recognizing Hazards</vt:lpstr>
      <vt:lpstr>Knowledge Check</vt:lpstr>
      <vt:lpstr>Knowledge Check</vt:lpstr>
      <vt:lpstr>Knowledge Check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Curtis R. Devillers</cp:lastModifiedBy>
  <cp:revision>10</cp:revision>
  <dcterms:created xsi:type="dcterms:W3CDTF">2021-02-23T12:58:27Z</dcterms:created>
  <dcterms:modified xsi:type="dcterms:W3CDTF">2023-03-16T13:48:39Z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y fmtid="{D5CDD505-2E9C-101B-9397-08002B2CF9AE}" pid="3" name="MediaServiceImageTags">
    <vt:lpwstr/>
  </property>
</Properties>
</file>