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sldIdLst>
    <p:sldId id="452" r:id="rId5"/>
    <p:sldId id="459" r:id="rId6"/>
    <p:sldId id="278" r:id="rId7"/>
    <p:sldId id="463" r:id="rId8"/>
    <p:sldId id="283" r:id="rId9"/>
    <p:sldId id="282" r:id="rId10"/>
    <p:sldId id="281" r:id="rId11"/>
    <p:sldId id="460" r:id="rId12"/>
    <p:sldId id="291" r:id="rId13"/>
    <p:sldId id="290" r:id="rId14"/>
    <p:sldId id="417" r:id="rId15"/>
    <p:sldId id="421" r:id="rId16"/>
    <p:sldId id="289" r:id="rId17"/>
    <p:sldId id="288" r:id="rId18"/>
    <p:sldId id="462" r:id="rId19"/>
    <p:sldId id="287" r:id="rId20"/>
    <p:sldId id="286" r:id="rId21"/>
    <p:sldId id="455" r:id="rId22"/>
    <p:sldId id="456" r:id="rId23"/>
    <p:sldId id="457" r:id="rId24"/>
    <p:sldId id="461" r:id="rId25"/>
    <p:sldId id="45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3A8C2-F295-448E-988C-DC05B035578A}" v="470" dt="2022-07-28T13:32:36.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47" autoAdjust="0"/>
  </p:normalViewPr>
  <p:slideViewPr>
    <p:cSldViewPr snapToGrid="0">
      <p:cViewPr varScale="1">
        <p:scale>
          <a:sx n="83" d="100"/>
          <a:sy n="83" d="100"/>
        </p:scale>
        <p:origin x="24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DA5C15-F437-4297-AC0E-A326F66B2931}" type="slidenum">
              <a:rPr lang="en-US" smtClean="0"/>
              <a:t>2</a:t>
            </a:fld>
            <a:endParaRPr lang="en-US"/>
          </a:p>
        </p:txBody>
      </p:sp>
    </p:spTree>
    <p:extLst>
      <p:ext uri="{BB962C8B-B14F-4D97-AF65-F5344CB8AC3E}">
        <p14:creationId xmlns:p14="http://schemas.microsoft.com/office/powerpoint/2010/main" val="201293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CF8BB-EBC7-4B8F-9632-A5A136FBB880}" type="slidenum">
              <a:rPr lang="en-US" smtClean="0"/>
              <a:t>3</a:t>
            </a:fld>
            <a:endParaRPr lang="en-US"/>
          </a:p>
        </p:txBody>
      </p:sp>
    </p:spTree>
    <p:extLst>
      <p:ext uri="{BB962C8B-B14F-4D97-AF65-F5344CB8AC3E}">
        <p14:creationId xmlns:p14="http://schemas.microsoft.com/office/powerpoint/2010/main" val="27092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classified as an elevator, 1926.501(b)(1)</a:t>
            </a:r>
          </a:p>
          <a:p>
            <a:r>
              <a:rPr lang="en-US" dirty="0"/>
              <a:t>Unprotected sides and edges. Each employee on a walking/working surface (horizontal and vertical surface) with an unprotected side or edge which is 6 feet (1.8 m) or more above a lower level shall be protected from falling by the use of guardrail systems, safety net systems, or personal fall arrest systems. </a:t>
            </a:r>
          </a:p>
          <a:p>
            <a:endParaRPr lang="en-US" dirty="0"/>
          </a:p>
          <a:p>
            <a:r>
              <a:rPr lang="en-US" dirty="0"/>
              <a:t>Each employee on a scaffold more than 10 feet (3.1 m) above a lower level shall be protected from falling to that lower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classified as a false car – temporary work platform/suspension scaffold, 1926.451(g)(1)(ii)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employee on a single-point or two-point adjustable suspension scaffold shall be protected by both a personal fall arrest system and guardrail system;</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10</a:t>
            </a:fld>
            <a:endParaRPr lang="en-US"/>
          </a:p>
        </p:txBody>
      </p:sp>
    </p:spTree>
    <p:extLst>
      <p:ext uri="{BB962C8B-B14F-4D97-AF65-F5344CB8AC3E}">
        <p14:creationId xmlns:p14="http://schemas.microsoft.com/office/powerpoint/2010/main" val="329364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07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fall arrest systems are for workers to wear if there is a danger of falling from elevation. They are designed to stop the fall with as little shock and recoil as possible, or to completely prevent a fall. OSHA requires employers to properly fit and train each worker who will use a PFAS.</a:t>
            </a:r>
          </a:p>
          <a:p>
            <a:pPr marL="0" indent="0">
              <a:buFontTx/>
              <a:buNone/>
            </a:pPr>
            <a:endParaRPr lang="en-US"/>
          </a:p>
          <a:p>
            <a:pPr marL="0" indent="0">
              <a:buFontTx/>
              <a:buNone/>
            </a:pPr>
            <a:r>
              <a:rPr lang="en-US"/>
              <a:t>A full-body harness has straps worn around your trunk and thighs, with the D-ring in back to attach the harness to other parts of the system. If you fall, a properly fitted harness spreads the stopping force over your thighs, pelvis, chest, and shoulders.</a:t>
            </a:r>
          </a:p>
          <a:p>
            <a:pPr marL="0" indent="0">
              <a:buFontTx/>
              <a:buNone/>
            </a:pPr>
            <a:endParaRPr lang="en-US"/>
          </a:p>
          <a:p>
            <a:pPr marL="0" indent="0">
              <a:buFontTx/>
              <a:buNone/>
            </a:pPr>
            <a:r>
              <a:rPr lang="en-US"/>
              <a:t>Follow manufacturers’ instructions for wearing harnesses and inspect your equipment before each use.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7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Protection from falling objects. When an employee is exposed to falling objects, the employer shall have each employee wear a hard hat and shall implement one of the following measures: [1926.501(c)] </a:t>
            </a:r>
          </a:p>
          <a:p>
            <a:r>
              <a:rPr lang="en-US">
                <a:effectLst/>
              </a:rPr>
              <a:t> </a:t>
            </a:r>
          </a:p>
          <a:p>
            <a:r>
              <a:rPr lang="en-US"/>
              <a:t>(1) Erect </a:t>
            </a:r>
            <a:r>
              <a:rPr lang="en-US" err="1"/>
              <a:t>toeboards</a:t>
            </a:r>
            <a:r>
              <a:rPr lang="en-US"/>
              <a:t>, screens, or guardrail systems to prevent objects from falling from higher levels; or, [1926.501(c)(1)] </a:t>
            </a:r>
          </a:p>
          <a:p>
            <a:r>
              <a:rPr lang="en-US">
                <a:effectLst/>
              </a:rPr>
              <a:t> </a:t>
            </a:r>
          </a:p>
          <a:p>
            <a:r>
              <a:rPr lang="en-US"/>
              <a:t>(2) Erect a canopy structure and keep potential fall objects far enough from the edge of the higher level so that those objects would not go over the edge if they were accidentally displaced; or, [1926.501(c)(2)] </a:t>
            </a:r>
          </a:p>
          <a:p>
            <a:r>
              <a:rPr lang="en-US">
                <a:effectLst/>
              </a:rPr>
              <a:t> </a:t>
            </a:r>
          </a:p>
          <a:p>
            <a:r>
              <a:rPr lang="en-US"/>
              <a:t>(3) Barricade the area to which objects could fall, prohibit employees from entering the barricaded area, and keep objects that may fall far enough away from the edge of a higher level so that those objects would not go over the edge if they were accidentally displaced. [1926.501(c)(3)] </a:t>
            </a:r>
          </a:p>
          <a:p>
            <a:endParaRPr lang="en-US"/>
          </a:p>
        </p:txBody>
      </p:sp>
      <p:sp>
        <p:nvSpPr>
          <p:cNvPr id="4" name="Slide Number Placeholder 3"/>
          <p:cNvSpPr>
            <a:spLocks noGrp="1"/>
          </p:cNvSpPr>
          <p:nvPr>
            <p:ph type="sldNum" sz="quarter" idx="5"/>
          </p:nvPr>
        </p:nvSpPr>
        <p:spPr/>
        <p:txBody>
          <a:bodyPr/>
          <a:lstStyle/>
          <a:p>
            <a:fld id="{CBDA5C15-F437-4297-AC0E-A326F66B2931}" type="slidenum">
              <a:rPr lang="en-US" smtClean="0"/>
              <a:t>13</a:t>
            </a:fld>
            <a:endParaRPr lang="en-US"/>
          </a:p>
        </p:txBody>
      </p:sp>
    </p:spTree>
    <p:extLst>
      <p:ext uri="{BB962C8B-B14F-4D97-AF65-F5344CB8AC3E}">
        <p14:creationId xmlns:p14="http://schemas.microsoft.com/office/powerpoint/2010/main" val="245602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EN1810 - This European Standard specifies the requirements, test methods, marking and information to be provided by the manufacturer/supplier for Suspended Access Equipment (SAE). </a:t>
            </a:r>
          </a:p>
        </p:txBody>
      </p:sp>
      <p:sp>
        <p:nvSpPr>
          <p:cNvPr id="4" name="Slide Number Placeholder 3"/>
          <p:cNvSpPr>
            <a:spLocks noGrp="1"/>
          </p:cNvSpPr>
          <p:nvPr>
            <p:ph type="sldNum" sz="quarter" idx="5"/>
          </p:nvPr>
        </p:nvSpPr>
        <p:spPr/>
        <p:txBody>
          <a:bodyPr/>
          <a:lstStyle/>
          <a:p>
            <a:fld id="{CBDA5C15-F437-4297-AC0E-A326F66B2931}" type="slidenum">
              <a:rPr lang="en-US" smtClean="0"/>
              <a:t>14</a:t>
            </a:fld>
            <a:endParaRPr lang="en-US"/>
          </a:p>
        </p:txBody>
      </p:sp>
    </p:spTree>
    <p:extLst>
      <p:ext uri="{BB962C8B-B14F-4D97-AF65-F5344CB8AC3E}">
        <p14:creationId xmlns:p14="http://schemas.microsoft.com/office/powerpoint/2010/main" val="242601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1926.451(d)(10): </a:t>
            </a:r>
          </a:p>
          <a:p>
            <a:r>
              <a:rPr lang="en-US"/>
              <a:t> Ropes shall be inspected for defects by a competent person prior to each </a:t>
            </a:r>
            <a:r>
              <a:rPr lang="en-US" err="1"/>
              <a:t>workshift</a:t>
            </a:r>
            <a:r>
              <a:rPr lang="en-US"/>
              <a:t> and after every occurrence which could affect a rope's integrity. Ropes shall be replaced if any of the following conditions exist:</a:t>
            </a:r>
          </a:p>
          <a:p>
            <a:r>
              <a:rPr lang="en-US">
                <a:effectLst/>
              </a:rPr>
              <a:t> </a:t>
            </a:r>
          </a:p>
          <a:p>
            <a:r>
              <a:rPr lang="en-US"/>
              <a:t>(</a:t>
            </a:r>
            <a:r>
              <a:rPr lang="en-US" err="1"/>
              <a:t>i</a:t>
            </a:r>
            <a:r>
              <a:rPr lang="en-US"/>
              <a:t>) Any physical damage which impairs the function and strength of the rope. [1926.451(d)(10)(</a:t>
            </a:r>
            <a:r>
              <a:rPr lang="en-US" err="1"/>
              <a:t>i</a:t>
            </a:r>
            <a:r>
              <a:rPr lang="en-US"/>
              <a:t>)] </a:t>
            </a:r>
          </a:p>
          <a:p>
            <a:r>
              <a:rPr lang="en-US">
                <a:effectLst/>
              </a:rPr>
              <a:t> </a:t>
            </a:r>
          </a:p>
          <a:p>
            <a:r>
              <a:rPr lang="en-US"/>
              <a:t>(ii) Kinks that might impair the tracking or wrapping of rope around the drum(s) or sheave(s). [1926.451(d)(10)(ii)] </a:t>
            </a:r>
          </a:p>
          <a:p>
            <a:r>
              <a:rPr lang="en-US">
                <a:effectLst/>
              </a:rPr>
              <a:t> </a:t>
            </a:r>
          </a:p>
          <a:p>
            <a:r>
              <a:rPr lang="en-US"/>
              <a:t>(iii) Six randomly distributed broken wires in one rope lay or three broken wires in one strand in one rope lay. [1926.451(d)(10)(iii)] </a:t>
            </a:r>
          </a:p>
          <a:p>
            <a:r>
              <a:rPr lang="en-US">
                <a:effectLst/>
              </a:rPr>
              <a:t> </a:t>
            </a:r>
          </a:p>
          <a:p>
            <a:r>
              <a:rPr lang="en-US"/>
              <a:t>(iv) Abrasion, corrosion, scrubbing, flattening or peening causing loss of more than one-third of the original diameter of the outside wires. [1926.451(d)(10)(iv)] </a:t>
            </a:r>
          </a:p>
          <a:p>
            <a:r>
              <a:rPr lang="en-US">
                <a:effectLst/>
              </a:rPr>
              <a:t> </a:t>
            </a:r>
          </a:p>
          <a:p>
            <a:r>
              <a:rPr lang="en-US"/>
              <a:t>(v) Heat damage caused by a torch or any damage caused by contact with electrical wires. [1926.451(d)(10)(v)] </a:t>
            </a:r>
          </a:p>
          <a:p>
            <a:r>
              <a:rPr lang="en-US">
                <a:effectLst/>
              </a:rPr>
              <a:t> </a:t>
            </a:r>
          </a:p>
          <a:p>
            <a:r>
              <a:rPr lang="en-US"/>
              <a:t>(vi) Evidence that the secondary brake has been activated during an overspeed condition and has engaged the suspension rope. [1926.451(d)(10)(vi)] </a:t>
            </a:r>
          </a:p>
          <a:p>
            <a:endParaRPr lang="en-US"/>
          </a:p>
        </p:txBody>
      </p:sp>
      <p:sp>
        <p:nvSpPr>
          <p:cNvPr id="4" name="Slide Number Placeholder 3"/>
          <p:cNvSpPr>
            <a:spLocks noGrp="1"/>
          </p:cNvSpPr>
          <p:nvPr>
            <p:ph type="sldNum" sz="quarter" idx="5"/>
          </p:nvPr>
        </p:nvSpPr>
        <p:spPr/>
        <p:txBody>
          <a:bodyPr/>
          <a:lstStyle/>
          <a:p>
            <a:fld id="{CBDA5C15-F437-4297-AC0E-A326F66B2931}" type="slidenum">
              <a:rPr lang="en-US" smtClean="0"/>
              <a:t>15</a:t>
            </a:fld>
            <a:endParaRPr lang="en-US"/>
          </a:p>
        </p:txBody>
      </p:sp>
    </p:spTree>
    <p:extLst>
      <p:ext uri="{BB962C8B-B14F-4D97-AF65-F5344CB8AC3E}">
        <p14:creationId xmlns:p14="http://schemas.microsoft.com/office/powerpoint/2010/main" val="168184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Splices. Flexible cords shall be used only in continuous lengths without splice or tap. Hard service flexible cords No. 12 or larger may be repaired if spliced so that the splice retains the insulation, outer sheath properties, and usage characteristics of the cord being spliced. [1926.405(g)(2)(iii)] </a:t>
            </a:r>
          </a:p>
          <a:p>
            <a:endParaRPr lang="en-US"/>
          </a:p>
        </p:txBody>
      </p:sp>
      <p:sp>
        <p:nvSpPr>
          <p:cNvPr id="4" name="Slide Number Placeholder 3"/>
          <p:cNvSpPr>
            <a:spLocks noGrp="1"/>
          </p:cNvSpPr>
          <p:nvPr>
            <p:ph type="sldNum" sz="quarter" idx="5"/>
          </p:nvPr>
        </p:nvSpPr>
        <p:spPr/>
        <p:txBody>
          <a:bodyPr/>
          <a:lstStyle/>
          <a:p>
            <a:fld id="{CBDA5C15-F437-4297-AC0E-A326F66B2931}" type="slidenum">
              <a:rPr lang="en-US" smtClean="0"/>
              <a:t>16</a:t>
            </a:fld>
            <a:endParaRPr lang="en-US"/>
          </a:p>
        </p:txBody>
      </p:sp>
    </p:spTree>
    <p:extLst>
      <p:ext uri="{BB962C8B-B14F-4D97-AF65-F5344CB8AC3E}">
        <p14:creationId xmlns:p14="http://schemas.microsoft.com/office/powerpoint/2010/main" val="425367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50B1B2-8122-490B-AF2E-3C360F5D75B3}"/>
              </a:ext>
            </a:extLst>
          </p:cNvPr>
          <p:cNvSpPr>
            <a:spLocks noGrp="1"/>
          </p:cNvSpPr>
          <p:nvPr>
            <p:ph type="sldNum" sz="quarter" idx="12"/>
          </p:nvPr>
        </p:nvSpPr>
        <p:spPr/>
        <p:txBody>
          <a:bodyPr/>
          <a:lstStyle/>
          <a:p>
            <a:pPr>
              <a:defRPr/>
            </a:pPr>
            <a:fld id="{A17285FE-B10B-417F-A1CF-E46897E2C023}" type="slidenum">
              <a:rPr lang="en-US" altLang="en-US" smtClean="0"/>
              <a:pPr>
                <a:defRPr/>
              </a:pPr>
              <a:t>1</a:t>
            </a:fld>
            <a:endParaRPr lang="en-US" altLang="en-US"/>
          </a:p>
        </p:txBody>
      </p:sp>
      <p:sp>
        <p:nvSpPr>
          <p:cNvPr id="4" name="Title 1">
            <a:extLst>
              <a:ext uri="{FF2B5EF4-FFF2-40B4-BE49-F238E27FC236}">
                <a16:creationId xmlns:a16="http://schemas.microsoft.com/office/drawing/2014/main" id="{03A54293-7AC7-4358-9369-8D18AB50D988}"/>
              </a:ext>
            </a:extLst>
          </p:cNvPr>
          <p:cNvSpPr txBox="1">
            <a:spLocks/>
          </p:cNvSpPr>
          <p:nvPr/>
        </p:nvSpPr>
        <p:spPr>
          <a:xfrm>
            <a:off x="397289" y="2181827"/>
            <a:ext cx="8511467" cy="2257148"/>
          </a:xfrm>
          <a:prstGeom prst="rect">
            <a:avLst/>
          </a:prstGeom>
        </p:spPr>
        <p:txBody>
          <a:bodyPr>
            <a:normAutofit fontScale="90000" lnSpcReduction="20000"/>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dirty="0">
                <a:solidFill>
                  <a:schemeClr val="tx1"/>
                </a:solidFill>
              </a:rPr>
              <a:t>Suspended Scaffold/False Cars and Suspended Scaffold/Temporary Work Platforms</a:t>
            </a:r>
          </a:p>
        </p:txBody>
      </p:sp>
      <p:pic>
        <p:nvPicPr>
          <p:cNvPr id="2" name="Picture 2">
            <a:extLst>
              <a:ext uri="{FF2B5EF4-FFF2-40B4-BE49-F238E27FC236}">
                <a16:creationId xmlns:a16="http://schemas.microsoft.com/office/drawing/2014/main" id="{DF91C17E-F09B-4648-A0A1-CE0EDE222939}"/>
              </a:ext>
            </a:extLst>
          </p:cNvPr>
          <p:cNvPicPr>
            <a:picLocks noChangeAspect="1"/>
          </p:cNvPicPr>
          <p:nvPr/>
        </p:nvPicPr>
        <p:blipFill>
          <a:blip r:embed="rId2"/>
          <a:stretch>
            <a:fillRect/>
          </a:stretch>
        </p:blipFill>
        <p:spPr>
          <a:xfrm>
            <a:off x="3148642" y="542146"/>
            <a:ext cx="2743200" cy="804891"/>
          </a:xfrm>
          <a:prstGeom prst="rect">
            <a:avLst/>
          </a:prstGeom>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77C3D-DCB3-4FC7-A702-5673C3B8765F}"/>
              </a:ext>
            </a:extLst>
          </p:cNvPr>
          <p:cNvSpPr txBox="1"/>
          <p:nvPr/>
        </p:nvSpPr>
        <p:spPr>
          <a:xfrm>
            <a:off x="306179" y="1182231"/>
            <a:ext cx="7179169" cy="1569660"/>
          </a:xfrm>
          <a:prstGeom prst="rect">
            <a:avLst/>
          </a:prstGeom>
          <a:noFill/>
        </p:spPr>
        <p:txBody>
          <a:bodyPr wrap="square" rtlCol="0">
            <a:spAutoFit/>
          </a:bodyPr>
          <a:lstStyle/>
          <a:p>
            <a:r>
              <a:rPr lang="en-US" sz="2400" dirty="0"/>
              <a:t>If a fall hazard exists, the conveyance must meet the fall protection requirements of OSHA 1926.502. Always follow your company safe work practices for fall hazards. </a:t>
            </a:r>
          </a:p>
        </p:txBody>
      </p:sp>
      <p:pic>
        <p:nvPicPr>
          <p:cNvPr id="6" name="Picture 6">
            <a:extLst>
              <a:ext uri="{FF2B5EF4-FFF2-40B4-BE49-F238E27FC236}">
                <a16:creationId xmlns:a16="http://schemas.microsoft.com/office/drawing/2014/main" id="{0D55C65D-6CAE-464C-BCB0-F55453240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65" y="3228623"/>
            <a:ext cx="5872864" cy="33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C3185184-0090-4F66-84DB-49BF34062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156" y="3228623"/>
            <a:ext cx="2286385" cy="3429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6AB453-CA10-4DB0-B9E8-5BD1D3EECCD5}"/>
              </a:ext>
            </a:extLst>
          </p:cNvPr>
          <p:cNvSpPr txBox="1"/>
          <p:nvPr/>
        </p:nvSpPr>
        <p:spPr>
          <a:xfrm>
            <a:off x="299681" y="602379"/>
            <a:ext cx="4650881" cy="523220"/>
          </a:xfrm>
          <a:prstGeom prst="rect">
            <a:avLst/>
          </a:prstGeom>
          <a:noFill/>
        </p:spPr>
        <p:txBody>
          <a:bodyPr wrap="square" rtlCol="0">
            <a:spAutoFit/>
          </a:bodyPr>
          <a:lstStyle/>
          <a:p>
            <a:r>
              <a:rPr lang="en-US" sz="2800" b="1"/>
              <a:t>Fall Protection Required</a:t>
            </a:r>
          </a:p>
        </p:txBody>
      </p:sp>
      <p:sp>
        <p:nvSpPr>
          <p:cNvPr id="12" name="Slide Number Placeholder 11">
            <a:extLst>
              <a:ext uri="{FF2B5EF4-FFF2-40B4-BE49-F238E27FC236}">
                <a16:creationId xmlns:a16="http://schemas.microsoft.com/office/drawing/2014/main" id="{BA32DF50-CEF6-4144-BE3E-4BA259AF64E4}"/>
              </a:ext>
            </a:extLst>
          </p:cNvPr>
          <p:cNvSpPr>
            <a:spLocks noGrp="1"/>
          </p:cNvSpPr>
          <p:nvPr>
            <p:ph type="sldNum" sz="quarter" idx="12"/>
          </p:nvPr>
        </p:nvSpPr>
        <p:spPr/>
        <p:txBody>
          <a:bodyPr/>
          <a:lstStyle/>
          <a:p>
            <a:pPr>
              <a:defRPr/>
            </a:pPr>
            <a:fld id="{D29B4C89-7135-4EDE-A535-75B05D1F0D39}" type="slidenum">
              <a:rPr lang="en-US" altLang="en-US" smtClean="0"/>
              <a:pPr>
                <a:defRPr/>
              </a:pPr>
              <a:t>10</a:t>
            </a:fld>
            <a:endParaRPr lang="en-US" altLang="en-US"/>
          </a:p>
        </p:txBody>
      </p:sp>
    </p:spTree>
    <p:extLst>
      <p:ext uri="{BB962C8B-B14F-4D97-AF65-F5344CB8AC3E}">
        <p14:creationId xmlns:p14="http://schemas.microsoft.com/office/powerpoint/2010/main" val="14993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1FD0B343-2AF3-4A7A-9B84-432C3F0E7BA0}"/>
              </a:ext>
            </a:extLst>
          </p:cNvPr>
          <p:cNvSpPr txBox="1"/>
          <p:nvPr/>
        </p:nvSpPr>
        <p:spPr>
          <a:xfrm>
            <a:off x="702024" y="260003"/>
            <a:ext cx="7501616" cy="830997"/>
          </a:xfrm>
          <a:prstGeom prst="rect">
            <a:avLst/>
          </a:prstGeom>
          <a:noFill/>
        </p:spPr>
        <p:txBody>
          <a:bodyPr wrap="square" rtlCol="0">
            <a:spAutoFit/>
          </a:bodyPr>
          <a:lstStyle/>
          <a:p>
            <a:r>
              <a:rPr lang="en-US" sz="2400" b="1" i="1" dirty="0">
                <a:latin typeface="Franklin Gothic Medium" panose="020B0603020102020204" pitchFamily="34" charset="0"/>
              </a:rPr>
              <a:t>Guardrail system</a:t>
            </a:r>
            <a:r>
              <a:rPr lang="en-US" sz="2400" i="1" dirty="0">
                <a:latin typeface="Franklin Gothic Medium" panose="020B0603020102020204" pitchFamily="34" charset="0"/>
              </a:rPr>
              <a:t>: Must meet the requirements of </a:t>
            </a:r>
            <a:r>
              <a:rPr lang="en-US" sz="2400" dirty="0">
                <a:latin typeface="Franklin Gothic Medium" panose="020B0603020102020204" pitchFamily="34" charset="0"/>
              </a:rPr>
              <a:t>OSHA 1926.502(1) </a:t>
            </a:r>
            <a:endParaRPr lang="en-US" sz="2400" i="1" dirty="0">
              <a:latin typeface="Franklin Gothic Medium" panose="020B0603020102020204" pitchFamily="34" charset="0"/>
            </a:endParaRPr>
          </a:p>
        </p:txBody>
      </p:sp>
      <p:pic>
        <p:nvPicPr>
          <p:cNvPr id="7" name="Picture 4">
            <a:extLst>
              <a:ext uri="{FF2B5EF4-FFF2-40B4-BE49-F238E27FC236}">
                <a16:creationId xmlns:a16="http://schemas.microsoft.com/office/drawing/2014/main" id="{099795CE-B06B-4F26-8FB4-F9CC9506F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64" y="3293795"/>
            <a:ext cx="4113454" cy="29514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668336-C765-401C-9E4E-7EB2B89D4C83}"/>
              </a:ext>
            </a:extLst>
          </p:cNvPr>
          <p:cNvSpPr txBox="1"/>
          <p:nvPr/>
        </p:nvSpPr>
        <p:spPr>
          <a:xfrm>
            <a:off x="493014" y="1585635"/>
            <a:ext cx="3697021" cy="1708160"/>
          </a:xfrm>
          <a:prstGeom prst="rect">
            <a:avLst/>
          </a:prstGeom>
          <a:noFill/>
        </p:spPr>
        <p:txBody>
          <a:bodyPr wrap="square" rtlCol="0">
            <a:spAutoFit/>
          </a:bodyPr>
          <a:lstStyle/>
          <a:p>
            <a:pPr marL="214303" indent="-214303">
              <a:buFont typeface="Arial" panose="020B0604020202020204" pitchFamily="34" charset="0"/>
              <a:buChar char="•"/>
            </a:pPr>
            <a:r>
              <a:rPr lang="en-US" dirty="0">
                <a:latin typeface="Franklin Gothic Medium" panose="020B0603020102020204" pitchFamily="34" charset="0"/>
              </a:rPr>
              <a:t>42″ top rail (+- 3″)</a:t>
            </a:r>
          </a:p>
          <a:p>
            <a:pPr marL="214303" indent="-214303">
              <a:buFont typeface="Arial" panose="020B0604020202020204" pitchFamily="34" charset="0"/>
              <a:buChar char="•"/>
            </a:pPr>
            <a:r>
              <a:rPr lang="en-US" dirty="0">
                <a:latin typeface="Franklin Gothic Medium" panose="020B0603020102020204" pitchFamily="34" charset="0"/>
              </a:rPr>
              <a:t>21″ mid rail</a:t>
            </a:r>
          </a:p>
          <a:p>
            <a:pPr marL="214303" indent="-214303">
              <a:buFont typeface="Arial" panose="020B0604020202020204" pitchFamily="34" charset="0"/>
              <a:buChar char="•"/>
            </a:pPr>
            <a:r>
              <a:rPr lang="en-US" dirty="0">
                <a:latin typeface="Franklin Gothic Medium" panose="020B0603020102020204" pitchFamily="34" charset="0"/>
              </a:rPr>
              <a:t>3 ½″ toe board</a:t>
            </a:r>
          </a:p>
          <a:p>
            <a:pPr marL="214303" indent="-214303">
              <a:buFont typeface="Arial" panose="020B0604020202020204" pitchFamily="34" charset="0"/>
              <a:buChar char="•"/>
            </a:pPr>
            <a:r>
              <a:rPr lang="en-US" dirty="0">
                <a:latin typeface="Franklin Gothic Medium" panose="020B0603020102020204" pitchFamily="34" charset="0"/>
              </a:rPr>
              <a:t>Posts shall not be more than 8′ apart</a:t>
            </a:r>
            <a:r>
              <a:rPr lang="en-US" sz="1600" dirty="0">
                <a:latin typeface="Franklin Gothic Medium" panose="020B0603020102020204" pitchFamily="34" charset="0"/>
              </a:rPr>
              <a:t>. </a:t>
            </a:r>
          </a:p>
          <a:p>
            <a:pPr marL="214303" indent="-214303">
              <a:buFont typeface="Arial" panose="020B0604020202020204" pitchFamily="34" charset="0"/>
              <a:buChar char="•"/>
            </a:pPr>
            <a:endParaRPr lang="en-US" sz="1500" dirty="0">
              <a:latin typeface="Franklin Gothic Medium" panose="020B0603020102020204" pitchFamily="34" charset="0"/>
            </a:endParaRPr>
          </a:p>
        </p:txBody>
      </p:sp>
      <p:sp>
        <p:nvSpPr>
          <p:cNvPr id="12" name="TextBox 11">
            <a:extLst>
              <a:ext uri="{FF2B5EF4-FFF2-40B4-BE49-F238E27FC236}">
                <a16:creationId xmlns:a16="http://schemas.microsoft.com/office/drawing/2014/main" id="{F37BCC9B-C433-49F4-84D1-9A47B21598BE}"/>
              </a:ext>
            </a:extLst>
          </p:cNvPr>
          <p:cNvSpPr txBox="1"/>
          <p:nvPr/>
        </p:nvSpPr>
        <p:spPr>
          <a:xfrm>
            <a:off x="4753745" y="1585635"/>
            <a:ext cx="3933055" cy="1477328"/>
          </a:xfrm>
          <a:prstGeom prst="rect">
            <a:avLst/>
          </a:prstGeom>
          <a:noFill/>
        </p:spPr>
        <p:txBody>
          <a:bodyPr wrap="square" rtlCol="0">
            <a:spAutoFit/>
          </a:bodyPr>
          <a:lstStyle/>
          <a:p>
            <a:pPr marL="214303" indent="-214303">
              <a:buFont typeface="Arial" panose="020B0604020202020204" pitchFamily="34" charset="0"/>
              <a:buChar char="•"/>
            </a:pPr>
            <a:r>
              <a:rPr lang="en-US" dirty="0">
                <a:latin typeface="Franklin Gothic Medium" panose="020B0603020102020204" pitchFamily="34" charset="0"/>
              </a:rPr>
              <a:t>Top rails must be capable of withstanding a force of 200 lbs. and mid-rails a force of 150 </a:t>
            </a:r>
            <a:r>
              <a:rPr lang="en-US" dirty="0" err="1">
                <a:latin typeface="Franklin Gothic Medium" panose="020B0603020102020204" pitchFamily="34" charset="0"/>
              </a:rPr>
              <a:t>lbs</a:t>
            </a:r>
            <a:r>
              <a:rPr lang="en-US" dirty="0">
                <a:latin typeface="Franklin Gothic Medium" panose="020B0603020102020204" pitchFamily="34" charset="0"/>
              </a:rPr>
              <a:t>, applied in any outward or downward direction. </a:t>
            </a:r>
          </a:p>
        </p:txBody>
      </p:sp>
      <p:sp>
        <p:nvSpPr>
          <p:cNvPr id="13" name="TextBox 12">
            <a:extLst>
              <a:ext uri="{FF2B5EF4-FFF2-40B4-BE49-F238E27FC236}">
                <a16:creationId xmlns:a16="http://schemas.microsoft.com/office/drawing/2014/main" id="{5AA24232-CA93-4B7F-9E51-19BB43F87EBB}"/>
              </a:ext>
            </a:extLst>
          </p:cNvPr>
          <p:cNvSpPr txBox="1"/>
          <p:nvPr/>
        </p:nvSpPr>
        <p:spPr>
          <a:xfrm>
            <a:off x="4912363" y="3429000"/>
            <a:ext cx="3738623" cy="2031325"/>
          </a:xfrm>
          <a:prstGeom prst="rect">
            <a:avLst/>
          </a:prstGeom>
          <a:noFill/>
        </p:spPr>
        <p:txBody>
          <a:bodyPr wrap="square" rtlCol="0">
            <a:spAutoFit/>
          </a:bodyPr>
          <a:lstStyle/>
          <a:p>
            <a:pPr marL="214303" indent="-214303">
              <a:buFont typeface="Arial" panose="020B0604020202020204" pitchFamily="34" charset="0"/>
              <a:buChar char="•"/>
            </a:pPr>
            <a:r>
              <a:rPr lang="en-US" dirty="0">
                <a:latin typeface="Franklin Gothic Medium" panose="020B0603020102020204" pitchFamily="34" charset="0"/>
              </a:rPr>
              <a:t>While not a regulation, for safe access and egress, guardrail systems must be removable at hoistway entrances, escalator/moving walk </a:t>
            </a:r>
            <a:r>
              <a:rPr lang="en-US" dirty="0" err="1">
                <a:latin typeface="Franklin Gothic Medium" panose="020B0603020102020204" pitchFamily="34" charset="0"/>
              </a:rPr>
              <a:t>wellways</a:t>
            </a:r>
            <a:r>
              <a:rPr lang="en-US" dirty="0">
                <a:latin typeface="Franklin Gothic Medium" panose="020B0603020102020204" pitchFamily="34" charset="0"/>
              </a:rPr>
              <a:t>, and at the entrance to false car/running platforms</a:t>
            </a:r>
          </a:p>
        </p:txBody>
      </p:sp>
    </p:spTree>
    <p:extLst>
      <p:ext uri="{BB962C8B-B14F-4D97-AF65-F5344CB8AC3E}">
        <p14:creationId xmlns:p14="http://schemas.microsoft.com/office/powerpoint/2010/main" val="27660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795C09CE-C398-4183-83C0-7DB2C6B5E870}"/>
              </a:ext>
            </a:extLst>
          </p:cNvPr>
          <p:cNvSpPr txBox="1"/>
          <p:nvPr/>
        </p:nvSpPr>
        <p:spPr>
          <a:xfrm>
            <a:off x="469783" y="817211"/>
            <a:ext cx="5256781" cy="1384995"/>
          </a:xfrm>
          <a:prstGeom prst="rect">
            <a:avLst/>
          </a:prstGeom>
          <a:noFill/>
        </p:spPr>
        <p:txBody>
          <a:bodyPr wrap="square">
            <a:spAutoFit/>
          </a:bodyPr>
          <a:lstStyle/>
          <a:p>
            <a:pPr>
              <a:spcAft>
                <a:spcPts val="900"/>
              </a:spcAft>
            </a:pPr>
            <a:r>
              <a:rPr lang="en-US" sz="2800" dirty="0">
                <a:latin typeface="Franklin Gothic Medium" pitchFamily="34" charset="0"/>
              </a:rPr>
              <a:t>Personal Fall Arrest Systems are designed to catch workers after they have fallen</a:t>
            </a:r>
            <a:r>
              <a:rPr lang="en-US" sz="2400" dirty="0">
                <a:latin typeface="Franklin Gothic Medium" pitchFamily="34" charset="0"/>
              </a:rPr>
              <a:t>.</a:t>
            </a:r>
          </a:p>
        </p:txBody>
      </p:sp>
      <p:sp>
        <p:nvSpPr>
          <p:cNvPr id="8" name="TextBox 7">
            <a:extLst>
              <a:ext uri="{FF2B5EF4-FFF2-40B4-BE49-F238E27FC236}">
                <a16:creationId xmlns:a16="http://schemas.microsoft.com/office/drawing/2014/main" id="{49765644-2184-4220-B735-226DFA71C9E9}"/>
              </a:ext>
            </a:extLst>
          </p:cNvPr>
          <p:cNvSpPr txBox="1"/>
          <p:nvPr/>
        </p:nvSpPr>
        <p:spPr>
          <a:xfrm>
            <a:off x="469783" y="3402419"/>
            <a:ext cx="4574040" cy="461665"/>
          </a:xfrm>
          <a:prstGeom prst="rect">
            <a:avLst/>
          </a:prstGeom>
          <a:noFill/>
        </p:spPr>
        <p:txBody>
          <a:bodyPr wrap="square">
            <a:spAutoFit/>
          </a:bodyPr>
          <a:lstStyle/>
          <a:p>
            <a:pPr>
              <a:spcAft>
                <a:spcPts val="900"/>
              </a:spcAft>
            </a:pPr>
            <a:r>
              <a:rPr lang="en-US" sz="2400" dirty="0">
                <a:latin typeface="Franklin Gothic Medium" pitchFamily="34" charset="0"/>
              </a:rPr>
              <a:t>The components of a PFAS are:</a:t>
            </a:r>
          </a:p>
        </p:txBody>
      </p:sp>
      <p:pic>
        <p:nvPicPr>
          <p:cNvPr id="9" name="Picture 2">
            <a:extLst>
              <a:ext uri="{FF2B5EF4-FFF2-40B4-BE49-F238E27FC236}">
                <a16:creationId xmlns:a16="http://schemas.microsoft.com/office/drawing/2014/main" id="{48372E37-47A6-433F-B935-9F01CBC1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115" y="2241104"/>
            <a:ext cx="2487455" cy="3876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982135-06CE-4F25-AB41-21EABB508F19}"/>
              </a:ext>
            </a:extLst>
          </p:cNvPr>
          <p:cNvSpPr txBox="1"/>
          <p:nvPr/>
        </p:nvSpPr>
        <p:spPr>
          <a:xfrm>
            <a:off x="910086" y="3893531"/>
            <a:ext cx="1934504" cy="461665"/>
          </a:xfrm>
          <a:prstGeom prst="rect">
            <a:avLst/>
          </a:prstGeom>
          <a:noFill/>
        </p:spPr>
        <p:txBody>
          <a:bodyPr wrap="none" lIns="91440" tIns="45720" rIns="91440" bIns="45720" rtlCol="0" anchor="t">
            <a:spAutoFit/>
          </a:bodyPr>
          <a:lstStyle/>
          <a:p>
            <a:pPr marL="256540" indent="-256540">
              <a:buFont typeface="Arial" panose="020B0604020202020204" pitchFamily="34" charset="0"/>
              <a:buChar char="•"/>
            </a:pPr>
            <a:r>
              <a:rPr lang="en-US" sz="2400" dirty="0"/>
              <a:t>Anchorage</a:t>
            </a:r>
            <a:endParaRPr lang="en-US" dirty="0"/>
          </a:p>
        </p:txBody>
      </p:sp>
      <p:sp>
        <p:nvSpPr>
          <p:cNvPr id="11" name="TextBox 10">
            <a:extLst>
              <a:ext uri="{FF2B5EF4-FFF2-40B4-BE49-F238E27FC236}">
                <a16:creationId xmlns:a16="http://schemas.microsoft.com/office/drawing/2014/main" id="{077B4DF0-356B-4D65-B2DB-FA4D9896F177}"/>
              </a:ext>
            </a:extLst>
          </p:cNvPr>
          <p:cNvSpPr txBox="1"/>
          <p:nvPr/>
        </p:nvSpPr>
        <p:spPr>
          <a:xfrm>
            <a:off x="910086" y="4462348"/>
            <a:ext cx="2946640"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Lifeline/Rope grab</a:t>
            </a:r>
          </a:p>
        </p:txBody>
      </p:sp>
      <p:sp>
        <p:nvSpPr>
          <p:cNvPr id="12" name="TextBox 11">
            <a:extLst>
              <a:ext uri="{FF2B5EF4-FFF2-40B4-BE49-F238E27FC236}">
                <a16:creationId xmlns:a16="http://schemas.microsoft.com/office/drawing/2014/main" id="{F3BC948A-4E75-4AF6-B72E-EEA826B41CBF}"/>
              </a:ext>
            </a:extLst>
          </p:cNvPr>
          <p:cNvSpPr txBox="1"/>
          <p:nvPr/>
        </p:nvSpPr>
        <p:spPr>
          <a:xfrm>
            <a:off x="903374" y="4947939"/>
            <a:ext cx="2020105"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Connectors</a:t>
            </a:r>
          </a:p>
        </p:txBody>
      </p:sp>
      <p:sp>
        <p:nvSpPr>
          <p:cNvPr id="13" name="TextBox 12">
            <a:extLst>
              <a:ext uri="{FF2B5EF4-FFF2-40B4-BE49-F238E27FC236}">
                <a16:creationId xmlns:a16="http://schemas.microsoft.com/office/drawing/2014/main" id="{51139702-BD86-4968-9C93-BA4F2CBA9CD1}"/>
              </a:ext>
            </a:extLst>
          </p:cNvPr>
          <p:cNvSpPr txBox="1"/>
          <p:nvPr/>
        </p:nvSpPr>
        <p:spPr>
          <a:xfrm>
            <a:off x="903374" y="5461018"/>
            <a:ext cx="1558440"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Lanyard</a:t>
            </a:r>
          </a:p>
        </p:txBody>
      </p:sp>
      <p:sp>
        <p:nvSpPr>
          <p:cNvPr id="14" name="TextBox 13">
            <a:extLst>
              <a:ext uri="{FF2B5EF4-FFF2-40B4-BE49-F238E27FC236}">
                <a16:creationId xmlns:a16="http://schemas.microsoft.com/office/drawing/2014/main" id="{7FA748CD-A42E-4991-8C23-B7C8D8D9B025}"/>
              </a:ext>
            </a:extLst>
          </p:cNvPr>
          <p:cNvSpPr txBox="1"/>
          <p:nvPr/>
        </p:nvSpPr>
        <p:spPr>
          <a:xfrm>
            <a:off x="903374" y="5964223"/>
            <a:ext cx="2379177"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Body Harness</a:t>
            </a:r>
          </a:p>
        </p:txBody>
      </p:sp>
      <p:cxnSp>
        <p:nvCxnSpPr>
          <p:cNvPr id="16" name="Straight Arrow Connector 15">
            <a:extLst>
              <a:ext uri="{FF2B5EF4-FFF2-40B4-BE49-F238E27FC236}">
                <a16:creationId xmlns:a16="http://schemas.microsoft.com/office/drawing/2014/main" id="{86BFA2BC-6992-4500-87F0-BA45D867CB2C}"/>
              </a:ext>
            </a:extLst>
          </p:cNvPr>
          <p:cNvCxnSpPr>
            <a:cxnSpLocks/>
          </p:cNvCxnSpPr>
          <p:nvPr/>
        </p:nvCxnSpPr>
        <p:spPr>
          <a:xfrm flipV="1">
            <a:off x="3757557" y="2767811"/>
            <a:ext cx="2924631" cy="19095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C660DB-E14F-45A4-B8DF-A2892EA3DA29}"/>
              </a:ext>
            </a:extLst>
          </p:cNvPr>
          <p:cNvCxnSpPr>
            <a:cxnSpLocks/>
          </p:cNvCxnSpPr>
          <p:nvPr/>
        </p:nvCxnSpPr>
        <p:spPr>
          <a:xfrm flipV="1">
            <a:off x="3005982" y="3396677"/>
            <a:ext cx="3517137" cy="17351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A981A-795D-4AA2-AE7C-75E3EE4FFA86}"/>
              </a:ext>
            </a:extLst>
          </p:cNvPr>
          <p:cNvCxnSpPr>
            <a:cxnSpLocks/>
          </p:cNvCxnSpPr>
          <p:nvPr/>
        </p:nvCxnSpPr>
        <p:spPr>
          <a:xfrm flipV="1">
            <a:off x="2424843" y="4688758"/>
            <a:ext cx="4257345" cy="10132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17E70-4730-47FB-870E-0553B67D1E7F}"/>
              </a:ext>
            </a:extLst>
          </p:cNvPr>
          <p:cNvCxnSpPr>
            <a:cxnSpLocks/>
          </p:cNvCxnSpPr>
          <p:nvPr/>
        </p:nvCxnSpPr>
        <p:spPr>
          <a:xfrm flipV="1">
            <a:off x="3330639" y="4947939"/>
            <a:ext cx="4038349" cy="12239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153BA7-86E0-41DD-B008-22433473D26F}"/>
              </a:ext>
            </a:extLst>
          </p:cNvPr>
          <p:cNvCxnSpPr>
            <a:cxnSpLocks/>
          </p:cNvCxnSpPr>
          <p:nvPr/>
        </p:nvCxnSpPr>
        <p:spPr>
          <a:xfrm flipV="1">
            <a:off x="2982744" y="4355196"/>
            <a:ext cx="4829997" cy="781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0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D1E46-2B27-4640-8604-5B94FDB6B74E}"/>
              </a:ext>
            </a:extLst>
          </p:cNvPr>
          <p:cNvSpPr txBox="1"/>
          <p:nvPr/>
        </p:nvSpPr>
        <p:spPr>
          <a:xfrm>
            <a:off x="384142" y="676851"/>
            <a:ext cx="4067542" cy="523220"/>
          </a:xfrm>
          <a:prstGeom prst="rect">
            <a:avLst/>
          </a:prstGeom>
          <a:noFill/>
        </p:spPr>
        <p:txBody>
          <a:bodyPr wrap="square" rtlCol="0">
            <a:spAutoFit/>
          </a:bodyPr>
          <a:lstStyle/>
          <a:p>
            <a:r>
              <a:rPr lang="en-US" sz="2800" b="1"/>
              <a:t>Overhead Protection</a:t>
            </a:r>
          </a:p>
        </p:txBody>
      </p:sp>
      <p:sp>
        <p:nvSpPr>
          <p:cNvPr id="4" name="TextBox 3">
            <a:extLst>
              <a:ext uri="{FF2B5EF4-FFF2-40B4-BE49-F238E27FC236}">
                <a16:creationId xmlns:a16="http://schemas.microsoft.com/office/drawing/2014/main" id="{6D6E5EC7-46F7-45A0-B395-F0B3E678E0D5}"/>
              </a:ext>
            </a:extLst>
          </p:cNvPr>
          <p:cNvSpPr txBox="1"/>
          <p:nvPr/>
        </p:nvSpPr>
        <p:spPr>
          <a:xfrm>
            <a:off x="384142" y="1548640"/>
            <a:ext cx="3643848" cy="1631216"/>
          </a:xfrm>
          <a:prstGeom prst="rect">
            <a:avLst/>
          </a:prstGeom>
          <a:noFill/>
        </p:spPr>
        <p:txBody>
          <a:bodyPr wrap="square" rtlCol="0">
            <a:spAutoFit/>
          </a:bodyPr>
          <a:lstStyle/>
          <a:p>
            <a:r>
              <a:rPr lang="en-US" sz="2000" dirty="0"/>
              <a:t>In addition to fall protection, overhead protection must be provided to protect workers from objects falling down the hoistway</a:t>
            </a:r>
            <a:r>
              <a:rPr lang="en-US" sz="1500" dirty="0"/>
              <a:t>. </a:t>
            </a:r>
          </a:p>
        </p:txBody>
      </p:sp>
      <p:sp>
        <p:nvSpPr>
          <p:cNvPr id="5" name="TextBox 4">
            <a:extLst>
              <a:ext uri="{FF2B5EF4-FFF2-40B4-BE49-F238E27FC236}">
                <a16:creationId xmlns:a16="http://schemas.microsoft.com/office/drawing/2014/main" id="{446C2E8E-B8B6-46A8-A6A7-485315E844EC}"/>
              </a:ext>
            </a:extLst>
          </p:cNvPr>
          <p:cNvSpPr txBox="1"/>
          <p:nvPr/>
        </p:nvSpPr>
        <p:spPr>
          <a:xfrm>
            <a:off x="384142" y="3626604"/>
            <a:ext cx="3643849" cy="2554545"/>
          </a:xfrm>
          <a:prstGeom prst="rect">
            <a:avLst/>
          </a:prstGeom>
          <a:noFill/>
        </p:spPr>
        <p:txBody>
          <a:bodyPr wrap="square" rtlCol="0">
            <a:spAutoFit/>
          </a:bodyPr>
          <a:lstStyle/>
          <a:p>
            <a:r>
              <a:rPr lang="en-US" sz="2000" dirty="0"/>
              <a:t>This can be accomplished by fully enclosing the hoistway openings or separate adjacent </a:t>
            </a:r>
            <a:r>
              <a:rPr lang="en-US" sz="2000" dirty="0" err="1"/>
              <a:t>hoistways</a:t>
            </a:r>
            <a:r>
              <a:rPr lang="en-US" sz="2000" dirty="0"/>
              <a:t> with protective netting, installing a canopy structure on the conveyance, or barricade the area to prohibit people from entering. </a:t>
            </a:r>
          </a:p>
        </p:txBody>
      </p:sp>
      <p:pic>
        <p:nvPicPr>
          <p:cNvPr id="8" name="Picture 7" descr="A close up of a cage&#10;&#10;Description automatically generated">
            <a:extLst>
              <a:ext uri="{FF2B5EF4-FFF2-40B4-BE49-F238E27FC236}">
                <a16:creationId xmlns:a16="http://schemas.microsoft.com/office/drawing/2014/main" id="{59310242-9F1D-4AB7-B41F-FFA9D31AF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630" y="304187"/>
            <a:ext cx="3581292" cy="2685969"/>
          </a:xfrm>
          <a:prstGeom prst="rect">
            <a:avLst/>
          </a:prstGeom>
        </p:spPr>
      </p:pic>
      <p:sp>
        <p:nvSpPr>
          <p:cNvPr id="11" name="Slide Number Placeholder 10">
            <a:extLst>
              <a:ext uri="{FF2B5EF4-FFF2-40B4-BE49-F238E27FC236}">
                <a16:creationId xmlns:a16="http://schemas.microsoft.com/office/drawing/2014/main" id="{10559A46-1930-437D-AEFA-F1627EF6EC0F}"/>
              </a:ext>
            </a:extLst>
          </p:cNvPr>
          <p:cNvSpPr>
            <a:spLocks noGrp="1"/>
          </p:cNvSpPr>
          <p:nvPr>
            <p:ph type="sldNum" sz="quarter" idx="12"/>
          </p:nvPr>
        </p:nvSpPr>
        <p:spPr/>
        <p:txBody>
          <a:bodyPr/>
          <a:lstStyle/>
          <a:p>
            <a:pPr>
              <a:defRPr/>
            </a:pPr>
            <a:fld id="{D29B4C89-7135-4EDE-A535-75B05D1F0D39}" type="slidenum">
              <a:rPr lang="en-US" altLang="en-US" smtClean="0"/>
              <a:pPr>
                <a:defRPr/>
              </a:pPr>
              <a:t>13</a:t>
            </a:fld>
            <a:endParaRPr lang="en-US" altLang="en-US"/>
          </a:p>
        </p:txBody>
      </p:sp>
      <p:pic>
        <p:nvPicPr>
          <p:cNvPr id="2" name="Picture 1">
            <a:extLst>
              <a:ext uri="{FF2B5EF4-FFF2-40B4-BE49-F238E27FC236}">
                <a16:creationId xmlns:a16="http://schemas.microsoft.com/office/drawing/2014/main" id="{05EEAC6E-F40C-F54C-2849-896874BF7A16}"/>
              </a:ext>
            </a:extLst>
          </p:cNvPr>
          <p:cNvPicPr>
            <a:picLocks noChangeAspect="1"/>
          </p:cNvPicPr>
          <p:nvPr/>
        </p:nvPicPr>
        <p:blipFill>
          <a:blip r:embed="rId4"/>
          <a:stretch>
            <a:fillRect/>
          </a:stretch>
        </p:blipFill>
        <p:spPr>
          <a:xfrm>
            <a:off x="4907183" y="3179856"/>
            <a:ext cx="2712817" cy="3617089"/>
          </a:xfrm>
          <a:prstGeom prst="rect">
            <a:avLst/>
          </a:prstGeom>
        </p:spPr>
      </p:pic>
    </p:spTree>
    <p:extLst>
      <p:ext uri="{BB962C8B-B14F-4D97-AF65-F5344CB8AC3E}">
        <p14:creationId xmlns:p14="http://schemas.microsoft.com/office/powerpoint/2010/main" val="23072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1BB8D9-E108-4D12-ADF7-88DACAA64046}"/>
              </a:ext>
            </a:extLst>
          </p:cNvPr>
          <p:cNvSpPr txBox="1"/>
          <p:nvPr/>
        </p:nvSpPr>
        <p:spPr>
          <a:xfrm>
            <a:off x="147381" y="136525"/>
            <a:ext cx="6759019" cy="523220"/>
          </a:xfrm>
          <a:prstGeom prst="rect">
            <a:avLst/>
          </a:prstGeom>
          <a:noFill/>
        </p:spPr>
        <p:txBody>
          <a:bodyPr wrap="square" rtlCol="0">
            <a:spAutoFit/>
          </a:bodyPr>
          <a:lstStyle/>
          <a:p>
            <a:r>
              <a:rPr lang="en-US" sz="2800" b="1" dirty="0"/>
              <a:t>Testing/Inspection</a:t>
            </a:r>
          </a:p>
        </p:txBody>
      </p:sp>
      <p:sp>
        <p:nvSpPr>
          <p:cNvPr id="4" name="TextBox 3">
            <a:extLst>
              <a:ext uri="{FF2B5EF4-FFF2-40B4-BE49-F238E27FC236}">
                <a16:creationId xmlns:a16="http://schemas.microsoft.com/office/drawing/2014/main" id="{ED25D849-3EF7-4830-B371-B387BC4E6244}"/>
              </a:ext>
            </a:extLst>
          </p:cNvPr>
          <p:cNvSpPr txBox="1"/>
          <p:nvPr/>
        </p:nvSpPr>
        <p:spPr>
          <a:xfrm>
            <a:off x="322546" y="947056"/>
            <a:ext cx="8498908" cy="581697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Post installation testing </a:t>
            </a:r>
          </a:p>
          <a:p>
            <a:endParaRPr lang="en-US" sz="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After False Car or temporary working platform installation, a load test must be performed. The test should be performed, at the hoisting point, at 1.5X the Working Load Limit. </a:t>
            </a:r>
          </a:p>
          <a:p>
            <a:endParaRPr lang="en-US" sz="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Section B.1.1 of the EN1808 – Safety Requirements for suspended access equipment provides the calculation for performing a static test of the hoist: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static test coefficient is equal to 1.5.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hoist shall be statically loaded for 15 minutes to 1.5 times it’s Working Load Limit.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traction hoist shall not show any signs of the wire rope slipping or creeping through the traction sheave. The wire rope should be lubricated in accordance with the manufacturer’s instructions.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service brake shall hold the load without slipping or creeping.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load bearing components of the hoist shall fail, deform, or weaken and the load shall be held in position.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the load is released, the hoist should operate in accordance with the manufacturer’s instructions. </a:t>
            </a:r>
          </a:p>
        </p:txBody>
      </p:sp>
      <p:sp>
        <p:nvSpPr>
          <p:cNvPr id="9" name="Slide Number Placeholder 8">
            <a:extLst>
              <a:ext uri="{FF2B5EF4-FFF2-40B4-BE49-F238E27FC236}">
                <a16:creationId xmlns:a16="http://schemas.microsoft.com/office/drawing/2014/main" id="{E927EC8B-AED1-4B30-96C6-943BA21ECC27}"/>
              </a:ext>
            </a:extLst>
          </p:cNvPr>
          <p:cNvSpPr>
            <a:spLocks noGrp="1"/>
          </p:cNvSpPr>
          <p:nvPr>
            <p:ph type="sldNum" sz="quarter" idx="12"/>
          </p:nvPr>
        </p:nvSpPr>
        <p:spPr/>
        <p:txBody>
          <a:bodyPr/>
          <a:lstStyle/>
          <a:p>
            <a:pPr>
              <a:defRPr/>
            </a:pPr>
            <a:fld id="{D29B4C89-7135-4EDE-A535-75B05D1F0D39}" type="slidenum">
              <a:rPr lang="en-US" altLang="en-US" smtClean="0"/>
              <a:pPr>
                <a:defRPr/>
              </a:pPr>
              <a:t>14</a:t>
            </a:fld>
            <a:endParaRPr lang="en-US" altLang="en-US"/>
          </a:p>
        </p:txBody>
      </p:sp>
    </p:spTree>
    <p:extLst>
      <p:ext uri="{BB962C8B-B14F-4D97-AF65-F5344CB8AC3E}">
        <p14:creationId xmlns:p14="http://schemas.microsoft.com/office/powerpoint/2010/main" val="35748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089AC5-1245-4591-A104-1DF6F0F0A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155" y="2888948"/>
            <a:ext cx="5711847" cy="3803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1BB8D9-E108-4D12-ADF7-88DACAA64046}"/>
              </a:ext>
            </a:extLst>
          </p:cNvPr>
          <p:cNvSpPr txBox="1"/>
          <p:nvPr/>
        </p:nvSpPr>
        <p:spPr>
          <a:xfrm>
            <a:off x="251553" y="323368"/>
            <a:ext cx="6759019" cy="523220"/>
          </a:xfrm>
          <a:prstGeom prst="rect">
            <a:avLst/>
          </a:prstGeom>
          <a:noFill/>
        </p:spPr>
        <p:txBody>
          <a:bodyPr wrap="square" rtlCol="0">
            <a:spAutoFit/>
          </a:bodyPr>
          <a:lstStyle/>
          <a:p>
            <a:r>
              <a:rPr lang="en-US" sz="2800" b="1" dirty="0"/>
              <a:t>Testing/Inspection</a:t>
            </a:r>
          </a:p>
        </p:txBody>
      </p:sp>
      <p:sp>
        <p:nvSpPr>
          <p:cNvPr id="4" name="TextBox 3">
            <a:extLst>
              <a:ext uri="{FF2B5EF4-FFF2-40B4-BE49-F238E27FC236}">
                <a16:creationId xmlns:a16="http://schemas.microsoft.com/office/drawing/2014/main" id="{ED25D849-3EF7-4830-B371-B387BC4E6244}"/>
              </a:ext>
            </a:extLst>
          </p:cNvPr>
          <p:cNvSpPr txBox="1"/>
          <p:nvPr/>
        </p:nvSpPr>
        <p:spPr>
          <a:xfrm>
            <a:off x="251552" y="987054"/>
            <a:ext cx="7029450" cy="707886"/>
          </a:xfrm>
          <a:prstGeom prst="rect">
            <a:avLst/>
          </a:prstGeom>
          <a:noFill/>
        </p:spPr>
        <p:txBody>
          <a:bodyPr wrap="square" rtlCol="0">
            <a:spAutoFit/>
          </a:bodyPr>
          <a:lstStyle/>
          <a:p>
            <a:r>
              <a:rPr lang="en-US" sz="2000" dirty="0"/>
              <a:t>Temporary hoists must have the safeties tested before each shift, and the hoist cable must be inspected daily. </a:t>
            </a:r>
          </a:p>
        </p:txBody>
      </p:sp>
      <p:sp>
        <p:nvSpPr>
          <p:cNvPr id="5" name="TextBox 4">
            <a:extLst>
              <a:ext uri="{FF2B5EF4-FFF2-40B4-BE49-F238E27FC236}">
                <a16:creationId xmlns:a16="http://schemas.microsoft.com/office/drawing/2014/main" id="{53E47DCE-FC91-40E0-8897-A93B27153BAD}"/>
              </a:ext>
            </a:extLst>
          </p:cNvPr>
          <p:cNvSpPr txBox="1"/>
          <p:nvPr/>
        </p:nvSpPr>
        <p:spPr>
          <a:xfrm>
            <a:off x="251552" y="1885156"/>
            <a:ext cx="7029450" cy="707886"/>
          </a:xfrm>
          <a:prstGeom prst="rect">
            <a:avLst/>
          </a:prstGeom>
          <a:noFill/>
        </p:spPr>
        <p:txBody>
          <a:bodyPr wrap="square" rtlCol="0">
            <a:spAutoFit/>
          </a:bodyPr>
          <a:lstStyle/>
          <a:p>
            <a:r>
              <a:rPr lang="en-US" sz="2000" dirty="0"/>
              <a:t>Always follow the hoist manufacturer’s instructions for testing and inspection. </a:t>
            </a:r>
          </a:p>
        </p:txBody>
      </p:sp>
      <p:sp>
        <p:nvSpPr>
          <p:cNvPr id="9" name="Slide Number Placeholder 8">
            <a:extLst>
              <a:ext uri="{FF2B5EF4-FFF2-40B4-BE49-F238E27FC236}">
                <a16:creationId xmlns:a16="http://schemas.microsoft.com/office/drawing/2014/main" id="{E927EC8B-AED1-4B30-96C6-943BA21ECC27}"/>
              </a:ext>
            </a:extLst>
          </p:cNvPr>
          <p:cNvSpPr>
            <a:spLocks noGrp="1"/>
          </p:cNvSpPr>
          <p:nvPr>
            <p:ph type="sldNum" sz="quarter" idx="12"/>
          </p:nvPr>
        </p:nvSpPr>
        <p:spPr/>
        <p:txBody>
          <a:bodyPr/>
          <a:lstStyle/>
          <a:p>
            <a:pPr>
              <a:defRPr/>
            </a:pPr>
            <a:fld id="{D29B4C89-7135-4EDE-A535-75B05D1F0D39}" type="slidenum">
              <a:rPr lang="en-US" altLang="en-US" smtClean="0"/>
              <a:pPr>
                <a:defRPr/>
              </a:pPr>
              <a:t>15</a:t>
            </a:fld>
            <a:endParaRPr lang="en-US" altLang="en-US"/>
          </a:p>
        </p:txBody>
      </p:sp>
    </p:spTree>
    <p:extLst>
      <p:ext uri="{BB962C8B-B14F-4D97-AF65-F5344CB8AC3E}">
        <p14:creationId xmlns:p14="http://schemas.microsoft.com/office/powerpoint/2010/main" val="23393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292F2-AE3C-4A57-B59F-46BECE4E5D78}"/>
              </a:ext>
            </a:extLst>
          </p:cNvPr>
          <p:cNvSpPr txBox="1"/>
          <p:nvPr/>
        </p:nvSpPr>
        <p:spPr>
          <a:xfrm>
            <a:off x="251553" y="541584"/>
            <a:ext cx="7029450" cy="461665"/>
          </a:xfrm>
          <a:prstGeom prst="rect">
            <a:avLst/>
          </a:prstGeom>
          <a:noFill/>
        </p:spPr>
        <p:txBody>
          <a:bodyPr wrap="square" rtlCol="0">
            <a:spAutoFit/>
          </a:bodyPr>
          <a:lstStyle/>
          <a:p>
            <a:r>
              <a:rPr lang="en-US" sz="2400" b="1"/>
              <a:t>Power Cables and Run Buttons</a:t>
            </a:r>
          </a:p>
        </p:txBody>
      </p:sp>
      <p:pic>
        <p:nvPicPr>
          <p:cNvPr id="5" name="Picture 2">
            <a:extLst>
              <a:ext uri="{FF2B5EF4-FFF2-40B4-BE49-F238E27FC236}">
                <a16:creationId xmlns:a16="http://schemas.microsoft.com/office/drawing/2014/main" id="{1213073F-FBD4-48DA-8EE9-49A6567C22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94" t="58240" r="34610" b="16593"/>
          <a:stretch/>
        </p:blipFill>
        <p:spPr bwMode="auto">
          <a:xfrm>
            <a:off x="251553" y="4380898"/>
            <a:ext cx="3129321" cy="2324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yellow, water, light&#10;&#10;Description automatically generated">
            <a:extLst>
              <a:ext uri="{FF2B5EF4-FFF2-40B4-BE49-F238E27FC236}">
                <a16:creationId xmlns:a16="http://schemas.microsoft.com/office/drawing/2014/main" id="{41BE03E8-FD0C-4AC1-8E1E-19EC8EED9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110" y="4380898"/>
            <a:ext cx="3244956" cy="2324805"/>
          </a:xfrm>
          <a:prstGeom prst="rect">
            <a:avLst/>
          </a:prstGeom>
        </p:spPr>
      </p:pic>
      <p:sp>
        <p:nvSpPr>
          <p:cNvPr id="7" name="TextBox 6">
            <a:extLst>
              <a:ext uri="{FF2B5EF4-FFF2-40B4-BE49-F238E27FC236}">
                <a16:creationId xmlns:a16="http://schemas.microsoft.com/office/drawing/2014/main" id="{424012B3-C1D8-476B-95A2-6EBD4D49370A}"/>
              </a:ext>
            </a:extLst>
          </p:cNvPr>
          <p:cNvSpPr txBox="1"/>
          <p:nvPr/>
        </p:nvSpPr>
        <p:spPr>
          <a:xfrm>
            <a:off x="-1" y="1642188"/>
            <a:ext cx="8834085" cy="923330"/>
          </a:xfrm>
          <a:prstGeom prst="rect">
            <a:avLst/>
          </a:prstGeom>
          <a:noFill/>
        </p:spPr>
        <p:txBody>
          <a:bodyPr wrap="square" rtlCol="0">
            <a:spAutoFit/>
          </a:bodyPr>
          <a:lstStyle/>
          <a:p>
            <a:pPr marL="557213" lvl="1" indent="-214313">
              <a:buFont typeface="Arial" panose="020B0604020202020204" pitchFamily="34" charset="0"/>
              <a:buChar char="•"/>
            </a:pPr>
            <a:r>
              <a:rPr lang="en-US" dirty="0"/>
              <a:t>Temporary run buttons must ALWAYS have a minimum of 5 wires with an independently wired emergency stop switch, and must have safe, up, and down buttons. </a:t>
            </a:r>
            <a:endParaRPr lang="en-US" sz="1500" dirty="0"/>
          </a:p>
        </p:txBody>
      </p:sp>
      <p:sp>
        <p:nvSpPr>
          <p:cNvPr id="8" name="TextBox 7">
            <a:extLst>
              <a:ext uri="{FF2B5EF4-FFF2-40B4-BE49-F238E27FC236}">
                <a16:creationId xmlns:a16="http://schemas.microsoft.com/office/drawing/2014/main" id="{E0E1B189-999A-4E03-A7AD-3381B5068639}"/>
              </a:ext>
            </a:extLst>
          </p:cNvPr>
          <p:cNvSpPr txBox="1"/>
          <p:nvPr/>
        </p:nvSpPr>
        <p:spPr>
          <a:xfrm>
            <a:off x="0" y="3000133"/>
            <a:ext cx="8807116" cy="1177245"/>
          </a:xfrm>
          <a:prstGeom prst="rect">
            <a:avLst/>
          </a:prstGeom>
          <a:noFill/>
        </p:spPr>
        <p:txBody>
          <a:bodyPr wrap="square" lIns="68580" tIns="34290" rIns="68580" bIns="34290" rtlCol="0" anchor="t">
            <a:spAutoFit/>
          </a:bodyPr>
          <a:lstStyle/>
          <a:p>
            <a:pPr marL="557213" lvl="1" indent="-214313">
              <a:buFont typeface="Arial" panose="020B0604020202020204" pitchFamily="34" charset="0"/>
              <a:buChar char="•"/>
            </a:pPr>
            <a:r>
              <a:rPr lang="en-US" dirty="0"/>
              <a:t>Temporary run button cords should NEVER be spliced. OSHA Standard 1926.405(g)(2)(iii) states: </a:t>
            </a:r>
            <a:r>
              <a:rPr lang="en-US" i="1" u="sng" dirty="0"/>
              <a:t>Flexible cords shall be used only in continuous lengths without splice or tape (see note on OSHA standard for hard service flexible cords no. 12 or larger)</a:t>
            </a:r>
            <a:endParaRPr lang="en-US" dirty="0"/>
          </a:p>
        </p:txBody>
      </p:sp>
      <p:sp>
        <p:nvSpPr>
          <p:cNvPr id="9" name="TextBox 8">
            <a:extLst>
              <a:ext uri="{FF2B5EF4-FFF2-40B4-BE49-F238E27FC236}">
                <a16:creationId xmlns:a16="http://schemas.microsoft.com/office/drawing/2014/main" id="{A2ED6D1C-EF4A-4F5A-9DA9-34BA5ACF34C4}"/>
              </a:ext>
            </a:extLst>
          </p:cNvPr>
          <p:cNvSpPr txBox="1"/>
          <p:nvPr/>
        </p:nvSpPr>
        <p:spPr>
          <a:xfrm>
            <a:off x="309915" y="1024884"/>
            <a:ext cx="8497201" cy="646331"/>
          </a:xfrm>
          <a:prstGeom prst="rect">
            <a:avLst/>
          </a:prstGeom>
          <a:noFill/>
        </p:spPr>
        <p:txBody>
          <a:bodyPr wrap="square" rtlCol="0">
            <a:spAutoFit/>
          </a:bodyPr>
          <a:lstStyle/>
          <a:p>
            <a:pPr marL="214313" indent="-214313">
              <a:buFont typeface="Arial" panose="020B0604020202020204" pitchFamily="34" charset="0"/>
              <a:buChar char="•"/>
            </a:pPr>
            <a:r>
              <a:rPr lang="en-US" dirty="0"/>
              <a:t>Power cables and temporary run button cords should always have a strain relief on the cord. </a:t>
            </a:r>
          </a:p>
        </p:txBody>
      </p:sp>
      <p:pic>
        <p:nvPicPr>
          <p:cNvPr id="3074" name="Picture 2">
            <a:extLst>
              <a:ext uri="{FF2B5EF4-FFF2-40B4-BE49-F238E27FC236}">
                <a16:creationId xmlns:a16="http://schemas.microsoft.com/office/drawing/2014/main" id="{AE7E75BA-FEAB-4F52-B68A-DEEBEDA838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489" t="48899" r="6937" b="30435"/>
          <a:stretch/>
        </p:blipFill>
        <p:spPr bwMode="auto">
          <a:xfrm>
            <a:off x="7246543" y="4105663"/>
            <a:ext cx="1587541" cy="2600040"/>
          </a:xfrm>
          <a:prstGeom prst="rect">
            <a:avLst/>
          </a:prstGeom>
          <a:noFill/>
          <a:extLst>
            <a:ext uri="{909E8E84-426E-40DD-AFC4-6F175D3DCCD1}">
              <a14:hiddenFill xmlns:a14="http://schemas.microsoft.com/office/drawing/2010/main">
                <a:solidFill>
                  <a:srgbClr val="FFFFFF"/>
                </a:solidFill>
              </a14:hiddenFill>
            </a:ext>
          </a:extLst>
        </p:spPr>
      </p:pic>
      <p:sp>
        <p:nvSpPr>
          <p:cNvPr id="10" name="&quot;Not Allowed&quot; Symbol 9">
            <a:extLst>
              <a:ext uri="{FF2B5EF4-FFF2-40B4-BE49-F238E27FC236}">
                <a16:creationId xmlns:a16="http://schemas.microsoft.com/office/drawing/2014/main" id="{A2D58043-55BF-4920-B589-35A004D40E1D}"/>
              </a:ext>
            </a:extLst>
          </p:cNvPr>
          <p:cNvSpPr/>
          <p:nvPr/>
        </p:nvSpPr>
        <p:spPr>
          <a:xfrm>
            <a:off x="7453216" y="4633030"/>
            <a:ext cx="1174193" cy="1340208"/>
          </a:xfrm>
          <a:prstGeom prst="noSmoking">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schemeClr val="tx1"/>
              </a:solidFill>
            </a:endParaRPr>
          </a:p>
        </p:txBody>
      </p:sp>
      <p:sp>
        <p:nvSpPr>
          <p:cNvPr id="11" name="TextBox 10">
            <a:extLst>
              <a:ext uri="{FF2B5EF4-FFF2-40B4-BE49-F238E27FC236}">
                <a16:creationId xmlns:a16="http://schemas.microsoft.com/office/drawing/2014/main" id="{9A994483-7E8A-4C25-9E13-FB803CA60148}"/>
              </a:ext>
            </a:extLst>
          </p:cNvPr>
          <p:cNvSpPr txBox="1"/>
          <p:nvPr/>
        </p:nvSpPr>
        <p:spPr>
          <a:xfrm>
            <a:off x="309915" y="2583355"/>
            <a:ext cx="7229867" cy="369332"/>
          </a:xfrm>
          <a:prstGeom prst="rect">
            <a:avLst/>
          </a:prstGeom>
          <a:noFill/>
        </p:spPr>
        <p:txBody>
          <a:bodyPr wrap="square" rtlCol="0">
            <a:spAutoFit/>
          </a:bodyPr>
          <a:lstStyle/>
          <a:p>
            <a:pPr marL="257175" indent="-257175">
              <a:buFont typeface="Arial" panose="020B0604020202020204" pitchFamily="34" charset="0"/>
              <a:buChar char="•"/>
            </a:pPr>
            <a:r>
              <a:rPr lang="en-US" dirty="0"/>
              <a:t>Never use a pendant station with only an up and down button</a:t>
            </a:r>
            <a:r>
              <a:rPr lang="en-US" sz="1500" dirty="0"/>
              <a:t>.</a:t>
            </a:r>
          </a:p>
        </p:txBody>
      </p:sp>
      <p:sp>
        <p:nvSpPr>
          <p:cNvPr id="14" name="Slide Number Placeholder 13">
            <a:extLst>
              <a:ext uri="{FF2B5EF4-FFF2-40B4-BE49-F238E27FC236}">
                <a16:creationId xmlns:a16="http://schemas.microsoft.com/office/drawing/2014/main" id="{AEFC2D96-AD52-4656-B6E8-BBB638A67B74}"/>
              </a:ext>
            </a:extLst>
          </p:cNvPr>
          <p:cNvSpPr>
            <a:spLocks noGrp="1"/>
          </p:cNvSpPr>
          <p:nvPr>
            <p:ph type="sldNum" sz="quarter" idx="12"/>
          </p:nvPr>
        </p:nvSpPr>
        <p:spPr/>
        <p:txBody>
          <a:bodyPr/>
          <a:lstStyle/>
          <a:p>
            <a:pPr>
              <a:defRPr/>
            </a:pPr>
            <a:fld id="{D29B4C89-7135-4EDE-A535-75B05D1F0D39}" type="slidenum">
              <a:rPr lang="en-US" altLang="en-US" smtClean="0"/>
              <a:pPr>
                <a:defRPr/>
              </a:pPr>
              <a:t>16</a:t>
            </a:fld>
            <a:endParaRPr lang="en-US" altLang="en-US"/>
          </a:p>
        </p:txBody>
      </p:sp>
    </p:spTree>
    <p:extLst>
      <p:ext uri="{BB962C8B-B14F-4D97-AF65-F5344CB8AC3E}">
        <p14:creationId xmlns:p14="http://schemas.microsoft.com/office/powerpoint/2010/main" val="380639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E1270-FB94-4FB0-95F7-A333DB58EF4C}"/>
              </a:ext>
            </a:extLst>
          </p:cNvPr>
          <p:cNvSpPr txBox="1"/>
          <p:nvPr/>
        </p:nvSpPr>
        <p:spPr>
          <a:xfrm>
            <a:off x="720201" y="647124"/>
            <a:ext cx="4983176" cy="461665"/>
          </a:xfrm>
          <a:prstGeom prst="rect">
            <a:avLst/>
          </a:prstGeom>
          <a:noFill/>
        </p:spPr>
        <p:txBody>
          <a:bodyPr wrap="square" rtlCol="0">
            <a:spAutoFit/>
          </a:bodyPr>
          <a:lstStyle/>
          <a:p>
            <a:r>
              <a:rPr lang="en-US" sz="2400" b="1"/>
              <a:t>Summary</a:t>
            </a:r>
          </a:p>
        </p:txBody>
      </p:sp>
      <p:sp>
        <p:nvSpPr>
          <p:cNvPr id="4" name="TextBox 3">
            <a:extLst>
              <a:ext uri="{FF2B5EF4-FFF2-40B4-BE49-F238E27FC236}">
                <a16:creationId xmlns:a16="http://schemas.microsoft.com/office/drawing/2014/main" id="{ED8CC784-3357-4B14-8DB8-DAD7A9DE9A33}"/>
              </a:ext>
            </a:extLst>
          </p:cNvPr>
          <p:cNvSpPr txBox="1"/>
          <p:nvPr/>
        </p:nvSpPr>
        <p:spPr>
          <a:xfrm>
            <a:off x="893848" y="1130443"/>
            <a:ext cx="7734692" cy="830997"/>
          </a:xfrm>
          <a:prstGeom prst="rect">
            <a:avLst/>
          </a:prstGeom>
          <a:noFill/>
        </p:spPr>
        <p:txBody>
          <a:bodyPr wrap="square" rtlCol="0">
            <a:spAutoFit/>
          </a:bodyPr>
          <a:lstStyle/>
          <a:p>
            <a:pPr marL="257175" indent="-257175">
              <a:buFont typeface="Arial" panose="020B0604020202020204" pitchFamily="34" charset="0"/>
              <a:buChar char="•"/>
            </a:pPr>
            <a:r>
              <a:rPr lang="en-US" sz="2400" dirty="0"/>
              <a:t>The hoistway is your space. No other trades should ever work above you or below you. </a:t>
            </a:r>
          </a:p>
        </p:txBody>
      </p:sp>
      <p:sp>
        <p:nvSpPr>
          <p:cNvPr id="5" name="TextBox 4">
            <a:extLst>
              <a:ext uri="{FF2B5EF4-FFF2-40B4-BE49-F238E27FC236}">
                <a16:creationId xmlns:a16="http://schemas.microsoft.com/office/drawing/2014/main" id="{B4FD4BFC-0BC0-4A5A-9066-8B0962692CA5}"/>
              </a:ext>
            </a:extLst>
          </p:cNvPr>
          <p:cNvSpPr txBox="1"/>
          <p:nvPr/>
        </p:nvSpPr>
        <p:spPr>
          <a:xfrm>
            <a:off x="893848" y="2132598"/>
            <a:ext cx="7461973" cy="1569660"/>
          </a:xfrm>
          <a:prstGeom prst="rect">
            <a:avLst/>
          </a:prstGeom>
          <a:noFill/>
        </p:spPr>
        <p:txBody>
          <a:bodyPr wrap="square" rtlCol="0">
            <a:spAutoFit/>
          </a:bodyPr>
          <a:lstStyle/>
          <a:p>
            <a:pPr marL="214313" indent="-214313">
              <a:buFont typeface="Arial" panose="020B0604020202020204" pitchFamily="34" charset="0"/>
              <a:buChar char="•"/>
            </a:pPr>
            <a:r>
              <a:rPr lang="en-US" sz="2400" dirty="0"/>
              <a:t>Always follow your company’s policies and procedures when assembling and operating suspended scaffolds/false cars and suspended scaffolds/working platforms. </a:t>
            </a:r>
          </a:p>
        </p:txBody>
      </p:sp>
      <p:sp>
        <p:nvSpPr>
          <p:cNvPr id="6" name="TextBox 5">
            <a:extLst>
              <a:ext uri="{FF2B5EF4-FFF2-40B4-BE49-F238E27FC236}">
                <a16:creationId xmlns:a16="http://schemas.microsoft.com/office/drawing/2014/main" id="{0F51BD66-F83B-4177-B2D3-60F3E35950D0}"/>
              </a:ext>
            </a:extLst>
          </p:cNvPr>
          <p:cNvSpPr txBox="1"/>
          <p:nvPr/>
        </p:nvSpPr>
        <p:spPr>
          <a:xfrm>
            <a:off x="893848" y="3939948"/>
            <a:ext cx="7461973" cy="830997"/>
          </a:xfrm>
          <a:prstGeom prst="rect">
            <a:avLst/>
          </a:prstGeom>
          <a:noFill/>
        </p:spPr>
        <p:txBody>
          <a:bodyPr wrap="square" rtlCol="0">
            <a:spAutoFit/>
          </a:bodyPr>
          <a:lstStyle/>
          <a:p>
            <a:pPr marL="214313" indent="-214313">
              <a:buFont typeface="Arial" panose="020B0604020202020204" pitchFamily="34" charset="0"/>
              <a:buChar char="•"/>
            </a:pPr>
            <a:r>
              <a:rPr lang="en-US" sz="2400" dirty="0"/>
              <a:t>Inspect and test equipment according to the manufacturer’s instructions.</a:t>
            </a:r>
          </a:p>
        </p:txBody>
      </p:sp>
      <p:sp>
        <p:nvSpPr>
          <p:cNvPr id="7" name="TextBox 6">
            <a:extLst>
              <a:ext uri="{FF2B5EF4-FFF2-40B4-BE49-F238E27FC236}">
                <a16:creationId xmlns:a16="http://schemas.microsoft.com/office/drawing/2014/main" id="{EA6C3928-0E33-49E7-9A0D-A59190630AE6}"/>
              </a:ext>
            </a:extLst>
          </p:cNvPr>
          <p:cNvSpPr txBox="1"/>
          <p:nvPr/>
        </p:nvSpPr>
        <p:spPr>
          <a:xfrm>
            <a:off x="893848" y="5008636"/>
            <a:ext cx="7289277" cy="1200329"/>
          </a:xfrm>
          <a:prstGeom prst="rect">
            <a:avLst/>
          </a:prstGeom>
          <a:noFill/>
        </p:spPr>
        <p:txBody>
          <a:bodyPr wrap="square" rtlCol="0">
            <a:spAutoFit/>
          </a:bodyPr>
          <a:lstStyle/>
          <a:p>
            <a:pPr marL="214313" indent="-214313">
              <a:buFont typeface="Arial" panose="020B0604020202020204" pitchFamily="34" charset="0"/>
              <a:buChar char="•"/>
            </a:pPr>
            <a:r>
              <a:rPr lang="en-US" sz="2400" dirty="0"/>
              <a:t>Identify and follow capacities for suspended scaffolds/false cars and suspended scaffolds/working platforms. </a:t>
            </a:r>
          </a:p>
        </p:txBody>
      </p:sp>
      <p:sp>
        <p:nvSpPr>
          <p:cNvPr id="11" name="Slide Number Placeholder 10">
            <a:extLst>
              <a:ext uri="{FF2B5EF4-FFF2-40B4-BE49-F238E27FC236}">
                <a16:creationId xmlns:a16="http://schemas.microsoft.com/office/drawing/2014/main" id="{5A31CBBA-89B2-4778-B404-AD6925CEA9F1}"/>
              </a:ext>
            </a:extLst>
          </p:cNvPr>
          <p:cNvSpPr>
            <a:spLocks noGrp="1"/>
          </p:cNvSpPr>
          <p:nvPr>
            <p:ph type="sldNum" sz="quarter" idx="12"/>
          </p:nvPr>
        </p:nvSpPr>
        <p:spPr/>
        <p:txBody>
          <a:bodyPr/>
          <a:lstStyle/>
          <a:p>
            <a:pPr>
              <a:defRPr/>
            </a:pPr>
            <a:fld id="{D29B4C89-7135-4EDE-A535-75B05D1F0D39}" type="slidenum">
              <a:rPr lang="en-US" altLang="en-US" smtClean="0"/>
              <a:pPr>
                <a:defRPr/>
              </a:pPr>
              <a:t>17</a:t>
            </a:fld>
            <a:endParaRPr lang="en-US" altLang="en-US"/>
          </a:p>
        </p:txBody>
      </p:sp>
    </p:spTree>
    <p:extLst>
      <p:ext uri="{BB962C8B-B14F-4D97-AF65-F5344CB8AC3E}">
        <p14:creationId xmlns:p14="http://schemas.microsoft.com/office/powerpoint/2010/main" val="221707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18</a:t>
            </a:fld>
            <a:endParaRPr lang="en-US" altLang="en-US"/>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1938992"/>
          </a:xfrm>
          <a:prstGeom prst="rect">
            <a:avLst/>
          </a:prstGeom>
          <a:noFill/>
        </p:spPr>
        <p:txBody>
          <a:bodyPr wrap="square" rtlCol="0">
            <a:spAutoFit/>
          </a:bodyPr>
          <a:lstStyle/>
          <a:p>
            <a:r>
              <a:rPr lang="en-US" sz="2400"/>
              <a:t>Overhead protection can be accomplished by installing guardrails at all </a:t>
            </a:r>
            <a:r>
              <a:rPr lang="en-US" sz="2400" err="1"/>
              <a:t>hoistway</a:t>
            </a:r>
            <a:r>
              <a:rPr lang="en-US" sz="2400"/>
              <a:t> openings.</a:t>
            </a:r>
          </a:p>
          <a:p>
            <a:endParaRPr lang="en-US" sz="2400"/>
          </a:p>
          <a:p>
            <a:pPr marL="342900" indent="-342900">
              <a:buAutoNum type="alphaLcPeriod"/>
            </a:pPr>
            <a:r>
              <a:rPr lang="en-US" sz="2400"/>
              <a:t>True</a:t>
            </a:r>
          </a:p>
          <a:p>
            <a:pPr marL="342900" indent="-342900">
              <a:buAutoNum type="alphaLcPeriod"/>
            </a:pPr>
            <a:r>
              <a:rPr lang="en-US" sz="2400"/>
              <a:t>False</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229993"/>
            <a:ext cx="6587232" cy="2215991"/>
          </a:xfrm>
          <a:prstGeom prst="rect">
            <a:avLst/>
          </a:prstGeom>
          <a:noFill/>
        </p:spPr>
        <p:txBody>
          <a:bodyPr wrap="square" rtlCol="0">
            <a:spAutoFit/>
          </a:bodyPr>
          <a:lstStyle/>
          <a:p>
            <a:r>
              <a:rPr lang="en-US" sz="2400" b="1"/>
              <a:t>b. False. </a:t>
            </a:r>
          </a:p>
          <a:p>
            <a:endParaRPr lang="en-US" sz="2400" b="1"/>
          </a:p>
          <a:p>
            <a:r>
              <a:rPr lang="en-US" sz="2400" b="1"/>
              <a:t>Overhead protection can be accomplished by installing debris netting at all </a:t>
            </a:r>
            <a:r>
              <a:rPr lang="en-US" sz="2400" b="1" err="1"/>
              <a:t>hoistway</a:t>
            </a:r>
            <a:r>
              <a:rPr lang="en-US" sz="2400" b="1"/>
              <a:t> openings.</a:t>
            </a:r>
          </a:p>
          <a:p>
            <a:endParaRPr lang="en-US"/>
          </a:p>
        </p:txBody>
      </p:sp>
    </p:spTree>
    <p:extLst>
      <p:ext uri="{BB962C8B-B14F-4D97-AF65-F5344CB8AC3E}">
        <p14:creationId xmlns:p14="http://schemas.microsoft.com/office/powerpoint/2010/main" val="24990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19</a:t>
            </a:fld>
            <a:endParaRPr lang="en-US" altLang="en-US"/>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2677656"/>
          </a:xfrm>
          <a:prstGeom prst="rect">
            <a:avLst/>
          </a:prstGeom>
          <a:noFill/>
        </p:spPr>
        <p:txBody>
          <a:bodyPr wrap="square" rtlCol="0">
            <a:spAutoFit/>
          </a:bodyPr>
          <a:lstStyle/>
          <a:p>
            <a:r>
              <a:rPr lang="en-US" sz="2400"/>
              <a:t>How often must the safeties be tested on a temporary hoist?</a:t>
            </a:r>
          </a:p>
          <a:p>
            <a:endParaRPr lang="en-US" sz="2400"/>
          </a:p>
          <a:p>
            <a:pPr marL="342900" indent="-342900">
              <a:buAutoNum type="alphaLcPeriod"/>
            </a:pPr>
            <a:r>
              <a:rPr lang="en-US" sz="2400"/>
              <a:t>Daily</a:t>
            </a:r>
          </a:p>
          <a:p>
            <a:pPr marL="342900" indent="-342900">
              <a:buAutoNum type="alphaLcPeriod"/>
            </a:pPr>
            <a:r>
              <a:rPr lang="en-US" sz="2400"/>
              <a:t>Weekly</a:t>
            </a:r>
          </a:p>
          <a:p>
            <a:pPr marL="342900" indent="-342900">
              <a:buAutoNum type="alphaLcPeriod"/>
            </a:pPr>
            <a:r>
              <a:rPr lang="en-US" sz="2400"/>
              <a:t>Monthly</a:t>
            </a:r>
          </a:p>
          <a:p>
            <a:pPr marL="342900" indent="-342900">
              <a:buAutoNum type="alphaLcPeriod"/>
            </a:pPr>
            <a:r>
              <a:rPr lang="en-US" sz="2400"/>
              <a:t>Before each shift</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902637"/>
            <a:ext cx="6587232" cy="830997"/>
          </a:xfrm>
          <a:prstGeom prst="rect">
            <a:avLst/>
          </a:prstGeom>
          <a:noFill/>
        </p:spPr>
        <p:txBody>
          <a:bodyPr wrap="square" rtlCol="0">
            <a:spAutoFit/>
          </a:bodyPr>
          <a:lstStyle/>
          <a:p>
            <a:r>
              <a:rPr lang="en-US" sz="2400" b="1"/>
              <a:t>d. Before each shift</a:t>
            </a:r>
          </a:p>
          <a:p>
            <a:endParaRPr lang="en-US" sz="2400"/>
          </a:p>
        </p:txBody>
      </p:sp>
    </p:spTree>
    <p:extLst>
      <p:ext uri="{BB962C8B-B14F-4D97-AF65-F5344CB8AC3E}">
        <p14:creationId xmlns:p14="http://schemas.microsoft.com/office/powerpoint/2010/main" val="4025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33" y="153204"/>
            <a:ext cx="8833200" cy="2422038"/>
          </a:xfrm>
        </p:spPr>
        <p:txBody>
          <a:bodyPr>
            <a:noAutofit/>
          </a:bodyPr>
          <a:lstStyle/>
          <a:p>
            <a:pPr algn="l"/>
            <a:r>
              <a:rPr lang="en-US" sz="2800" b="0" dirty="0">
                <a:solidFill>
                  <a:schemeClr val="tx1"/>
                </a:solidFill>
              </a:rPr>
              <a:t>In the conveyance industry, false cars and temporary work platforms are classified as suspended scaffolds under the OSHA standards if they have temporary guides or, temporary platform or, temporary suspension means. </a:t>
            </a:r>
          </a:p>
        </p:txBody>
      </p:sp>
      <p:sp>
        <p:nvSpPr>
          <p:cNvPr id="5" name="Slide Number Placeholder 4">
            <a:extLst>
              <a:ext uri="{FF2B5EF4-FFF2-40B4-BE49-F238E27FC236}">
                <a16:creationId xmlns:a16="http://schemas.microsoft.com/office/drawing/2014/main" id="{2110B106-7A86-4912-9336-3AC7DEF55AE2}"/>
              </a:ext>
            </a:extLst>
          </p:cNvPr>
          <p:cNvSpPr>
            <a:spLocks noGrp="1"/>
          </p:cNvSpPr>
          <p:nvPr>
            <p:ph type="sldNum" sz="quarter" idx="12"/>
          </p:nvPr>
        </p:nvSpPr>
        <p:spPr/>
        <p:txBody>
          <a:bodyPr/>
          <a:lstStyle/>
          <a:p>
            <a:pPr>
              <a:defRPr/>
            </a:pPr>
            <a:fld id="{19A02139-E049-4511-9C75-65389EB70538}" type="slidenum">
              <a:rPr lang="en-US" altLang="en-US" smtClean="0"/>
              <a:pPr>
                <a:defRPr/>
              </a:pPr>
              <a:t>2</a:t>
            </a:fld>
            <a:endParaRPr lang="en-US" altLang="en-US"/>
          </a:p>
        </p:txBody>
      </p:sp>
      <p:sp>
        <p:nvSpPr>
          <p:cNvPr id="6" name="Title 1">
            <a:extLst>
              <a:ext uri="{FF2B5EF4-FFF2-40B4-BE49-F238E27FC236}">
                <a16:creationId xmlns:a16="http://schemas.microsoft.com/office/drawing/2014/main" id="{F80008A0-D2E0-401E-84A3-C06411E4CDE0}"/>
              </a:ext>
            </a:extLst>
          </p:cNvPr>
          <p:cNvSpPr txBox="1">
            <a:spLocks/>
          </p:cNvSpPr>
          <p:nvPr/>
        </p:nvSpPr>
        <p:spPr bwMode="auto">
          <a:xfrm>
            <a:off x="175333" y="2661858"/>
            <a:ext cx="8833200" cy="1978161"/>
          </a:xfrm>
          <a:prstGeom prst="rect">
            <a:avLst/>
          </a:prstGeom>
          <a:noFill/>
          <a:ln>
            <a:noFill/>
          </a:ln>
          <a:effec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6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algn="l" defTabSz="914400"/>
            <a:r>
              <a:rPr lang="en-US" sz="2800" b="0" dirty="0">
                <a:solidFill>
                  <a:schemeClr val="tx1"/>
                </a:solidFill>
              </a:rPr>
              <a:t>There is not much difference between the industry safety practices we use and the OSHA regulations regarding safety while working from these conveyances. </a:t>
            </a:r>
          </a:p>
        </p:txBody>
      </p:sp>
      <p:sp>
        <p:nvSpPr>
          <p:cNvPr id="7" name="Title 1">
            <a:extLst>
              <a:ext uri="{FF2B5EF4-FFF2-40B4-BE49-F238E27FC236}">
                <a16:creationId xmlns:a16="http://schemas.microsoft.com/office/drawing/2014/main" id="{B0F4CA70-A809-46D0-A604-E94B255DDD63}"/>
              </a:ext>
            </a:extLst>
          </p:cNvPr>
          <p:cNvSpPr txBox="1">
            <a:spLocks/>
          </p:cNvSpPr>
          <p:nvPr/>
        </p:nvSpPr>
        <p:spPr bwMode="auto">
          <a:xfrm>
            <a:off x="175333" y="4726635"/>
            <a:ext cx="8833200" cy="1978161"/>
          </a:xfrm>
          <a:prstGeom prst="rect">
            <a:avLst/>
          </a:prstGeom>
          <a:noFill/>
          <a:ln>
            <a:noFill/>
          </a:ln>
          <a:effec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6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algn="l" defTabSz="914400"/>
            <a:r>
              <a:rPr lang="en-US" sz="2800" b="0" dirty="0">
                <a:solidFill>
                  <a:schemeClr val="tx1"/>
                </a:solidFill>
              </a:rPr>
              <a:t>During this presentation, we will reference industry practices as well as applicable OSHA standards for false cars, temporary work platforms, and suspended scaffolds. </a:t>
            </a:r>
          </a:p>
        </p:txBody>
      </p:sp>
    </p:spTree>
    <p:extLst>
      <p:ext uri="{BB962C8B-B14F-4D97-AF65-F5344CB8AC3E}">
        <p14:creationId xmlns:p14="http://schemas.microsoft.com/office/powerpoint/2010/main" val="377141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20</a:t>
            </a:fld>
            <a:endParaRPr lang="en-US" altLang="en-US"/>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2616101"/>
          </a:xfrm>
          <a:prstGeom prst="rect">
            <a:avLst/>
          </a:prstGeom>
          <a:noFill/>
        </p:spPr>
        <p:txBody>
          <a:bodyPr wrap="square" rtlCol="0">
            <a:spAutoFit/>
          </a:bodyPr>
          <a:lstStyle/>
          <a:p>
            <a:pPr marL="342900" lvl="1"/>
            <a:r>
              <a:rPr lang="en-US" sz="2400"/>
              <a:t>Temporary run buttons must ALWAYS have a minimum of 5 wires with an independently wired emergency stop switch, and must have safe, up, and down buttons. </a:t>
            </a:r>
          </a:p>
          <a:p>
            <a:pPr marL="342900" lvl="1"/>
            <a:endParaRPr lang="en-US" sz="2000"/>
          </a:p>
          <a:p>
            <a:pPr marL="800100" lvl="1" indent="-342900">
              <a:buAutoNum type="alphaLcPeriod"/>
            </a:pPr>
            <a:r>
              <a:rPr lang="en-US" sz="2400"/>
              <a:t>True</a:t>
            </a:r>
          </a:p>
          <a:p>
            <a:pPr marL="800100" lvl="1" indent="-342900">
              <a:buAutoNum type="alphaLcPeriod"/>
            </a:pPr>
            <a:r>
              <a:rPr lang="en-US" sz="2400"/>
              <a:t>False</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599325"/>
            <a:ext cx="6587232" cy="830997"/>
          </a:xfrm>
          <a:prstGeom prst="rect">
            <a:avLst/>
          </a:prstGeom>
          <a:noFill/>
        </p:spPr>
        <p:txBody>
          <a:bodyPr wrap="square" rtlCol="0">
            <a:spAutoFit/>
          </a:bodyPr>
          <a:lstStyle/>
          <a:p>
            <a:r>
              <a:rPr lang="en-US" sz="2400"/>
              <a:t>	</a:t>
            </a:r>
            <a:r>
              <a:rPr lang="en-US" sz="2400" b="1"/>
              <a:t>d. True</a:t>
            </a:r>
          </a:p>
          <a:p>
            <a:endParaRPr lang="en-US" sz="2400"/>
          </a:p>
        </p:txBody>
      </p:sp>
    </p:spTree>
    <p:extLst>
      <p:ext uri="{BB962C8B-B14F-4D97-AF65-F5344CB8AC3E}">
        <p14:creationId xmlns:p14="http://schemas.microsoft.com/office/powerpoint/2010/main" val="41983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5A919B-0D58-4A08-8493-28A5EDA1AD7F}"/>
              </a:ext>
            </a:extLst>
          </p:cNvPr>
          <p:cNvSpPr>
            <a:spLocks noGrp="1"/>
          </p:cNvSpPr>
          <p:nvPr>
            <p:ph type="sldNum" sz="quarter" idx="12"/>
          </p:nvPr>
        </p:nvSpPr>
        <p:spPr/>
        <p:txBody>
          <a:bodyPr/>
          <a:lstStyle/>
          <a:p>
            <a:pPr>
              <a:defRPr/>
            </a:pPr>
            <a:fld id="{A17285FE-B10B-417F-A1CF-E46897E2C023}" type="slidenum">
              <a:rPr lang="en-US" altLang="en-US" smtClean="0"/>
              <a:pPr>
                <a:defRPr/>
              </a:pPr>
              <a:t>21</a:t>
            </a:fld>
            <a:endParaRPr lang="en-US" altLang="en-US"/>
          </a:p>
        </p:txBody>
      </p:sp>
      <p:sp>
        <p:nvSpPr>
          <p:cNvPr id="3" name="TextBox 2">
            <a:extLst>
              <a:ext uri="{FF2B5EF4-FFF2-40B4-BE49-F238E27FC236}">
                <a16:creationId xmlns:a16="http://schemas.microsoft.com/office/drawing/2014/main" id="{535A1139-4F43-40BF-A33F-3722A7F4043C}"/>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a:ea typeface="Calibri" panose="020F0502020204030204" pitchFamily="34" charset="0"/>
                <a:cs typeface="Times New Roman"/>
              </a:rPr>
              <a:t>Under the Occupational Safety and Health Act, employers are responsible (</a:t>
            </a:r>
            <a:r>
              <a:rPr lang="en-US" sz="1600" u="sng" dirty="0">
                <a:solidFill>
                  <a:srgbClr val="333333"/>
                </a:solidFill>
                <a:effectLst/>
                <a:latin typeface="Times New Roman"/>
                <a:ea typeface="Calibri" panose="020F0502020204030204" pitchFamily="34" charset="0"/>
                <a:cs typeface="Times New Roman"/>
                <a:hlinkClick r:id="rId2"/>
              </a:rPr>
              <a:t>http://www.osha.gov/as/opa/worker/employer-responsibility.html</a:t>
            </a:r>
            <a:r>
              <a:rPr lang="en-US" sz="1600" dirty="0">
                <a:solidFill>
                  <a:srgbClr val="333333"/>
                </a:solidFill>
                <a:effectLst/>
                <a:latin typeface="Times New Roman"/>
                <a:ea typeface="Calibri" panose="020F0502020204030204" pitchFamily="34" charset="0"/>
                <a:cs typeface="Times New Roman"/>
              </a:rPr>
              <a:t>) for providing a safe and healthy workplace and workers have rights (</a:t>
            </a:r>
            <a:r>
              <a:rPr lang="en-US" sz="1600" u="sng" dirty="0">
                <a:solidFill>
                  <a:srgbClr val="333333"/>
                </a:solidFill>
                <a:effectLst/>
                <a:latin typeface="Times New Roman"/>
                <a:ea typeface="Calibri" panose="020F0502020204030204" pitchFamily="34" charset="0"/>
                <a:cs typeface="Times New Roman"/>
                <a:hlinkClick r:id="rId3"/>
              </a:rPr>
              <a:t>https://www.osha.gov/workers</a:t>
            </a:r>
            <a:r>
              <a:rPr lang="en-US" sz="1600" dirty="0">
                <a:solidFill>
                  <a:srgbClr val="333333"/>
                </a:solidFill>
                <a:effectLst/>
                <a:latin typeface="Times New Roman"/>
                <a:ea typeface="Calibri" panose="020F0502020204030204" pitchFamily="34" charset="0"/>
                <a:cs typeface="Times New Roman"/>
              </a:rPr>
              <a:t>). OSHA can help answer questions or concerns from employers and workers. OSHA's On-Site Consultation Program (</a:t>
            </a:r>
            <a:r>
              <a:rPr lang="en-US" sz="1600" u="sng" dirty="0">
                <a:solidFill>
                  <a:srgbClr val="333333"/>
                </a:solidFill>
                <a:effectLst/>
                <a:latin typeface="Times New Roman"/>
                <a:ea typeface="Calibri" panose="020F0502020204030204" pitchFamily="34" charset="0"/>
                <a:cs typeface="Times New Roman"/>
                <a:hlinkClick r:id="rId4"/>
              </a:rPr>
              <a:t>https://www.osha.gov/consultation</a:t>
            </a:r>
            <a:r>
              <a:rPr lang="en-US" sz="1600" dirty="0">
                <a:solidFill>
                  <a:srgbClr val="333333"/>
                </a:solidFill>
                <a:effectLst/>
                <a:latin typeface="Times New Roman"/>
                <a:ea typeface="Calibri" panose="020F0502020204030204" pitchFamily="34" charset="0"/>
                <a:cs typeface="Times New Roman"/>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a:ea typeface="Calibri" panose="020F0502020204030204" pitchFamily="34" charset="0"/>
                <a:cs typeface="Times New Roman"/>
                <a:hlinkClick r:id="rId5"/>
              </a:rPr>
              <a:t>https://www.osha.gov/contactus/bystate</a:t>
            </a:r>
            <a:r>
              <a:rPr lang="en-US" sz="1600" dirty="0">
                <a:solidFill>
                  <a:srgbClr val="333333"/>
                </a:solidFill>
                <a:effectLst/>
                <a:latin typeface="Times New Roman"/>
                <a:ea typeface="Calibri" panose="020F0502020204030204" pitchFamily="34" charset="0"/>
                <a:cs typeface="Times New Roman"/>
              </a:rPr>
              <a:t>), call 1-800-321-OSHA (6742), or visit </a:t>
            </a:r>
            <a:r>
              <a:rPr lang="en-US" sz="1600" u="sng" dirty="0">
                <a:solidFill>
                  <a:srgbClr val="333333"/>
                </a:solidFill>
                <a:effectLst/>
                <a:latin typeface="Times New Roman"/>
                <a:ea typeface="Calibri" panose="020F0502020204030204" pitchFamily="34" charset="0"/>
                <a:cs typeface="Times New Roman"/>
                <a:hlinkClick r:id="rId6"/>
              </a:rPr>
              <a:t>https://www.osha.gov/</a:t>
            </a:r>
            <a:r>
              <a:rPr lang="en-US" sz="1600" dirty="0">
                <a:solidFill>
                  <a:srgbClr val="333333"/>
                </a:solidFill>
                <a:effectLst/>
                <a:latin typeface="Times New Roman"/>
                <a:ea typeface="Calibri" panose="020F0502020204030204" pitchFamily="34" charset="0"/>
                <a:cs typeface="Times New Roman"/>
              </a:rPr>
              <a:t>.</a:t>
            </a:r>
            <a:endParaRPr lang="en-US" sz="1600" dirty="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28423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FBE42956-7714-4B88-B946-1AAD087DD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Freeform 6">
            <a:extLst>
              <a:ext uri="{FF2B5EF4-FFF2-40B4-BE49-F238E27FC236}">
                <a16:creationId xmlns:a16="http://schemas.microsoft.com/office/drawing/2014/main" id="{5102A839-7455-460E-9186-3C46533A3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5" name="Rectangle 14">
            <a:extLst>
              <a:ext uri="{FF2B5EF4-FFF2-40B4-BE49-F238E27FC236}">
                <a16:creationId xmlns:a16="http://schemas.microsoft.com/office/drawing/2014/main" id="{2B6432E5-D2D8-4E50-8FBE-7126A3F9C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pic>
        <p:nvPicPr>
          <p:cNvPr id="4" name="Picture 2">
            <a:extLst>
              <a:ext uri="{FF2B5EF4-FFF2-40B4-BE49-F238E27FC236}">
                <a16:creationId xmlns:a16="http://schemas.microsoft.com/office/drawing/2014/main" id="{2DCBDD49-F34D-4891-8FCF-84D813A069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5770" y="643469"/>
            <a:ext cx="5967532" cy="35506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a:xfrm>
            <a:off x="7217896" y="6356350"/>
            <a:ext cx="1351032" cy="365125"/>
          </a:xfrm>
        </p:spPr>
        <p:txBody>
          <a:bodyPr vert="horz" lIns="91440" tIns="45720" rIns="91440" bIns="45720" rtlCol="0" anchor="ctr">
            <a:normAutofit/>
          </a:bodyPr>
          <a:lstStyle/>
          <a:p>
            <a:pPr defTabSz="914400">
              <a:spcAft>
                <a:spcPts val="600"/>
              </a:spcAft>
              <a:defRPr/>
            </a:pPr>
            <a:fld id="{A17285FE-B10B-417F-A1CF-E46897E2C023}" type="slidenum">
              <a:rPr lang="en-US" altLang="en-US" sz="1200">
                <a:solidFill>
                  <a:schemeClr val="tx1">
                    <a:alpha val="60000"/>
                  </a:schemeClr>
                </a:solidFill>
              </a:rPr>
              <a:pPr defTabSz="914400">
                <a:spcAft>
                  <a:spcPts val="600"/>
                </a:spcAft>
                <a:defRPr/>
              </a:pPr>
              <a:t>22</a:t>
            </a:fld>
            <a:endParaRPr lang="en-US" altLang="en-US" sz="1200">
              <a:solidFill>
                <a:schemeClr val="tx1">
                  <a:alpha val="60000"/>
                </a:schemeClr>
              </a:solidFill>
            </a:endParaRPr>
          </a:p>
        </p:txBody>
      </p:sp>
      <p:sp>
        <p:nvSpPr>
          <p:cNvPr id="8" name="Title 1">
            <a:extLst>
              <a:ext uri="{FF2B5EF4-FFF2-40B4-BE49-F238E27FC236}">
                <a16:creationId xmlns:a16="http://schemas.microsoft.com/office/drawing/2014/main" id="{2A0B6CE6-2183-914E-2DCE-DAA5D626C49E}"/>
              </a:ext>
            </a:extLst>
          </p:cNvPr>
          <p:cNvSpPr txBox="1">
            <a:spLocks/>
          </p:cNvSpPr>
          <p:nvPr/>
        </p:nvSpPr>
        <p:spPr>
          <a:xfrm>
            <a:off x="478312" y="4553378"/>
            <a:ext cx="8511467" cy="2257148"/>
          </a:xfrm>
          <a:prstGeom prst="rect">
            <a:avLst/>
          </a:prstGeom>
        </p:spPr>
        <p:txBody>
          <a:bodyPr>
            <a:normAutofit fontScale="90000" lnSpcReduction="20000"/>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dirty="0">
                <a:solidFill>
                  <a:schemeClr val="tx1"/>
                </a:solidFill>
              </a:rPr>
              <a:t>Suspended Scaffold/False Cars and Suspended Scaffold/Temporary Work Platforms</a:t>
            </a:r>
          </a:p>
        </p:txBody>
      </p:sp>
    </p:spTree>
    <p:extLst>
      <p:ext uri="{BB962C8B-B14F-4D97-AF65-F5344CB8AC3E}">
        <p14:creationId xmlns:p14="http://schemas.microsoft.com/office/powerpoint/2010/main" val="209390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29" y="904132"/>
            <a:ext cx="7813581" cy="1457312"/>
          </a:xfrm>
        </p:spPr>
        <p:txBody>
          <a:bodyPr anchor="b">
            <a:noAutofit/>
          </a:bodyPr>
          <a:lstStyle/>
          <a:p>
            <a:r>
              <a:rPr lang="en-US" sz="2800" dirty="0"/>
              <a:t>Suspended Scaffold/False cars and suspended scaffold/running/working platforms</a:t>
            </a:r>
          </a:p>
        </p:txBody>
      </p:sp>
      <p:sp>
        <p:nvSpPr>
          <p:cNvPr id="3" name="TextBox 2">
            <a:extLst>
              <a:ext uri="{FF2B5EF4-FFF2-40B4-BE49-F238E27FC236}">
                <a16:creationId xmlns:a16="http://schemas.microsoft.com/office/drawing/2014/main" id="{C07445EF-6CF2-4F50-AF5A-8BA7F6AB0313}"/>
              </a:ext>
            </a:extLst>
          </p:cNvPr>
          <p:cNvSpPr txBox="1"/>
          <p:nvPr/>
        </p:nvSpPr>
        <p:spPr>
          <a:xfrm>
            <a:off x="1131902" y="3715086"/>
            <a:ext cx="7496637" cy="738664"/>
          </a:xfrm>
          <a:prstGeom prst="rect">
            <a:avLst/>
          </a:prstGeom>
          <a:noFill/>
        </p:spPr>
        <p:txBody>
          <a:bodyPr wrap="square" rtlCol="0">
            <a:spAutoFit/>
          </a:bodyPr>
          <a:lstStyle/>
          <a:p>
            <a:pPr marL="342900" indent="-342900">
              <a:buFont typeface="+mj-lt"/>
              <a:buAutoNum type="arabicPeriod"/>
            </a:pPr>
            <a:r>
              <a:rPr lang="en-US" sz="2100" dirty="0"/>
              <a:t>Identify suspended scaffold/false cars and suspended scaffold/temporary work platforms</a:t>
            </a:r>
          </a:p>
        </p:txBody>
      </p:sp>
      <p:sp>
        <p:nvSpPr>
          <p:cNvPr id="4" name="TextBox 3">
            <a:extLst>
              <a:ext uri="{FF2B5EF4-FFF2-40B4-BE49-F238E27FC236}">
                <a16:creationId xmlns:a16="http://schemas.microsoft.com/office/drawing/2014/main" id="{9A5FFFEE-F26E-4E31-A690-A3467D0C4DFF}"/>
              </a:ext>
            </a:extLst>
          </p:cNvPr>
          <p:cNvSpPr txBox="1"/>
          <p:nvPr/>
        </p:nvSpPr>
        <p:spPr>
          <a:xfrm>
            <a:off x="1131902" y="2875002"/>
            <a:ext cx="7029450" cy="553998"/>
          </a:xfrm>
          <a:prstGeom prst="rect">
            <a:avLst/>
          </a:prstGeom>
          <a:noFill/>
        </p:spPr>
        <p:txBody>
          <a:bodyPr wrap="square" rtlCol="0">
            <a:spAutoFit/>
          </a:bodyPr>
          <a:lstStyle/>
          <a:p>
            <a:r>
              <a:rPr lang="en-US" sz="3000" b="1" dirty="0"/>
              <a:t>Objectives</a:t>
            </a:r>
          </a:p>
        </p:txBody>
      </p:sp>
      <p:sp>
        <p:nvSpPr>
          <p:cNvPr id="5" name="TextBox 4">
            <a:extLst>
              <a:ext uri="{FF2B5EF4-FFF2-40B4-BE49-F238E27FC236}">
                <a16:creationId xmlns:a16="http://schemas.microsoft.com/office/drawing/2014/main" id="{C3FA78A2-41AD-4ABC-B3EF-728216433EBB}"/>
              </a:ext>
            </a:extLst>
          </p:cNvPr>
          <p:cNvSpPr txBox="1"/>
          <p:nvPr/>
        </p:nvSpPr>
        <p:spPr>
          <a:xfrm>
            <a:off x="1131902" y="4558466"/>
            <a:ext cx="7263044" cy="415498"/>
          </a:xfrm>
          <a:prstGeom prst="rect">
            <a:avLst/>
          </a:prstGeom>
          <a:noFill/>
        </p:spPr>
        <p:txBody>
          <a:bodyPr wrap="square" rtlCol="0">
            <a:spAutoFit/>
          </a:bodyPr>
          <a:lstStyle/>
          <a:p>
            <a:pPr marL="342900" indent="-342900">
              <a:buFont typeface="+mj-lt"/>
              <a:buAutoNum type="arabicPeriod" startAt="2"/>
            </a:pPr>
            <a:r>
              <a:rPr lang="en-US" sz="2100" dirty="0"/>
              <a:t>Describe types of common safety hazards</a:t>
            </a:r>
          </a:p>
        </p:txBody>
      </p:sp>
      <p:sp>
        <p:nvSpPr>
          <p:cNvPr id="6" name="TextBox 5">
            <a:extLst>
              <a:ext uri="{FF2B5EF4-FFF2-40B4-BE49-F238E27FC236}">
                <a16:creationId xmlns:a16="http://schemas.microsoft.com/office/drawing/2014/main" id="{9BBC1AF0-3489-417A-A9CD-8809920BEB96}"/>
              </a:ext>
            </a:extLst>
          </p:cNvPr>
          <p:cNvSpPr txBox="1"/>
          <p:nvPr/>
        </p:nvSpPr>
        <p:spPr>
          <a:xfrm>
            <a:off x="1131902" y="5401845"/>
            <a:ext cx="7496637" cy="415498"/>
          </a:xfrm>
          <a:prstGeom prst="rect">
            <a:avLst/>
          </a:prstGeom>
          <a:noFill/>
        </p:spPr>
        <p:txBody>
          <a:bodyPr wrap="square" rtlCol="0">
            <a:spAutoFit/>
          </a:bodyPr>
          <a:lstStyle/>
          <a:p>
            <a:pPr marL="342900" indent="-342900">
              <a:buFont typeface="+mj-lt"/>
              <a:buAutoNum type="arabicPeriod" startAt="3"/>
            </a:pPr>
            <a:r>
              <a:rPr lang="en-US" sz="2100" dirty="0"/>
              <a:t>Apply safety hazard protection methods</a:t>
            </a:r>
            <a:endParaRPr lang="en-US" sz="1350" dirty="0"/>
          </a:p>
        </p:txBody>
      </p:sp>
      <p:sp>
        <p:nvSpPr>
          <p:cNvPr id="8" name="Slide Number Placeholder 7">
            <a:extLst>
              <a:ext uri="{FF2B5EF4-FFF2-40B4-BE49-F238E27FC236}">
                <a16:creationId xmlns:a16="http://schemas.microsoft.com/office/drawing/2014/main" id="{6B2219F3-0E88-40AF-8F1E-03F6B2B9C2AB}"/>
              </a:ext>
            </a:extLst>
          </p:cNvPr>
          <p:cNvSpPr>
            <a:spLocks noGrp="1"/>
          </p:cNvSpPr>
          <p:nvPr>
            <p:ph type="sldNum" sz="quarter" idx="12"/>
          </p:nvPr>
        </p:nvSpPr>
        <p:spPr/>
        <p:txBody>
          <a:bodyPr/>
          <a:lstStyle/>
          <a:p>
            <a:pPr>
              <a:defRPr/>
            </a:pPr>
            <a:fld id="{D29B4C89-7135-4EDE-A535-75B05D1F0D39}" type="slidenum">
              <a:rPr lang="en-US" altLang="en-US" smtClean="0"/>
              <a:pPr>
                <a:defRPr/>
              </a:pPr>
              <a:t>3</a:t>
            </a:fld>
            <a:endParaRPr lang="en-US" altLang="en-US"/>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9768C-86E1-1392-9997-4069BFD4D83C}"/>
              </a:ext>
            </a:extLst>
          </p:cNvPr>
          <p:cNvSpPr>
            <a:spLocks noGrp="1"/>
          </p:cNvSpPr>
          <p:nvPr>
            <p:ph type="sldNum" sz="quarter" idx="12"/>
          </p:nvPr>
        </p:nvSpPr>
        <p:spPr/>
        <p:txBody>
          <a:bodyPr/>
          <a:lstStyle/>
          <a:p>
            <a:pPr>
              <a:defRPr/>
            </a:pPr>
            <a:fld id="{A17285FE-B10B-417F-A1CF-E46897E2C023}" type="slidenum">
              <a:rPr lang="en-US" altLang="en-US" smtClean="0"/>
              <a:pPr>
                <a:defRPr/>
              </a:pPr>
              <a:t>4</a:t>
            </a:fld>
            <a:endParaRPr lang="en-US" altLang="en-US"/>
          </a:p>
        </p:txBody>
      </p:sp>
      <p:sp>
        <p:nvSpPr>
          <p:cNvPr id="3" name="TextBox 2">
            <a:extLst>
              <a:ext uri="{FF2B5EF4-FFF2-40B4-BE49-F238E27FC236}">
                <a16:creationId xmlns:a16="http://schemas.microsoft.com/office/drawing/2014/main" id="{35730D3E-2FA3-30F9-279F-5007014579F5}"/>
              </a:ext>
            </a:extLst>
          </p:cNvPr>
          <p:cNvSpPr txBox="1"/>
          <p:nvPr/>
        </p:nvSpPr>
        <p:spPr>
          <a:xfrm>
            <a:off x="375855" y="666087"/>
            <a:ext cx="7703274" cy="5355312"/>
          </a:xfrm>
          <a:prstGeom prst="rect">
            <a:avLst/>
          </a:prstGeom>
          <a:noFill/>
        </p:spPr>
        <p:txBody>
          <a:bodyPr wrap="square" rtlCol="0">
            <a:spAutoFit/>
          </a:bodyPr>
          <a:lstStyle/>
          <a:p>
            <a:r>
              <a:rPr lang="en-US" sz="3600" b="1" dirty="0">
                <a:solidFill>
                  <a:srgbClr val="000000"/>
                </a:solidFill>
                <a:latin typeface="Open Sans" panose="020B0606030504020204" pitchFamily="34" charset="0"/>
              </a:rPr>
              <a:t>Be Prepared.</a:t>
            </a:r>
          </a:p>
          <a:p>
            <a:pPr marL="285750" indent="-285750">
              <a:buFont typeface="Arial" panose="020B0604020202020204" pitchFamily="34" charset="0"/>
              <a:buChar char="•"/>
            </a:pPr>
            <a:endParaRPr lang="en-US" sz="2800" dirty="0">
              <a:solidFill>
                <a:srgbClr val="000000"/>
              </a:solidFill>
              <a:latin typeface="Open Sans" panose="020B0606030504020204" pitchFamily="34" charset="0"/>
            </a:endParaRPr>
          </a:p>
          <a:p>
            <a:pPr marL="285750" indent="-285750">
              <a:buFont typeface="Arial" panose="020B0604020202020204" pitchFamily="34" charset="0"/>
              <a:buChar char="•"/>
            </a:pPr>
            <a:r>
              <a:rPr lang="en-US" sz="2800" dirty="0">
                <a:solidFill>
                  <a:srgbClr val="000000"/>
                </a:solidFill>
                <a:latin typeface="Open Sans" panose="020B0606030504020204" pitchFamily="34" charset="0"/>
              </a:rPr>
              <a:t>Before beginning work, perform a written or verbal </a:t>
            </a:r>
            <a:r>
              <a:rPr lang="en-US" sz="2800" dirty="0">
                <a:latin typeface="Open Sans" panose="020B0606030504020204" pitchFamily="34" charset="0"/>
              </a:rPr>
              <a:t>Job Hazard Analysis </a:t>
            </a:r>
            <a:r>
              <a:rPr lang="en-US" sz="2800" dirty="0">
                <a:solidFill>
                  <a:srgbClr val="000000"/>
                </a:solidFill>
                <a:latin typeface="Open Sans" panose="020B0606030504020204" pitchFamily="34" charset="0"/>
              </a:rPr>
              <a:t>(JHA) to determine potential hazards or special precautions needed.</a:t>
            </a:r>
          </a:p>
          <a:p>
            <a:endParaRPr lang="en-US" sz="2800" dirty="0">
              <a:solidFill>
                <a:srgbClr val="000000"/>
              </a:solidFill>
              <a:latin typeface="Open Sans" panose="020B0606030504020204" pitchFamily="34" charset="0"/>
            </a:endParaRPr>
          </a:p>
          <a:p>
            <a:pPr marL="285750" indent="-285750">
              <a:buFont typeface="Arial" panose="020B0604020202020204" pitchFamily="34" charset="0"/>
              <a:buChar char="•"/>
            </a:pPr>
            <a:r>
              <a:rPr lang="en-US" sz="2800" dirty="0">
                <a:solidFill>
                  <a:srgbClr val="000000"/>
                </a:solidFill>
                <a:latin typeface="Open Sans" panose="020B0606030504020204" pitchFamily="34" charset="0"/>
              </a:rPr>
              <a:t>Choose the appropriate Personal Protective Equipment (PPE) for the job and have it ready before work begins.</a:t>
            </a: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endParaRPr lang="en-US" dirty="0">
              <a:solidFill>
                <a:srgbClr val="000000"/>
              </a:solidFill>
              <a:latin typeface="Open Sans" panose="020B0606030504020204" pitchFamily="34" charset="0"/>
            </a:endParaRPr>
          </a:p>
          <a:p>
            <a:endParaRPr lang="en-US" dirty="0"/>
          </a:p>
        </p:txBody>
      </p:sp>
    </p:spTree>
    <p:extLst>
      <p:ext uri="{BB962C8B-B14F-4D97-AF65-F5344CB8AC3E}">
        <p14:creationId xmlns:p14="http://schemas.microsoft.com/office/powerpoint/2010/main" val="221736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9903412C-0240-44B5-BA3B-90AD0E08F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37" y="3426772"/>
            <a:ext cx="2251122" cy="33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A92FA4E9-9E44-4B40-A13B-16F4C9699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728" y="3426772"/>
            <a:ext cx="5722241" cy="328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9A19DE7-CDDF-494C-87DD-4CC4F929D6BE}"/>
              </a:ext>
            </a:extLst>
          </p:cNvPr>
          <p:cNvSpPr txBox="1"/>
          <p:nvPr/>
        </p:nvSpPr>
        <p:spPr>
          <a:xfrm>
            <a:off x="974557" y="706360"/>
            <a:ext cx="7689569" cy="2677656"/>
          </a:xfrm>
          <a:prstGeom prst="rect">
            <a:avLst/>
          </a:prstGeom>
          <a:noFill/>
        </p:spPr>
        <p:txBody>
          <a:bodyPr wrap="square" rtlCol="0">
            <a:spAutoFit/>
          </a:bodyPr>
          <a:lstStyle/>
          <a:p>
            <a:r>
              <a:rPr lang="en-US" sz="2400" b="1" dirty="0"/>
              <a:t>Suspended Scaffold/False Car</a:t>
            </a:r>
            <a:r>
              <a:rPr lang="en-US" sz="2400" dirty="0">
                <a:effectLst>
                  <a:outerShdw blurRad="38100" dist="25400" dir="5400000" algn="ctr">
                    <a:srgbClr val="6E747A">
                      <a:alpha val="43000"/>
                    </a:srgbClr>
                  </a:outerShdw>
                </a:effectLst>
              </a:rPr>
              <a:t> </a:t>
            </a:r>
            <a:r>
              <a:rPr lang="en-US" sz="2400" dirty="0"/>
              <a:t>means a temporary movable hoistway working platform, generally assembled on the jobsite by the Elevator Constructors for the purpose of installing elevator equipment. This conveyance will have temporary suspension means, car sling, platform, and guides, and require manual or automatic safeties. </a:t>
            </a:r>
          </a:p>
        </p:txBody>
      </p:sp>
      <p:sp>
        <p:nvSpPr>
          <p:cNvPr id="7" name="Slide Number Placeholder 6">
            <a:extLst>
              <a:ext uri="{FF2B5EF4-FFF2-40B4-BE49-F238E27FC236}">
                <a16:creationId xmlns:a16="http://schemas.microsoft.com/office/drawing/2014/main" id="{3F60117D-F49E-4632-9580-5B1725C1496A}"/>
              </a:ext>
            </a:extLst>
          </p:cNvPr>
          <p:cNvSpPr>
            <a:spLocks noGrp="1"/>
          </p:cNvSpPr>
          <p:nvPr>
            <p:ph type="sldNum" sz="quarter" idx="12"/>
          </p:nvPr>
        </p:nvSpPr>
        <p:spPr/>
        <p:txBody>
          <a:bodyPr/>
          <a:lstStyle/>
          <a:p>
            <a:pPr>
              <a:defRPr/>
            </a:pPr>
            <a:fld id="{D29B4C89-7135-4EDE-A535-75B05D1F0D39}" type="slidenum">
              <a:rPr lang="en-US" altLang="en-US" smtClean="0"/>
              <a:pPr>
                <a:defRPr/>
              </a:pPr>
              <a:t>5</a:t>
            </a:fld>
            <a:endParaRPr lang="en-US" altLang="en-US"/>
          </a:p>
        </p:txBody>
      </p:sp>
    </p:spTree>
    <p:extLst>
      <p:ext uri="{BB962C8B-B14F-4D97-AF65-F5344CB8AC3E}">
        <p14:creationId xmlns:p14="http://schemas.microsoft.com/office/powerpoint/2010/main" val="113388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3FFFFB1-E2DD-4320-BF27-7C16164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40" y="3511809"/>
            <a:ext cx="2456917" cy="30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a:extLst>
              <a:ext uri="{FF2B5EF4-FFF2-40B4-BE49-F238E27FC236}">
                <a16:creationId xmlns:a16="http://schemas.microsoft.com/office/drawing/2014/main" id="{EF47211A-B54F-47D6-A8BD-DF54A0F9F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67" y="3519428"/>
            <a:ext cx="4544591" cy="30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6D3B5D6-F4D3-474E-AAE7-3A12B4C26D7B}"/>
              </a:ext>
            </a:extLst>
          </p:cNvPr>
          <p:cNvSpPr txBox="1"/>
          <p:nvPr/>
        </p:nvSpPr>
        <p:spPr>
          <a:xfrm>
            <a:off x="406598" y="566678"/>
            <a:ext cx="7816117" cy="2723823"/>
          </a:xfrm>
          <a:prstGeom prst="rect">
            <a:avLst/>
          </a:prstGeom>
          <a:noFill/>
        </p:spPr>
        <p:txBody>
          <a:bodyPr wrap="square" rtlCol="0">
            <a:spAutoFit/>
          </a:bodyPr>
          <a:lstStyle/>
          <a:p>
            <a:r>
              <a:rPr lang="en-US" sz="1900" b="1" dirty="0"/>
              <a:t>Suspended Scaffold/Temporary Work Platform</a:t>
            </a:r>
            <a:r>
              <a:rPr lang="en-US" sz="1900" dirty="0"/>
              <a:t> means a permanent elevator car sling and platform using temporary hoist and suspension means for the purpose of installing elevator equipment. This conveyance will require the installation of governor actuated safeties or overspeed device. Before hoisting or roping of a platform, the governor or overspeed device must be installed and attached to the safety releasing arm and tested to ensure that the safety is operational. The suspended scaffold/temporary work platforms shown below are using a temporary hoist and temporary suspension means. </a:t>
            </a:r>
          </a:p>
        </p:txBody>
      </p:sp>
      <p:sp>
        <p:nvSpPr>
          <p:cNvPr id="7" name="Slide Number Placeholder 6">
            <a:extLst>
              <a:ext uri="{FF2B5EF4-FFF2-40B4-BE49-F238E27FC236}">
                <a16:creationId xmlns:a16="http://schemas.microsoft.com/office/drawing/2014/main" id="{44C6E244-BA46-4A20-829A-5C9B0335CA6A}"/>
              </a:ext>
            </a:extLst>
          </p:cNvPr>
          <p:cNvSpPr>
            <a:spLocks noGrp="1"/>
          </p:cNvSpPr>
          <p:nvPr>
            <p:ph type="sldNum" sz="quarter" idx="12"/>
          </p:nvPr>
        </p:nvSpPr>
        <p:spPr/>
        <p:txBody>
          <a:bodyPr/>
          <a:lstStyle/>
          <a:p>
            <a:pPr>
              <a:defRPr/>
            </a:pPr>
            <a:fld id="{D29B4C89-7135-4EDE-A535-75B05D1F0D39}" type="slidenum">
              <a:rPr lang="en-US" altLang="en-US" smtClean="0"/>
              <a:pPr>
                <a:defRPr/>
              </a:pPr>
              <a:t>6</a:t>
            </a:fld>
            <a:endParaRPr lang="en-US" altLang="en-US"/>
          </a:p>
        </p:txBody>
      </p:sp>
    </p:spTree>
    <p:extLst>
      <p:ext uri="{BB962C8B-B14F-4D97-AF65-F5344CB8AC3E}">
        <p14:creationId xmlns:p14="http://schemas.microsoft.com/office/powerpoint/2010/main" val="8254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struction site&#10;&#10;Description automatically generated">
            <a:extLst>
              <a:ext uri="{FF2B5EF4-FFF2-40B4-BE49-F238E27FC236}">
                <a16:creationId xmlns:a16="http://schemas.microsoft.com/office/drawing/2014/main" id="{03A6F5CF-11FC-4DC5-9FFA-6BD30BFD47BB}"/>
              </a:ext>
            </a:extLst>
          </p:cNvPr>
          <p:cNvPicPr>
            <a:picLocks noChangeAspect="1"/>
          </p:cNvPicPr>
          <p:nvPr/>
        </p:nvPicPr>
        <p:blipFill rotWithShape="1">
          <a:blip r:embed="rId2">
            <a:extLst>
              <a:ext uri="{28A0092B-C50C-407E-A947-70E740481C1C}">
                <a14:useLocalDpi xmlns:a14="http://schemas.microsoft.com/office/drawing/2010/main" val="0"/>
              </a:ext>
            </a:extLst>
          </a:blip>
          <a:srcRect r="27" b="8706"/>
          <a:stretch/>
        </p:blipFill>
        <p:spPr>
          <a:xfrm>
            <a:off x="5748434" y="2561145"/>
            <a:ext cx="3241324" cy="3698717"/>
          </a:xfrm>
          <a:prstGeom prst="rect">
            <a:avLst/>
          </a:prstGeom>
        </p:spPr>
      </p:pic>
      <p:pic>
        <p:nvPicPr>
          <p:cNvPr id="6" name="Picture 5" descr="A picture containing indoor, bicycle, sitting, wooden&#10;&#10;Description automatically generated">
            <a:extLst>
              <a:ext uri="{FF2B5EF4-FFF2-40B4-BE49-F238E27FC236}">
                <a16:creationId xmlns:a16="http://schemas.microsoft.com/office/drawing/2014/main" id="{95F53F6E-7518-4FA6-A256-B5968E8F6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42" y="2561146"/>
            <a:ext cx="5266191" cy="3698717"/>
          </a:xfrm>
          <a:prstGeom prst="rect">
            <a:avLst/>
          </a:prstGeom>
        </p:spPr>
      </p:pic>
      <p:sp>
        <p:nvSpPr>
          <p:cNvPr id="7" name="TextBox 6">
            <a:extLst>
              <a:ext uri="{FF2B5EF4-FFF2-40B4-BE49-F238E27FC236}">
                <a16:creationId xmlns:a16="http://schemas.microsoft.com/office/drawing/2014/main" id="{C6EFD4EA-5EDE-4493-B000-CC44A7D094D7}"/>
              </a:ext>
            </a:extLst>
          </p:cNvPr>
          <p:cNvSpPr txBox="1"/>
          <p:nvPr/>
        </p:nvSpPr>
        <p:spPr>
          <a:xfrm>
            <a:off x="547630" y="598137"/>
            <a:ext cx="8145959" cy="1938992"/>
          </a:xfrm>
          <a:prstGeom prst="rect">
            <a:avLst/>
          </a:prstGeom>
          <a:noFill/>
        </p:spPr>
        <p:txBody>
          <a:bodyPr wrap="square" rtlCol="0">
            <a:spAutoFit/>
          </a:bodyPr>
          <a:lstStyle/>
          <a:p>
            <a:r>
              <a:rPr lang="en-US" sz="2000" b="1" dirty="0"/>
              <a:t>Elevator:</a:t>
            </a:r>
          </a:p>
          <a:p>
            <a:r>
              <a:rPr lang="en-US" sz="2000" dirty="0"/>
              <a:t>A work platform using the permanent guides, hoist machine, car sling, platform, and suspension means.  This installation requires the installation of the permanent governor. The governor rope must be attached to the safety releasing arm and tested to ensure that the safety is operational.</a:t>
            </a:r>
          </a:p>
        </p:txBody>
      </p:sp>
      <p:sp>
        <p:nvSpPr>
          <p:cNvPr id="9" name="Slide Number Placeholder 8">
            <a:extLst>
              <a:ext uri="{FF2B5EF4-FFF2-40B4-BE49-F238E27FC236}">
                <a16:creationId xmlns:a16="http://schemas.microsoft.com/office/drawing/2014/main" id="{6792CF12-2884-4C11-A457-F93C48D8322E}"/>
              </a:ext>
            </a:extLst>
          </p:cNvPr>
          <p:cNvSpPr>
            <a:spLocks noGrp="1"/>
          </p:cNvSpPr>
          <p:nvPr>
            <p:ph type="sldNum" sz="quarter" idx="12"/>
          </p:nvPr>
        </p:nvSpPr>
        <p:spPr/>
        <p:txBody>
          <a:bodyPr/>
          <a:lstStyle/>
          <a:p>
            <a:pPr>
              <a:defRPr/>
            </a:pPr>
            <a:fld id="{D29B4C89-7135-4EDE-A535-75B05D1F0D39}" type="slidenum">
              <a:rPr lang="en-US" altLang="en-US" smtClean="0"/>
              <a:pPr>
                <a:defRPr/>
              </a:pPr>
              <a:t>7</a:t>
            </a:fld>
            <a:endParaRPr lang="en-US" altLang="en-US"/>
          </a:p>
        </p:txBody>
      </p:sp>
    </p:spTree>
    <p:extLst>
      <p:ext uri="{BB962C8B-B14F-4D97-AF65-F5344CB8AC3E}">
        <p14:creationId xmlns:p14="http://schemas.microsoft.com/office/powerpoint/2010/main" val="7431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3B5D6-F4D3-474E-AAE7-3A12B4C26D7B}"/>
              </a:ext>
            </a:extLst>
          </p:cNvPr>
          <p:cNvSpPr txBox="1"/>
          <p:nvPr/>
        </p:nvSpPr>
        <p:spPr>
          <a:xfrm>
            <a:off x="485620" y="1261702"/>
            <a:ext cx="7816117" cy="707886"/>
          </a:xfrm>
          <a:prstGeom prst="rect">
            <a:avLst/>
          </a:prstGeom>
          <a:noFill/>
        </p:spPr>
        <p:txBody>
          <a:bodyPr wrap="square" rtlCol="0">
            <a:spAutoFit/>
          </a:bodyPr>
          <a:lstStyle/>
          <a:p>
            <a:r>
              <a:rPr lang="en-US" sz="2000" b="1" dirty="0"/>
              <a:t>Suspension scaffold </a:t>
            </a:r>
            <a:r>
              <a:rPr lang="en-US" sz="2000" dirty="0"/>
              <a:t>means one or more platforms suspended by ropes or other non-rigid means from an overhead structure(s).</a:t>
            </a:r>
          </a:p>
        </p:txBody>
      </p:sp>
      <p:sp>
        <p:nvSpPr>
          <p:cNvPr id="7" name="Slide Number Placeholder 6">
            <a:extLst>
              <a:ext uri="{FF2B5EF4-FFF2-40B4-BE49-F238E27FC236}">
                <a16:creationId xmlns:a16="http://schemas.microsoft.com/office/drawing/2014/main" id="{44C6E244-BA46-4A20-829A-5C9B0335CA6A}"/>
              </a:ext>
            </a:extLst>
          </p:cNvPr>
          <p:cNvSpPr>
            <a:spLocks noGrp="1"/>
          </p:cNvSpPr>
          <p:nvPr>
            <p:ph type="sldNum" sz="quarter" idx="12"/>
          </p:nvPr>
        </p:nvSpPr>
        <p:spPr/>
        <p:txBody>
          <a:bodyPr/>
          <a:lstStyle/>
          <a:p>
            <a:pPr>
              <a:defRPr/>
            </a:pPr>
            <a:fld id="{D29B4C89-7135-4EDE-A535-75B05D1F0D39}" type="slidenum">
              <a:rPr lang="en-US" altLang="en-US" smtClean="0"/>
              <a:pPr>
                <a:defRPr/>
              </a:pPr>
              <a:t>8</a:t>
            </a:fld>
            <a:endParaRPr lang="en-US" altLang="en-US"/>
          </a:p>
        </p:txBody>
      </p:sp>
      <p:sp>
        <p:nvSpPr>
          <p:cNvPr id="8" name="TextBox 7">
            <a:extLst>
              <a:ext uri="{FF2B5EF4-FFF2-40B4-BE49-F238E27FC236}">
                <a16:creationId xmlns:a16="http://schemas.microsoft.com/office/drawing/2014/main" id="{6121A23B-7B14-4063-963E-E837321AA11C}"/>
              </a:ext>
            </a:extLst>
          </p:cNvPr>
          <p:cNvSpPr txBox="1"/>
          <p:nvPr/>
        </p:nvSpPr>
        <p:spPr>
          <a:xfrm>
            <a:off x="485620" y="2102923"/>
            <a:ext cx="7902024" cy="1631216"/>
          </a:xfrm>
          <a:prstGeom prst="rect">
            <a:avLst/>
          </a:prstGeom>
          <a:noFill/>
        </p:spPr>
        <p:txBody>
          <a:bodyPr wrap="square">
            <a:spAutoFit/>
          </a:bodyPr>
          <a:lstStyle/>
          <a:p>
            <a:r>
              <a:rPr lang="en-US" sz="2000" b="1" dirty="0"/>
              <a:t>Two-point suspension scaffold (swing stage) </a:t>
            </a:r>
            <a:r>
              <a:rPr lang="en-US" sz="2000" dirty="0"/>
              <a:t>means a suspension scaffold consisting of a platform supported by hangers (stirrups) suspended by two ropes from overhead supports and equipped with means to permit the raising and lowering of the platform to desired work levels. </a:t>
            </a:r>
          </a:p>
        </p:txBody>
      </p:sp>
      <p:sp>
        <p:nvSpPr>
          <p:cNvPr id="10" name="TextBox 9">
            <a:extLst>
              <a:ext uri="{FF2B5EF4-FFF2-40B4-BE49-F238E27FC236}">
                <a16:creationId xmlns:a16="http://schemas.microsoft.com/office/drawing/2014/main" id="{80263676-4572-4D01-A02E-010D93E61A57}"/>
              </a:ext>
            </a:extLst>
          </p:cNvPr>
          <p:cNvSpPr txBox="1"/>
          <p:nvPr/>
        </p:nvSpPr>
        <p:spPr>
          <a:xfrm>
            <a:off x="485620" y="684310"/>
            <a:ext cx="4572000" cy="369332"/>
          </a:xfrm>
          <a:prstGeom prst="rect">
            <a:avLst/>
          </a:prstGeom>
          <a:noFill/>
        </p:spPr>
        <p:txBody>
          <a:bodyPr wrap="square">
            <a:spAutoFit/>
          </a:bodyPr>
          <a:lstStyle/>
          <a:p>
            <a:r>
              <a:rPr lang="en-US" b="1"/>
              <a:t>1926.450(b): </a:t>
            </a:r>
          </a:p>
        </p:txBody>
      </p:sp>
      <p:pic>
        <p:nvPicPr>
          <p:cNvPr id="1026" name="Picture 2" descr="Copyright OSHA | Fall Protection">
            <a:extLst>
              <a:ext uri="{FF2B5EF4-FFF2-40B4-BE49-F238E27FC236}">
                <a16:creationId xmlns:a16="http://schemas.microsoft.com/office/drawing/2014/main" id="{F83A31B4-1F6B-4057-9C3B-1D581621E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801" y="4016924"/>
            <a:ext cx="3320319" cy="27045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288998-8B90-CECC-A86F-C03169422B21}"/>
              </a:ext>
            </a:extLst>
          </p:cNvPr>
          <p:cNvPicPr>
            <a:picLocks noChangeAspect="1"/>
          </p:cNvPicPr>
          <p:nvPr/>
        </p:nvPicPr>
        <p:blipFill>
          <a:blip r:embed="rId3"/>
          <a:stretch>
            <a:fillRect/>
          </a:stretch>
        </p:blipFill>
        <p:spPr>
          <a:xfrm>
            <a:off x="139150" y="4132163"/>
            <a:ext cx="3749838" cy="2497224"/>
          </a:xfrm>
          <a:prstGeom prst="rect">
            <a:avLst/>
          </a:prstGeom>
        </p:spPr>
      </p:pic>
    </p:spTree>
    <p:extLst>
      <p:ext uri="{BB962C8B-B14F-4D97-AF65-F5344CB8AC3E}">
        <p14:creationId xmlns:p14="http://schemas.microsoft.com/office/powerpoint/2010/main" val="4068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table, wooden, sitting&#10;&#10;Description automatically generated">
            <a:extLst>
              <a:ext uri="{FF2B5EF4-FFF2-40B4-BE49-F238E27FC236}">
                <a16:creationId xmlns:a16="http://schemas.microsoft.com/office/drawing/2014/main" id="{D30A29A4-3721-409C-AF93-1157E0C6D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21" y="1853709"/>
            <a:ext cx="6436895" cy="4827673"/>
          </a:xfrm>
          <a:prstGeom prst="rect">
            <a:avLst/>
          </a:prstGeom>
        </p:spPr>
      </p:pic>
      <p:sp>
        <p:nvSpPr>
          <p:cNvPr id="5" name="TextBox 4">
            <a:extLst>
              <a:ext uri="{FF2B5EF4-FFF2-40B4-BE49-F238E27FC236}">
                <a16:creationId xmlns:a16="http://schemas.microsoft.com/office/drawing/2014/main" id="{7D659947-9615-4153-AA2D-F8E7A08B7925}"/>
              </a:ext>
            </a:extLst>
          </p:cNvPr>
          <p:cNvSpPr txBox="1"/>
          <p:nvPr/>
        </p:nvSpPr>
        <p:spPr>
          <a:xfrm>
            <a:off x="480152" y="601486"/>
            <a:ext cx="8423215" cy="1200329"/>
          </a:xfrm>
          <a:prstGeom prst="rect">
            <a:avLst/>
          </a:prstGeom>
          <a:noFill/>
        </p:spPr>
        <p:txBody>
          <a:bodyPr wrap="square" rtlCol="0">
            <a:spAutoFit/>
          </a:bodyPr>
          <a:lstStyle/>
          <a:p>
            <a:r>
              <a:rPr lang="en-US" sz="2400" dirty="0"/>
              <a:t>Suspension scaffolds/false cars are pre-engineered by the manufacturer. Always follow manufacturer’s instructions when installing platforms and guardrail systems.  </a:t>
            </a:r>
          </a:p>
        </p:txBody>
      </p:sp>
      <p:sp>
        <p:nvSpPr>
          <p:cNvPr id="8" name="Slide Number Placeholder 7">
            <a:extLst>
              <a:ext uri="{FF2B5EF4-FFF2-40B4-BE49-F238E27FC236}">
                <a16:creationId xmlns:a16="http://schemas.microsoft.com/office/drawing/2014/main" id="{CD852B16-34D2-42E2-85FB-DC2B9E47B7CF}"/>
              </a:ext>
            </a:extLst>
          </p:cNvPr>
          <p:cNvSpPr>
            <a:spLocks noGrp="1"/>
          </p:cNvSpPr>
          <p:nvPr>
            <p:ph type="sldNum" sz="quarter" idx="12"/>
          </p:nvPr>
        </p:nvSpPr>
        <p:spPr/>
        <p:txBody>
          <a:bodyPr/>
          <a:lstStyle/>
          <a:p>
            <a:pPr>
              <a:defRPr/>
            </a:pPr>
            <a:fld id="{D29B4C89-7135-4EDE-A535-75B05D1F0D39}" type="slidenum">
              <a:rPr lang="en-US" altLang="en-US" smtClean="0"/>
              <a:pPr>
                <a:defRPr/>
              </a:pPr>
              <a:t>9</a:t>
            </a:fld>
            <a:endParaRPr lang="en-US" altLang="en-US"/>
          </a:p>
        </p:txBody>
      </p:sp>
      <p:sp>
        <p:nvSpPr>
          <p:cNvPr id="2" name="Rectangle 1">
            <a:extLst>
              <a:ext uri="{FF2B5EF4-FFF2-40B4-BE49-F238E27FC236}">
                <a16:creationId xmlns:a16="http://schemas.microsoft.com/office/drawing/2014/main" id="{FDCF4E07-41CC-A1C7-0D17-8827D5877A3B}"/>
              </a:ext>
            </a:extLst>
          </p:cNvPr>
          <p:cNvSpPr/>
          <p:nvPr/>
        </p:nvSpPr>
        <p:spPr>
          <a:xfrm>
            <a:off x="5676900" y="5753100"/>
            <a:ext cx="2133600" cy="928282"/>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Platform and guard rail package</a:t>
            </a:r>
          </a:p>
        </p:txBody>
      </p:sp>
    </p:spTree>
    <p:extLst>
      <p:ext uri="{BB962C8B-B14F-4D97-AF65-F5344CB8AC3E}">
        <p14:creationId xmlns:p14="http://schemas.microsoft.com/office/powerpoint/2010/main" val="39536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F8ADA0E4-1E16-4E45-817A-0417D734D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9566E-29AB-4AC9-B37D-0AF2AB0EFCE4}">
  <ds:schemaRefs>
    <ds:schemaRef ds:uri="http://schemas.microsoft.com/sharepoint/v3/contenttype/forms"/>
  </ds:schemaRefs>
</ds:datastoreItem>
</file>

<file path=customXml/itemProps3.xml><?xml version="1.0" encoding="utf-8"?>
<ds:datastoreItem xmlns:ds="http://schemas.openxmlformats.org/officeDocument/2006/customXml" ds:itemID="{174E9D9D-62A9-4114-A281-1562635F6BA0}">
  <ds:schemaRefs>
    <ds:schemaRef ds:uri="90433dba-107d-4b9e-940f-3766d86c3499"/>
    <ds:schemaRef ds:uri="a75f71b9-dc79-41da-af3d-5486b07b51b9"/>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79</TotalTime>
  <Words>2265</Words>
  <Application>Microsoft Office PowerPoint</Application>
  <PresentationFormat>On-screen Show (4:3)</PresentationFormat>
  <Paragraphs>161</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In the conveyance industry, false cars and temporary work platforms are classified as suspended scaffolds under the OSHA standards if they have temporary guides or, temporary platform or, temporary suspension means. </vt:lpstr>
      <vt:lpstr>Suspended Scaffold/False cars and suspended scaffold/running/working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4</cp:revision>
  <dcterms:created xsi:type="dcterms:W3CDTF">2021-02-23T12:58:27Z</dcterms:created>
  <dcterms:modified xsi:type="dcterms:W3CDTF">2023-03-16T15:29:42Z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