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390" r:id="rId6"/>
    <p:sldId id="382" r:id="rId7"/>
    <p:sldId id="383" r:id="rId8"/>
    <p:sldId id="389" r:id="rId9"/>
    <p:sldId id="391" r:id="rId10"/>
    <p:sldId id="392" r:id="rId11"/>
    <p:sldId id="386" r:id="rId12"/>
    <p:sldId id="385" r:id="rId13"/>
    <p:sldId id="396" r:id="rId14"/>
    <p:sldId id="397" r:id="rId15"/>
    <p:sldId id="269" r:id="rId16"/>
    <p:sldId id="270" r:id="rId17"/>
    <p:sldId id="399" r:id="rId18"/>
    <p:sldId id="275" r:id="rId19"/>
    <p:sldId id="40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540" autoAdjust="0"/>
  </p:normalViewPr>
  <p:slideViewPr>
    <p:cSldViewPr snapToGrid="0">
      <p:cViewPr varScale="1">
        <p:scale>
          <a:sx n="82" d="100"/>
          <a:sy n="82" d="100"/>
        </p:scale>
        <p:origin x="24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marte" userId="17acdff8-7be5-4501-9287-bde18e62603c" providerId="ADAL" clId="{AE3D27EA-535C-4EF4-88F3-75A080567DF2}"/>
    <pc:docChg chg="modSld">
      <pc:chgData name="David Smarte" userId="17acdff8-7be5-4501-9287-bde18e62603c" providerId="ADAL" clId="{AE3D27EA-535C-4EF4-88F3-75A080567DF2}" dt="2025-03-11T13:12:14.796" v="1" actId="20577"/>
      <pc:docMkLst>
        <pc:docMk/>
      </pc:docMkLst>
      <pc:sldChg chg="modSp mod">
        <pc:chgData name="David Smarte" userId="17acdff8-7be5-4501-9287-bde18e62603c" providerId="ADAL" clId="{AE3D27EA-535C-4EF4-88F3-75A080567DF2}" dt="2025-03-11T13:12:14.796" v="1" actId="20577"/>
        <pc:sldMkLst>
          <pc:docMk/>
          <pc:sldMk cId="855738547" sldId="400"/>
        </pc:sldMkLst>
        <pc:spChg chg="mod">
          <ac:chgData name="David Smarte" userId="17acdff8-7be5-4501-9287-bde18e62603c" providerId="ADAL" clId="{AE3D27EA-535C-4EF4-88F3-75A080567DF2}" dt="2025-03-11T13:12:14.796" v="1" actId="20577"/>
          <ac:spMkLst>
            <pc:docMk/>
            <pc:sldMk cId="855738547" sldId="400"/>
            <ac:spMk id="4" creationId="{37DC2250-F5FC-3626-8C3B-E66FFE4064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EB0D1-4F7B-4459-B712-BC9B701EA336}"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C768D-F52D-4667-9244-DD70C5535E9A}" type="slidenum">
              <a:rPr lang="en-US" smtClean="0"/>
              <a:t>‹#›</a:t>
            </a:fld>
            <a:endParaRPr lang="en-US"/>
          </a:p>
        </p:txBody>
      </p:sp>
    </p:spTree>
    <p:extLst>
      <p:ext uri="{BB962C8B-B14F-4D97-AF65-F5344CB8AC3E}">
        <p14:creationId xmlns:p14="http://schemas.microsoft.com/office/powerpoint/2010/main" val="1583631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10752#1926.451(b)(4)" TargetMode="External"/><Relationship Id="rId3" Type="http://schemas.openxmlformats.org/officeDocument/2006/relationships/hyperlink" Target="https://www.osha.gov/pls/oshaweb/owadisp.show_document?p_table=STANDARDS&amp;p_id=10752#1926.451(b)(1)" TargetMode="External"/><Relationship Id="rId7" Type="http://schemas.openxmlformats.org/officeDocument/2006/relationships/hyperlink" Target="https://www.osha.gov/pls/oshaweb/owadisp.show_document?p_table=STANDARDS&amp;p_id=10752#1926.451(b)(2)(ii)"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10752#1926.451(b)(2)(i)" TargetMode="External"/><Relationship Id="rId5" Type="http://schemas.openxmlformats.org/officeDocument/2006/relationships/hyperlink" Target="https://www.osha.gov/pls/oshaweb/owadisp.show_document?p_table=STANDARDS&amp;p_id=10752#1926.451(b)(1)(ii)" TargetMode="External"/><Relationship Id="rId4" Type="http://schemas.openxmlformats.org/officeDocument/2006/relationships/hyperlink" Target="https://www.osha.gov/pls/oshaweb/owadisp.show_document?p_table=STANDARDS&amp;p_id=10752#1926.451(b)(1)(i)" TargetMode="External"/><Relationship Id="rId9" Type="http://schemas.openxmlformats.org/officeDocument/2006/relationships/hyperlink" Target="https://www.osha.gov/pls/oshaweb/owadisp.show_document?p_table=STANDARDS&amp;p_id=10752#1926.451(b)(7)"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h)(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f)(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Approximately 65% of construction workers frequently work on scaffolds. Scaffold-related accidents account for approximately 4,500 injuries and 50 fatalities every year.</a:t>
            </a:r>
          </a:p>
          <a:p>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“In a Bureau of Labor and Statistics (BLS) study, 72% of workers injured in scaffold accidents attributed the accident either to the planking or support giving way, or to the employee slipping or being struck by a falling object.” (OSHA SLTC)</a:t>
            </a:r>
          </a:p>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206049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b="0" i="0">
                <a:solidFill>
                  <a:srgbClr val="000000"/>
                </a:solidFill>
                <a:effectLst/>
                <a:latin typeface="Helvetica Neue"/>
              </a:rPr>
              <a:t>Each platform must be fully planked or decked between the front uprights and the guardrail supports [</a:t>
            </a:r>
            <a:r>
              <a:rPr lang="en-US" b="0" i="0" u="sng">
                <a:solidFill>
                  <a:srgbClr val="000000"/>
                </a:solidFill>
                <a:effectLst/>
                <a:latin typeface="Helvetica Neue"/>
                <a:hlinkClick r:id="rId3" tooltip="29 CFR 1926.451(b)(1)"/>
              </a:rPr>
              <a:t>29 CFR 1926.451(b)(1)</a:t>
            </a:r>
            <a:r>
              <a:rPr lang="en-US" b="0" i="0">
                <a:solidFill>
                  <a:srgbClr val="000000"/>
                </a:solidFill>
                <a:effectLst/>
                <a:latin typeface="Helvetica Neue"/>
              </a:rPr>
              <a:t>]</a:t>
            </a:r>
          </a:p>
          <a:p>
            <a:endParaRPr lang="en-US" b="0" i="0">
              <a:solidFill>
                <a:srgbClr val="00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Helvetica Neue"/>
              </a:rPr>
              <a:t>No gaps greater than 1 inch are permitted between adjacent planks or deck units, or between the platform and the uprights, unless the employer can demonstrate that a wider space is necessary. In such cases, the gap will be as small as possible and not exceed 9½ inches. [</a:t>
            </a:r>
            <a:r>
              <a:rPr lang="en-US" b="0" i="0" u="none" strike="noStrike">
                <a:solidFill>
                  <a:srgbClr val="003399"/>
                </a:solidFill>
                <a:effectLst/>
                <a:latin typeface="Helvetica Neue"/>
                <a:hlinkClick r:id="rId4" tooltip="29 CFR 1926.451(b)(1)(i)"/>
              </a:rPr>
              <a:t>29 CFR 1926.451(b)(1)(</a:t>
            </a:r>
            <a:r>
              <a:rPr lang="en-US" b="0" i="0" u="none" strike="noStrike" err="1">
                <a:solidFill>
                  <a:srgbClr val="003399"/>
                </a:solidFill>
                <a:effectLst/>
                <a:latin typeface="Helvetica Neue"/>
                <a:hlinkClick r:id="rId4" tooltip="29 CFR 1926.451(b)(1)(i)"/>
              </a:rPr>
              <a:t>i</a:t>
            </a:r>
            <a:r>
              <a:rPr lang="en-US" b="0" i="0" u="none" strike="noStrike">
                <a:solidFill>
                  <a:srgbClr val="003399"/>
                </a:solidFill>
                <a:effectLst/>
                <a:latin typeface="Helvetica Neue"/>
                <a:hlinkClick r:id="rId4" tooltip="29 CFR 1926.451(b)(1)(i)"/>
              </a:rPr>
              <a:t>)</a:t>
            </a:r>
            <a:r>
              <a:rPr lang="en-US" b="0" i="0">
                <a:solidFill>
                  <a:srgbClr val="000000"/>
                </a:solidFill>
                <a:effectLst/>
                <a:latin typeface="Helvetica Neue"/>
              </a:rPr>
              <a:t> and </a:t>
            </a:r>
            <a:r>
              <a:rPr lang="en-US" b="0" i="0" u="none" strike="noStrike">
                <a:solidFill>
                  <a:srgbClr val="003399"/>
                </a:solidFill>
                <a:effectLst/>
                <a:latin typeface="Helvetica Neue"/>
                <a:hlinkClick r:id="rId5" tooltip="29 CFR 1926.451(b)(1)(ii)"/>
              </a:rPr>
              <a:t>(ii)</a:t>
            </a:r>
            <a:r>
              <a:rPr lang="en-US" b="0" i="0">
                <a:solidFill>
                  <a:srgbClr val="000000"/>
                </a:solidFill>
                <a:effectLst/>
                <a:latin typeface="Helvetica Neue"/>
              </a:rPr>
              <a: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Helvetica Neue"/>
              </a:rPr>
              <a:t>Scaffold platforms and walkways must be at least 18 inches wide, unless they are used in areas that the employer can demonstrate are so narrow that they must be less than 18 inches wide. In such cases, the platforms must be as wide as feasible, and fall protection must be provided. [</a:t>
            </a:r>
            <a:r>
              <a:rPr lang="en-US" b="0" i="0" u="none" strike="noStrike">
                <a:solidFill>
                  <a:srgbClr val="003399"/>
                </a:solidFill>
                <a:effectLst/>
                <a:latin typeface="Helvetica Neue"/>
                <a:hlinkClick r:id="rId6" tooltip="29 CFR 1926.451(b)(2)(i)"/>
              </a:rPr>
              <a:t>29 CFR 1926.451(b)(2)(</a:t>
            </a:r>
            <a:r>
              <a:rPr lang="en-US" b="0" i="0" u="none" strike="noStrike" err="1">
                <a:solidFill>
                  <a:srgbClr val="003399"/>
                </a:solidFill>
                <a:effectLst/>
                <a:latin typeface="Helvetica Neue"/>
                <a:hlinkClick r:id="rId6" tooltip="29 CFR 1926.451(b)(2)(i)"/>
              </a:rPr>
              <a:t>i</a:t>
            </a:r>
            <a:r>
              <a:rPr lang="en-US" b="0" i="0" u="none" strike="noStrike">
                <a:solidFill>
                  <a:srgbClr val="003399"/>
                </a:solidFill>
                <a:effectLst/>
                <a:latin typeface="Helvetica Neue"/>
                <a:hlinkClick r:id="rId6" tooltip="29 CFR 1926.451(b)(2)(i)"/>
              </a:rPr>
              <a:t>)</a:t>
            </a:r>
            <a:r>
              <a:rPr lang="en-US" b="0" i="0">
                <a:solidFill>
                  <a:srgbClr val="000000"/>
                </a:solidFill>
                <a:effectLst/>
                <a:latin typeface="Helvetica Neue"/>
              </a:rPr>
              <a:t> and </a:t>
            </a:r>
            <a:r>
              <a:rPr lang="en-US" b="0" i="0" u="none" strike="noStrike">
                <a:solidFill>
                  <a:srgbClr val="003399"/>
                </a:solidFill>
                <a:effectLst/>
                <a:latin typeface="Helvetica Neue"/>
                <a:hlinkClick r:id="rId7" tooltip="29 CFR 1926.451(b)(2)(ii)"/>
              </a:rPr>
              <a:t>(ii)</a:t>
            </a:r>
            <a:r>
              <a:rPr lang="en-US" b="0" i="0">
                <a:solidFill>
                  <a:srgbClr val="000000"/>
                </a:solidFill>
                <a:effectLst/>
                <a:latin typeface="Helvetica Neue"/>
              </a:rPr>
              <a: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Helvetica Neue"/>
              </a:rPr>
              <a:t>To prevent slippage, platforms must be cleated or otherwise restrained at each end, or else overlap their support at least 6 inches. [</a:t>
            </a:r>
            <a:r>
              <a:rPr lang="en-US" b="0" i="0" u="none" strike="noStrike">
                <a:solidFill>
                  <a:srgbClr val="003399"/>
                </a:solidFill>
                <a:effectLst/>
                <a:latin typeface="Helvetica Neue"/>
                <a:hlinkClick r:id="rId8" tooltip="29 CFR 1926.451(b)(4)"/>
              </a:rPr>
              <a:t>29 CFR 1926.451(b)(4)</a:t>
            </a:r>
            <a:r>
              <a:rPr lang="en-US" b="0" i="0">
                <a:solidFill>
                  <a:srgbClr val="000000"/>
                </a:solidFill>
                <a:effectLst/>
                <a:latin typeface="Helvetica Neu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Helvetica Neue"/>
              </a:rPr>
              <a:t>On scaffolds where platforms are overlapped to create a long platform, the overlap may only occur over supports, and may not be less than 12 inches, unless the platforms are restrained (i.e., nailed together) to prevent movement. [</a:t>
            </a:r>
            <a:r>
              <a:rPr lang="en-US" b="0" i="0" u="none" strike="noStrike">
                <a:solidFill>
                  <a:srgbClr val="003399"/>
                </a:solidFill>
                <a:effectLst/>
                <a:latin typeface="Helvetica Neue"/>
                <a:hlinkClick r:id="rId9" tooltip="29 CFR 1926.451(b)(7)"/>
              </a:rPr>
              <a:t>29 CFR 1926.451(b)(7)</a:t>
            </a:r>
            <a:r>
              <a:rPr lang="en-US" b="0" i="0">
                <a:solidFill>
                  <a:srgbClr val="000000"/>
                </a:solidFill>
                <a:effectLst/>
                <a:latin typeface="Helvetica Neu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Helvetica Neue"/>
            </a:endParaRP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368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b="1">
                <a:hlinkClick r:id="rId3"/>
              </a:rPr>
              <a:t>1926.451(h)(1)</a:t>
            </a:r>
            <a:endParaRPr lang="en-US"/>
          </a:p>
          <a:p>
            <a:r>
              <a:rPr lang="en-US"/>
              <a:t>In addition to wearing hardhats each employee on a scaffold shall be provided with additional protection from falling hand tools, debris, and other small objects through the installation of </a:t>
            </a:r>
            <a:r>
              <a:rPr lang="en-US" err="1"/>
              <a:t>toeboards</a:t>
            </a:r>
            <a:r>
              <a:rPr lang="en-US"/>
              <a:t>, screens, or guardrail systems, or through the erection of debris nets, catch platforms, or canopy structures that contain or deflect the falling objects. When the falling objects are too large, heavy or massive to be contained or deflected by any of the above-listed measures, the employer shall place such potential falling objects away from the edge of the surface from which they could fall and shall secure those materials as necessary to prevent their falling.</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950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b="1">
                <a:hlinkClick r:id="rId3"/>
              </a:rPr>
              <a:t>1926.451(f)(6)</a:t>
            </a:r>
            <a:endParaRPr lang="en-US"/>
          </a:p>
          <a:p>
            <a:r>
              <a:rPr lang="en-US"/>
              <a:t>The clearance between scaffolds and power lines shall be as follows: Scaffolds shall not be erected, used, dismantled, altered, or moved such that they or any conductive material handled on them might come closer to exposed and energized power lines than as follows: </a:t>
            </a:r>
          </a:p>
          <a:p>
            <a:pPr marL="228600" indent="-228600">
              <a:buAutoNum type="alphaLcPeriod"/>
            </a:pPr>
            <a:r>
              <a:rPr lang="en-US" sz="1200" b="0" i="0" u="none" strike="noStrike" kern="1200" baseline="0">
                <a:solidFill>
                  <a:schemeClr val="tx1"/>
                </a:solidFill>
                <a:latin typeface="+mn-lt"/>
                <a:ea typeface="+mn-ea"/>
                <a:cs typeface="+mn-cs"/>
              </a:rPr>
              <a:t>Insulated lines </a:t>
            </a:r>
          </a:p>
          <a:p>
            <a:pPr marL="457200" lvl="1" indent="0">
              <a:buNone/>
            </a:pPr>
            <a:r>
              <a:rPr lang="en-US" sz="1200" b="0" i="0" u="none" strike="noStrike" kern="1200" baseline="0">
                <a:solidFill>
                  <a:schemeClr val="tx1"/>
                </a:solidFill>
                <a:latin typeface="+mn-lt"/>
                <a:ea typeface="+mn-ea"/>
                <a:cs typeface="+mn-cs"/>
              </a:rPr>
              <a:t>i. Less than 300 volts – 3 feet</a:t>
            </a:r>
          </a:p>
          <a:p>
            <a:pPr lvl="1"/>
            <a:r>
              <a:rPr lang="en-US" sz="1200" b="0" i="0" u="none" strike="noStrike" kern="1200" baseline="0">
                <a:solidFill>
                  <a:schemeClr val="tx1"/>
                </a:solidFill>
                <a:latin typeface="+mn-lt"/>
                <a:ea typeface="+mn-ea"/>
                <a:cs typeface="+mn-cs"/>
              </a:rPr>
              <a:t>ii. 300 volts to 50 kilovolts – 10 feet</a:t>
            </a:r>
          </a:p>
          <a:p>
            <a:pPr lvl="1"/>
            <a:r>
              <a:rPr lang="en-US" sz="1200" b="0" i="0" u="none" strike="noStrike" kern="1200" baseline="0">
                <a:solidFill>
                  <a:schemeClr val="tx1"/>
                </a:solidFill>
                <a:latin typeface="+mn-lt"/>
                <a:ea typeface="+mn-ea"/>
                <a:cs typeface="+mn-cs"/>
              </a:rPr>
              <a:t>iii. More than 50 kilovolts – 10 feet plus 0.4 inches for each 1 kV over 50 kV</a:t>
            </a:r>
          </a:p>
          <a:p>
            <a:r>
              <a:rPr lang="en-US" sz="1200" b="0" i="0" u="none" strike="noStrike" kern="1200" baseline="0">
                <a:solidFill>
                  <a:schemeClr val="tx1"/>
                </a:solidFill>
                <a:latin typeface="+mn-lt"/>
                <a:ea typeface="+mn-ea"/>
                <a:cs typeface="+mn-cs"/>
              </a:rPr>
              <a:t>b. </a:t>
            </a:r>
            <a:r>
              <a:rPr lang="en-US" sz="1200" b="0" i="0" u="none" strike="noStrike" kern="1200" baseline="0" err="1">
                <a:solidFill>
                  <a:schemeClr val="tx1"/>
                </a:solidFill>
                <a:latin typeface="+mn-lt"/>
                <a:ea typeface="+mn-ea"/>
                <a:cs typeface="+mn-cs"/>
              </a:rPr>
              <a:t>Uninsulated</a:t>
            </a:r>
            <a:r>
              <a:rPr lang="en-US" sz="1200" b="0" i="0" u="none" strike="noStrike" kern="1200" baseline="0">
                <a:solidFill>
                  <a:schemeClr val="tx1"/>
                </a:solidFill>
                <a:latin typeface="+mn-lt"/>
                <a:ea typeface="+mn-ea"/>
                <a:cs typeface="+mn-cs"/>
              </a:rPr>
              <a:t> lines </a:t>
            </a:r>
          </a:p>
          <a:p>
            <a:r>
              <a:rPr lang="en-US" sz="1200" b="0" i="0" u="none" strike="noStrike" kern="1200" baseline="0">
                <a:solidFill>
                  <a:schemeClr val="tx1"/>
                </a:solidFill>
                <a:latin typeface="+mn-lt"/>
                <a:ea typeface="+mn-ea"/>
                <a:cs typeface="+mn-cs"/>
              </a:rPr>
              <a:t>          i.  Less than 50 kV – 10 feet</a:t>
            </a:r>
          </a:p>
          <a:p>
            <a:pPr lvl="1"/>
            <a:r>
              <a:rPr lang="en-US" sz="1200" b="0" i="0" u="none" strike="noStrike" kern="1200" baseline="0">
                <a:solidFill>
                  <a:schemeClr val="tx1"/>
                </a:solidFill>
                <a:latin typeface="+mn-lt"/>
                <a:ea typeface="+mn-ea"/>
                <a:cs typeface="+mn-cs"/>
              </a:rPr>
              <a:t>ii. More than 50 kV – 10 feet plus 0.4 inches for each 1 kV over 50 kV</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18354-FAF5-4E98-B57F-F6182A7992A0}"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063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suspension scaffold support devices, such as outrigger beams, cornice hooks, parapet clamps, and similar devices, shall rest on surfaces capable of supporting at least 4 times the load imposed on them by the scaffold operating at the rated load of the hoist (or at least 1.5 times the load imposed on them by the scaffold at the stall capacity of the hoist, whichever is greater). [1926.451(d)(1)]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Each employee on a single-point or two-point adjustable suspension scaffold shall be protected by both a personal fall arrest system and guardrail system; [1926.451(g)(1)(ii)] </a:t>
            </a:r>
          </a:p>
          <a:p>
            <a:endParaRPr lang="en-US"/>
          </a:p>
          <a:p>
            <a:r>
              <a:rPr lang="en-US"/>
              <a:t>Platforms shall not be more than 36 inches (0.9 m) wide unless designed by a qualified person to prevent unstable conditions. [1926.452(p)(1)]</a:t>
            </a:r>
          </a:p>
          <a:p>
            <a:endParaRPr lang="en-US"/>
          </a:p>
          <a:p>
            <a:r>
              <a:rPr lang="en-US"/>
              <a:t>The platform shall be securely fastened to hangers (stirrups) by U-bolts or by other means which satisfy the requirements of §1926.451(a). [1926.452(p)(2)]</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Platforms shall be of the ladder-type, plank-type, beam-type, or light-metal type. Light metal-type platforms having a rated capacity of 750 pounds or less and platforms 40 feet (12.2 m) or less in length shall be tested and listed by a nationally recognized testing laboratory. [1926.452(p)(4)]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Scaffolds and scaffold components shall be inspected for visible defects by a competent person before each work shift, and after any occurrence which could affect a scaffold's structural integrity. [1926.451(f)(3)]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Ropes shall be inspected for defects by a competent person prior to each </a:t>
            </a:r>
            <a:r>
              <a:rPr lang="en-US" err="1"/>
              <a:t>workshift</a:t>
            </a:r>
            <a:r>
              <a:rPr lang="en-US"/>
              <a:t> and after every occurrence which could affect a rope's integrity.</a:t>
            </a:r>
          </a:p>
          <a:p>
            <a:endParaRPr lang="en-US"/>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175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C418A-57C6-4B2F-979F-B2F731CD8869}" type="slidenum">
              <a:rPr kumimoji="0" lang="en-US" sz="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03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236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CFR 1926.450(b) Definitions.</a:t>
            </a:r>
            <a:r>
              <a:rPr lang="en-US" baseline="0"/>
              <a:t> </a:t>
            </a:r>
            <a:r>
              <a:rPr lang="en-US" i="1"/>
              <a:t>Competent person</a:t>
            </a:r>
            <a:r>
              <a:rPr lang="en-US"/>
              <a:t> means one who is capable of identifying existing and predictable hazards in the surroundings or working conditions which are unsanitary, hazardous, or dangerous to employees, and who has authorization to take prompt corrective measures to eliminate them.</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557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473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r>
              <a:rPr lang="en-US"/>
              <a:t>CFR 1926.450(b) Definitions.</a:t>
            </a:r>
          </a:p>
          <a:p>
            <a:r>
              <a:rPr lang="en-US" b="1" i="1"/>
              <a:t>Supported scaffold</a:t>
            </a:r>
            <a:r>
              <a:rPr lang="en-US" b="1"/>
              <a:t> </a:t>
            </a:r>
            <a:r>
              <a:rPr lang="en-US"/>
              <a:t>means one or more platforms supported by outrigger beams, brackets, poles, legs, uprights, posts, frames, or similar rigid support.</a:t>
            </a:r>
          </a:p>
          <a:p>
            <a:endParaRPr lang="en-US"/>
          </a:p>
          <a:p>
            <a:r>
              <a:rPr lang="en-US" b="1" i="1"/>
              <a:t>Suspension scaffold</a:t>
            </a:r>
            <a:r>
              <a:rPr lang="en-US" b="1"/>
              <a:t> </a:t>
            </a:r>
            <a:r>
              <a:rPr lang="en-US"/>
              <a:t>means one or more platforms suspended by ropes or other non-rigid means from an overhead structure(s).</a:t>
            </a:r>
          </a:p>
          <a:p>
            <a:endParaRPr lang="en-US" i="0"/>
          </a:p>
          <a:p>
            <a:r>
              <a:rPr lang="en-US" i="0"/>
              <a:t>CFR</a:t>
            </a:r>
            <a:r>
              <a:rPr lang="en-US" i="0" baseline="0"/>
              <a:t> </a:t>
            </a:r>
            <a:r>
              <a:rPr lang="en-US" i="0"/>
              <a:t>1926.453(a)(1)(</a:t>
            </a:r>
            <a:r>
              <a:rPr lang="en-US" i="0" err="1"/>
              <a:t>i</a:t>
            </a:r>
            <a:r>
              <a:rPr lang="en-US" i="0"/>
              <a:t>-v)</a:t>
            </a:r>
          </a:p>
          <a:p>
            <a:r>
              <a:rPr lang="en-US" b="1" i="1"/>
              <a:t>Aerial lifts</a:t>
            </a:r>
            <a:r>
              <a:rPr lang="en-US"/>
              <a:t> include the following types of vehicle-mounted aerial devices used to elevate personnel to job-sites above ground: </a:t>
            </a:r>
          </a:p>
          <a:p>
            <a:pPr marL="171450" indent="-171450">
              <a:buFont typeface="Arial" panose="020B0604020202020204" pitchFamily="34" charset="0"/>
              <a:buChar char="•"/>
            </a:pPr>
            <a:r>
              <a:rPr lang="en-US"/>
              <a:t>Extensible boom platforms; </a:t>
            </a:r>
          </a:p>
          <a:p>
            <a:pPr marL="171450" indent="-171450">
              <a:buFont typeface="Arial" panose="020B0604020202020204" pitchFamily="34" charset="0"/>
              <a:buChar char="•"/>
            </a:pPr>
            <a:r>
              <a:rPr lang="en-US"/>
              <a:t>Aerial ladders; </a:t>
            </a:r>
          </a:p>
          <a:p>
            <a:pPr marL="171450" indent="-171450">
              <a:buFont typeface="Arial" panose="020B0604020202020204" pitchFamily="34" charset="0"/>
              <a:buChar char="•"/>
            </a:pPr>
            <a:r>
              <a:rPr lang="en-US"/>
              <a:t>Articulating boom platforms; </a:t>
            </a:r>
          </a:p>
          <a:p>
            <a:pPr marL="171450" indent="-171450">
              <a:buFont typeface="Arial" panose="020B0604020202020204" pitchFamily="34" charset="0"/>
              <a:buChar char="•"/>
            </a:pPr>
            <a:r>
              <a:rPr lang="en-US"/>
              <a:t>Vertical towers; </a:t>
            </a:r>
          </a:p>
          <a:p>
            <a:pPr marL="171450" indent="-171450">
              <a:buFont typeface="Arial" panose="020B0604020202020204" pitchFamily="34" charset="0"/>
              <a:buChar char="•"/>
            </a:pPr>
            <a:r>
              <a:rPr lang="en-US"/>
              <a:t>A combination of any such devices. </a:t>
            </a:r>
          </a:p>
          <a:p>
            <a:r>
              <a:rPr lang="en-US"/>
              <a:t>Aerial equipment may be made of metal, wood, fiberglass reinforced plastic (FRP), or other material; may be powered or manually operated; and are deemed to be aerial lifts whether or not they are capable of rotating about a substantially vertical axis.</a:t>
            </a:r>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114600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Falls – slips, unsafe access, lack of fall protection, or failure of scaffold platforms or planks are factors that lead to fall incidents.</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Falling object(s) – materials, debris, or tools may fall from a scaffold at any time and hit workers below.</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Electrical hazards – work on scaffolds near power lines exposes workers to electric shock or electrocution.</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Collapse hazards – scaffolds can collapse if not secured, level, or stable or if they are overloaded.</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Planking hazards – planks that are in poor condition (cracked, dry-rot, or otherwise weakened) or planks that are not placed properly are hazardous due to potential for failure or for people/objects to fall through them.</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Weather conditions – rain, snow, wind, lightning </a:t>
            </a:r>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15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Collisions or struck by a construction vehicle or MV which could lead to tip-over</a:t>
            </a:r>
          </a:p>
          <a:p>
            <a:endPar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333333"/>
                </a:solidFill>
                <a:effectLst/>
                <a:latin typeface="Helvetica" panose="020B0604020202020204" pitchFamily="34" charset="0"/>
                <a:ea typeface="Calibri" panose="020F0502020204030204" pitchFamily="34" charset="0"/>
              </a:rPr>
              <a:t>An estimated 2.3 million construction workers, or 65 percent of the construction industry, work on scaffolds. Protecting these workers from scaffold-related accidents may prevent some of the 4,500 injuries and over 60 deaths every year (Bureau of Labor Statistics (BLS), 2003 and 2004 data for the private sector), at a savings for American employers of $90 million in workdays not lost. In a recent BLS study, 72 percent of workers injured in scaffold accidents attributed the accident either to the planking or support giving way, or to the employee slipping or being struck by a falling object. All of these accidents can be controlled by compliance with OSHA standards.</a:t>
            </a:r>
            <a:endParaRPr lang="en-US" sz="1800">
              <a:effectLst/>
              <a:latin typeface="Times New Roman" panose="02020603050405020304" pitchFamily="18" charset="0"/>
              <a:ea typeface="Calibri" panose="020F0502020204030204" pitchFamily="34" charset="0"/>
            </a:endParaRPr>
          </a:p>
          <a:p>
            <a:b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176602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40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1926.451(e) "Access." This paragraph applies to scaffold access for all employees. Access requirements for employees erecting or dismantling supported scaffolds are specifically addressed in paragraph (e)(9) of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1926.451(e)(1) When scaffold platforms are more than 2 feet (0.6 m) above or below a point of access, portable ladders, hook-on ladders, attachable ladders, stair towers (scaffold stairways/towers), stairway-type ladders (such as ladder stands), ramps, walkways, integral prefabricated scaffold access, or direct access from another scaffold, structure, personnel hoist, or similar surface shall be used.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Crossbraces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shall not be used as a means of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1926.451(e)(9)(</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The employer shall provide safe means of access for each employee erecting or dismantling a scaffold where the provision of safe access is feasible and does not create a greater hazard. The employer shall have a competent person determine whether it is feasible or would pose a greater hazard to provide, and have employees use a safe means of access. This determination shall be based on site conditions and the type of scaffold being erected or dismantled.</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635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481013"/>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1926.451(b)(3) Except as provided in paragraphs (b)(3)(</a:t>
            </a:r>
            <a:r>
              <a:rPr lang="en-US" err="1"/>
              <a:t>i</a:t>
            </a:r>
            <a:r>
              <a:rPr lang="en-US"/>
              <a:t>) and (ii) of this section, </a:t>
            </a:r>
            <a:r>
              <a:rPr lang="en-US" b="1"/>
              <a:t>the front edge of all platforms shall not be more than 14 inches (36 cm) from the face of the work, unless guardrail systems are erected along the front edge and/or personal fall arrest systems are used</a:t>
            </a:r>
            <a:r>
              <a:rPr lang="en-US"/>
              <a:t> in accordance with paragraph (g) of this section to protect employees from falling.</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875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3567CA-BBA4-4A63-87CD-E658DB9DA2E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29320-EC39-4F55-B500-EBFA223F5D3B}" type="slidenum">
              <a:rPr lang="en-US" smtClean="0"/>
              <a:t>‹#›</a:t>
            </a:fld>
            <a:endParaRPr lang="en-US"/>
          </a:p>
        </p:txBody>
      </p:sp>
    </p:spTree>
    <p:extLst>
      <p:ext uri="{BB962C8B-B14F-4D97-AF65-F5344CB8AC3E}">
        <p14:creationId xmlns:p14="http://schemas.microsoft.com/office/powerpoint/2010/main" val="188061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3567CA-BBA4-4A63-87CD-E658DB9DA2E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29320-EC39-4F55-B500-EBFA223F5D3B}" type="slidenum">
              <a:rPr lang="en-US" smtClean="0"/>
              <a:t>‹#›</a:t>
            </a:fld>
            <a:endParaRPr lang="en-US"/>
          </a:p>
        </p:txBody>
      </p:sp>
    </p:spTree>
    <p:extLst>
      <p:ext uri="{BB962C8B-B14F-4D97-AF65-F5344CB8AC3E}">
        <p14:creationId xmlns:p14="http://schemas.microsoft.com/office/powerpoint/2010/main" val="56347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3567CA-BBA4-4A63-87CD-E658DB9DA2E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29320-EC39-4F55-B500-EBFA223F5D3B}" type="slidenum">
              <a:rPr lang="en-US" smtClean="0"/>
              <a:t>‹#›</a:t>
            </a:fld>
            <a:endParaRPr lang="en-US"/>
          </a:p>
        </p:txBody>
      </p:sp>
    </p:spTree>
    <p:extLst>
      <p:ext uri="{BB962C8B-B14F-4D97-AF65-F5344CB8AC3E}">
        <p14:creationId xmlns:p14="http://schemas.microsoft.com/office/powerpoint/2010/main" val="116664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3567CA-BBA4-4A63-87CD-E658DB9DA2E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29320-EC39-4F55-B500-EBFA223F5D3B}" type="slidenum">
              <a:rPr lang="en-US" smtClean="0"/>
              <a:t>‹#›</a:t>
            </a:fld>
            <a:endParaRPr lang="en-US"/>
          </a:p>
        </p:txBody>
      </p:sp>
    </p:spTree>
    <p:extLst>
      <p:ext uri="{BB962C8B-B14F-4D97-AF65-F5344CB8AC3E}">
        <p14:creationId xmlns:p14="http://schemas.microsoft.com/office/powerpoint/2010/main" val="266726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3567CA-BBA4-4A63-87CD-E658DB9DA2E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29320-EC39-4F55-B500-EBFA223F5D3B}" type="slidenum">
              <a:rPr lang="en-US" smtClean="0"/>
              <a:t>‹#›</a:t>
            </a:fld>
            <a:endParaRPr lang="en-US"/>
          </a:p>
        </p:txBody>
      </p:sp>
    </p:spTree>
    <p:extLst>
      <p:ext uri="{BB962C8B-B14F-4D97-AF65-F5344CB8AC3E}">
        <p14:creationId xmlns:p14="http://schemas.microsoft.com/office/powerpoint/2010/main" val="229736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3567CA-BBA4-4A63-87CD-E658DB9DA2ED}"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29320-EC39-4F55-B500-EBFA223F5D3B}" type="slidenum">
              <a:rPr lang="en-US" smtClean="0"/>
              <a:t>‹#›</a:t>
            </a:fld>
            <a:endParaRPr lang="en-US"/>
          </a:p>
        </p:txBody>
      </p:sp>
    </p:spTree>
    <p:extLst>
      <p:ext uri="{BB962C8B-B14F-4D97-AF65-F5344CB8AC3E}">
        <p14:creationId xmlns:p14="http://schemas.microsoft.com/office/powerpoint/2010/main" val="40535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3567CA-BBA4-4A63-87CD-E658DB9DA2ED}"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29320-EC39-4F55-B500-EBFA223F5D3B}" type="slidenum">
              <a:rPr lang="en-US" smtClean="0"/>
              <a:t>‹#›</a:t>
            </a:fld>
            <a:endParaRPr lang="en-US"/>
          </a:p>
        </p:txBody>
      </p:sp>
    </p:spTree>
    <p:extLst>
      <p:ext uri="{BB962C8B-B14F-4D97-AF65-F5344CB8AC3E}">
        <p14:creationId xmlns:p14="http://schemas.microsoft.com/office/powerpoint/2010/main" val="291988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3567CA-BBA4-4A63-87CD-E658DB9DA2ED}"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29320-EC39-4F55-B500-EBFA223F5D3B}" type="slidenum">
              <a:rPr lang="en-US" smtClean="0"/>
              <a:t>‹#›</a:t>
            </a:fld>
            <a:endParaRPr lang="en-US"/>
          </a:p>
        </p:txBody>
      </p:sp>
    </p:spTree>
    <p:extLst>
      <p:ext uri="{BB962C8B-B14F-4D97-AF65-F5344CB8AC3E}">
        <p14:creationId xmlns:p14="http://schemas.microsoft.com/office/powerpoint/2010/main" val="320625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567CA-BBA4-4A63-87CD-E658DB9DA2ED}"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29320-EC39-4F55-B500-EBFA223F5D3B}" type="slidenum">
              <a:rPr lang="en-US" smtClean="0"/>
              <a:t>‹#›</a:t>
            </a:fld>
            <a:endParaRPr lang="en-US"/>
          </a:p>
        </p:txBody>
      </p:sp>
    </p:spTree>
    <p:extLst>
      <p:ext uri="{BB962C8B-B14F-4D97-AF65-F5344CB8AC3E}">
        <p14:creationId xmlns:p14="http://schemas.microsoft.com/office/powerpoint/2010/main" val="349909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3567CA-BBA4-4A63-87CD-E658DB9DA2ED}"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29320-EC39-4F55-B500-EBFA223F5D3B}" type="slidenum">
              <a:rPr lang="en-US" smtClean="0"/>
              <a:t>‹#›</a:t>
            </a:fld>
            <a:endParaRPr lang="en-US"/>
          </a:p>
        </p:txBody>
      </p:sp>
    </p:spTree>
    <p:extLst>
      <p:ext uri="{BB962C8B-B14F-4D97-AF65-F5344CB8AC3E}">
        <p14:creationId xmlns:p14="http://schemas.microsoft.com/office/powerpoint/2010/main" val="148880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3567CA-BBA4-4A63-87CD-E658DB9DA2ED}"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29320-EC39-4F55-B500-EBFA223F5D3B}" type="slidenum">
              <a:rPr lang="en-US" smtClean="0"/>
              <a:t>‹#›</a:t>
            </a:fld>
            <a:endParaRPr lang="en-US"/>
          </a:p>
        </p:txBody>
      </p:sp>
    </p:spTree>
    <p:extLst>
      <p:ext uri="{BB962C8B-B14F-4D97-AF65-F5344CB8AC3E}">
        <p14:creationId xmlns:p14="http://schemas.microsoft.com/office/powerpoint/2010/main" val="160213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567CA-BBA4-4A63-87CD-E658DB9DA2ED}" type="datetimeFigureOut">
              <a:rPr lang="en-US" smtClean="0"/>
              <a:t>3/11/2025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29320-EC39-4F55-B500-EBFA223F5D3B}" type="slidenum">
              <a:rPr lang="en-US" smtClean="0"/>
              <a:t>‹#›</a:t>
            </a:fld>
            <a:endParaRPr lang="en-US"/>
          </a:p>
        </p:txBody>
      </p:sp>
    </p:spTree>
    <p:extLst>
      <p:ext uri="{BB962C8B-B14F-4D97-AF65-F5344CB8AC3E}">
        <p14:creationId xmlns:p14="http://schemas.microsoft.com/office/powerpoint/2010/main" val="2686035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F7FC70-D134-4970-BA48-075ED6713449}"/>
              </a:ext>
            </a:extLst>
          </p:cNvPr>
          <p:cNvPicPr>
            <a:picLocks noChangeAspect="1"/>
          </p:cNvPicPr>
          <p:nvPr/>
        </p:nvPicPr>
        <p:blipFill>
          <a:blip r:embed="rId2"/>
          <a:stretch>
            <a:fillRect/>
          </a:stretch>
        </p:blipFill>
        <p:spPr>
          <a:xfrm>
            <a:off x="2981575" y="655232"/>
            <a:ext cx="3180850" cy="934236"/>
          </a:xfrm>
          <a:prstGeom prst="rect">
            <a:avLst/>
          </a:prstGeom>
        </p:spPr>
      </p:pic>
      <p:sp>
        <p:nvSpPr>
          <p:cNvPr id="3" name="TextBox 2">
            <a:extLst>
              <a:ext uri="{FF2B5EF4-FFF2-40B4-BE49-F238E27FC236}">
                <a16:creationId xmlns:a16="http://schemas.microsoft.com/office/drawing/2014/main" id="{71D6FA67-B5BF-4B20-AB05-9DFD893E4E61}"/>
              </a:ext>
            </a:extLst>
          </p:cNvPr>
          <p:cNvSpPr txBox="1"/>
          <p:nvPr/>
        </p:nvSpPr>
        <p:spPr>
          <a:xfrm>
            <a:off x="1504950" y="2372170"/>
            <a:ext cx="6134100" cy="2862322"/>
          </a:xfrm>
          <a:prstGeom prst="rect">
            <a:avLst/>
          </a:prstGeom>
          <a:noFill/>
        </p:spPr>
        <p:txBody>
          <a:bodyPr wrap="square">
            <a:spAutoFit/>
          </a:bodyPr>
          <a:lstStyle/>
          <a:p>
            <a:pPr marL="0" marR="0" lvl="0" indent="0" algn="ctr" defTabSz="342900" rtl="0" eaLnBrk="0" fontAlgn="base" latinLnBrk="0" hangingPunct="0">
              <a:lnSpc>
                <a:spcPct val="100000"/>
              </a:lnSpc>
              <a:spcBef>
                <a:spcPct val="0"/>
              </a:spcBef>
              <a:spcAft>
                <a:spcPct val="0"/>
              </a:spcAft>
              <a:buClrTx/>
              <a:buSzTx/>
              <a:buFontTx/>
              <a:buNone/>
              <a:tabLst/>
              <a:defRPr/>
            </a:pPr>
            <a:r>
              <a:rPr lang="en-US" sz="4800" b="1" dirty="0">
                <a:solidFill>
                  <a:prstClr val="black"/>
                </a:solidFill>
                <a:latin typeface="Calibri" panose="020F0502020204030204"/>
              </a:rPr>
              <a:t>New Hire Training</a:t>
            </a: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Scaffolds</a:t>
            </a:r>
          </a:p>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88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bg1">
              <a:lumMod val="65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10</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Title 1">
            <a:extLst>
              <a:ext uri="{FF2B5EF4-FFF2-40B4-BE49-F238E27FC236}">
                <a16:creationId xmlns:a16="http://schemas.microsoft.com/office/drawing/2014/main" id="{ABE8E8BE-E6EB-42E0-AFCA-96B4E268C6F6}"/>
              </a:ext>
            </a:extLst>
          </p:cNvPr>
          <p:cNvSpPr txBox="1">
            <a:spLocks/>
          </p:cNvSpPr>
          <p:nvPr/>
        </p:nvSpPr>
        <p:spPr bwMode="auto">
          <a:xfrm>
            <a:off x="1383031" y="846116"/>
            <a:ext cx="2438400" cy="62865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r>
              <a:rPr lang="en-US" sz="2800"/>
              <a:t>Guardrails</a:t>
            </a:r>
          </a:p>
        </p:txBody>
      </p:sp>
      <p:sp>
        <p:nvSpPr>
          <p:cNvPr id="6" name="TextBox 5">
            <a:extLst>
              <a:ext uri="{FF2B5EF4-FFF2-40B4-BE49-F238E27FC236}">
                <a16:creationId xmlns:a16="http://schemas.microsoft.com/office/drawing/2014/main" id="{4D12EE82-4AEA-4A45-8CAC-744877A6C076}"/>
              </a:ext>
            </a:extLst>
          </p:cNvPr>
          <p:cNvSpPr txBox="1"/>
          <p:nvPr/>
        </p:nvSpPr>
        <p:spPr>
          <a:xfrm>
            <a:off x="313374" y="3581400"/>
            <a:ext cx="4577714" cy="1815882"/>
          </a:xfrm>
          <a:prstGeom prst="rect">
            <a:avLst/>
          </a:prstGeom>
          <a:noFill/>
        </p:spPr>
        <p:txBody>
          <a:bodyPr wrap="square">
            <a:spAutoFit/>
          </a:bodyPr>
          <a:lstStyle/>
          <a:p>
            <a:pPr marL="342900" indent="-342900">
              <a:buFont typeface="Arial" panose="020B0604020202020204" pitchFamily="34" charset="0"/>
              <a:buChar char="•"/>
            </a:pPr>
            <a:r>
              <a:rPr lang="en-US" sz="2800" dirty="0"/>
              <a:t>If front edge (working edge) is more than 14 inches from work, a guardrail and/or PFAS system must be used</a:t>
            </a:r>
          </a:p>
        </p:txBody>
      </p:sp>
      <p:pic>
        <p:nvPicPr>
          <p:cNvPr id="7" name="Picture 2">
            <a:extLst>
              <a:ext uri="{FF2B5EF4-FFF2-40B4-BE49-F238E27FC236}">
                <a16:creationId xmlns:a16="http://schemas.microsoft.com/office/drawing/2014/main" id="{1A90B85E-7C31-4F11-8713-38EB3F642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742" y="1826060"/>
            <a:ext cx="3103314" cy="271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28F12280-2D72-4CA7-8157-8ECFEFE1DD08}"/>
              </a:ext>
            </a:extLst>
          </p:cNvPr>
          <p:cNvSpPr txBox="1"/>
          <p:nvPr/>
        </p:nvSpPr>
        <p:spPr>
          <a:xfrm>
            <a:off x="313374" y="1718100"/>
            <a:ext cx="4577714" cy="1384995"/>
          </a:xfrm>
          <a:prstGeom prst="rect">
            <a:avLst/>
          </a:prstGeom>
          <a:noFill/>
        </p:spPr>
        <p:txBody>
          <a:bodyPr wrap="square">
            <a:spAutoFit/>
          </a:bodyPr>
          <a:lstStyle/>
          <a:p>
            <a:pPr marL="285750" indent="-285750">
              <a:buFont typeface="Arial" panose="020B0604020202020204" pitchFamily="34" charset="0"/>
              <a:buChar char="•"/>
            </a:pPr>
            <a:r>
              <a:rPr lang="en-US" sz="2800"/>
              <a:t>Must be installed on open sides and ends of scaffolds</a:t>
            </a:r>
          </a:p>
        </p:txBody>
      </p:sp>
      <p:sp>
        <p:nvSpPr>
          <p:cNvPr id="10" name="TextBox 9">
            <a:extLst>
              <a:ext uri="{FF2B5EF4-FFF2-40B4-BE49-F238E27FC236}">
                <a16:creationId xmlns:a16="http://schemas.microsoft.com/office/drawing/2014/main" id="{B6E05841-F19D-4275-9959-9CDB9CDDED0C}"/>
              </a:ext>
            </a:extLst>
          </p:cNvPr>
          <p:cNvSpPr txBox="1"/>
          <p:nvPr/>
        </p:nvSpPr>
        <p:spPr>
          <a:xfrm>
            <a:off x="6527157" y="4699312"/>
            <a:ext cx="1146987" cy="215444"/>
          </a:xfrm>
          <a:prstGeom prst="rect">
            <a:avLst/>
          </a:prstGeom>
          <a:noFill/>
        </p:spPr>
        <p:txBody>
          <a:bodyPr wrap="square" rtlCol="0">
            <a:spAutoFit/>
          </a:bodyPr>
          <a:lstStyle/>
          <a:p>
            <a:pPr algn="r"/>
            <a:r>
              <a:rPr lang="en-US" sz="800">
                <a:solidFill>
                  <a:prstClr val="black"/>
                </a:solidFill>
                <a:latin typeface="Calibri"/>
              </a:rPr>
              <a:t>Source: OSHA</a:t>
            </a:r>
          </a:p>
        </p:txBody>
      </p:sp>
    </p:spTree>
    <p:extLst>
      <p:ext uri="{BB962C8B-B14F-4D97-AF65-F5344CB8AC3E}">
        <p14:creationId xmlns:p14="http://schemas.microsoft.com/office/powerpoint/2010/main" val="35441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bg1">
              <a:lumMod val="65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11</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E1698F92-C6AF-4D26-9370-33D10E99939C}"/>
              </a:ext>
            </a:extLst>
          </p:cNvPr>
          <p:cNvPicPr>
            <a:picLocks noChangeAspect="1"/>
          </p:cNvPicPr>
          <p:nvPr/>
        </p:nvPicPr>
        <p:blipFill>
          <a:blip r:embed="rId3"/>
          <a:stretch>
            <a:fillRect/>
          </a:stretch>
        </p:blipFill>
        <p:spPr>
          <a:xfrm>
            <a:off x="6977441" y="895349"/>
            <a:ext cx="2020319" cy="3053437"/>
          </a:xfrm>
          <a:prstGeom prst="rect">
            <a:avLst/>
          </a:prstGeom>
        </p:spPr>
      </p:pic>
      <p:pic>
        <p:nvPicPr>
          <p:cNvPr id="5122" name="Picture 2">
            <a:extLst>
              <a:ext uri="{FF2B5EF4-FFF2-40B4-BE49-F238E27FC236}">
                <a16:creationId xmlns:a16="http://schemas.microsoft.com/office/drawing/2014/main" id="{A890703E-9F81-4992-8C59-2D8AF23B4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245" y="4206280"/>
            <a:ext cx="3429000" cy="22770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61 - CBM-Scaffold-Aluminum-Plywood-Deck-Platform-7-039-x-19-1-4-034-Scaffolding-Walk-Board">
            <a:extLst>
              <a:ext uri="{FF2B5EF4-FFF2-40B4-BE49-F238E27FC236}">
                <a16:creationId xmlns:a16="http://schemas.microsoft.com/office/drawing/2014/main" id="{81A833A2-D7D6-410A-9E62-03D1920413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4821035"/>
            <a:ext cx="3619499" cy="16623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5DD14C-453A-48D8-AD24-25ADB32C5956}"/>
              </a:ext>
            </a:extLst>
          </p:cNvPr>
          <p:cNvSpPr txBox="1"/>
          <p:nvPr/>
        </p:nvSpPr>
        <p:spPr>
          <a:xfrm>
            <a:off x="381521" y="685800"/>
            <a:ext cx="2076209" cy="584775"/>
          </a:xfrm>
          <a:prstGeom prst="rect">
            <a:avLst/>
          </a:prstGeom>
          <a:noFill/>
        </p:spPr>
        <p:txBody>
          <a:bodyPr wrap="none" rtlCol="0">
            <a:spAutoFit/>
          </a:bodyPr>
          <a:lstStyle/>
          <a:p>
            <a:r>
              <a:rPr lang="en-US" sz="3200" b="1"/>
              <a:t>Platforms</a:t>
            </a:r>
          </a:p>
        </p:txBody>
      </p:sp>
      <p:sp>
        <p:nvSpPr>
          <p:cNvPr id="10" name="TextBox 9">
            <a:extLst>
              <a:ext uri="{FF2B5EF4-FFF2-40B4-BE49-F238E27FC236}">
                <a16:creationId xmlns:a16="http://schemas.microsoft.com/office/drawing/2014/main" id="{BCDEED3C-87B9-4292-8138-8E37DC03C6F7}"/>
              </a:ext>
            </a:extLst>
          </p:cNvPr>
          <p:cNvSpPr txBox="1"/>
          <p:nvPr/>
        </p:nvSpPr>
        <p:spPr>
          <a:xfrm>
            <a:off x="146240" y="1270575"/>
            <a:ext cx="6940360" cy="1200329"/>
          </a:xfrm>
          <a:prstGeom prst="rect">
            <a:avLst/>
          </a:prstGeom>
          <a:noFill/>
        </p:spPr>
        <p:txBody>
          <a:bodyPr wrap="square">
            <a:spAutoFit/>
          </a:bodyPr>
          <a:lstStyle/>
          <a:p>
            <a:pPr marL="285750" indent="-285750">
              <a:buFont typeface="Arial" panose="020B0604020202020204" pitchFamily="34" charset="0"/>
              <a:buChar char="•"/>
            </a:pPr>
            <a:r>
              <a:rPr lang="en-US" sz="2400" b="0" i="0">
                <a:solidFill>
                  <a:srgbClr val="000000"/>
                </a:solidFill>
                <a:effectLst/>
                <a:latin typeface="Helvetica Neue"/>
              </a:rPr>
              <a:t>Each platform must be fully planked or decked between the front uprights and the guardrail supports </a:t>
            </a:r>
            <a:endParaRPr lang="en-US" sz="2400"/>
          </a:p>
        </p:txBody>
      </p:sp>
      <p:sp>
        <p:nvSpPr>
          <p:cNvPr id="12" name="TextBox 11">
            <a:extLst>
              <a:ext uri="{FF2B5EF4-FFF2-40B4-BE49-F238E27FC236}">
                <a16:creationId xmlns:a16="http://schemas.microsoft.com/office/drawing/2014/main" id="{FADEA2DC-7D56-47EB-B861-3ABC3AD933CA}"/>
              </a:ext>
            </a:extLst>
          </p:cNvPr>
          <p:cNvSpPr txBox="1"/>
          <p:nvPr/>
        </p:nvSpPr>
        <p:spPr>
          <a:xfrm>
            <a:off x="192041" y="2530302"/>
            <a:ext cx="6550119" cy="830997"/>
          </a:xfrm>
          <a:prstGeom prst="rect">
            <a:avLst/>
          </a:prstGeom>
          <a:noFill/>
        </p:spPr>
        <p:txBody>
          <a:bodyPr wrap="square">
            <a:spAutoFit/>
          </a:bodyPr>
          <a:lstStyle/>
          <a:p>
            <a:pPr marL="342900" indent="-342900">
              <a:buFont typeface="Arial" panose="020B0604020202020204" pitchFamily="34" charset="0"/>
              <a:buChar char="•"/>
            </a:pPr>
            <a:r>
              <a:rPr lang="en-US" sz="2400" b="0" i="0">
                <a:solidFill>
                  <a:srgbClr val="000000"/>
                </a:solidFill>
                <a:effectLst/>
                <a:latin typeface="Helvetica Neue"/>
              </a:rPr>
              <a:t>Planks must only be scaffold grade lumber and overlap at supports</a:t>
            </a:r>
            <a:endParaRPr lang="en-US" sz="2400"/>
          </a:p>
        </p:txBody>
      </p:sp>
      <p:sp>
        <p:nvSpPr>
          <p:cNvPr id="14" name="TextBox 13">
            <a:extLst>
              <a:ext uri="{FF2B5EF4-FFF2-40B4-BE49-F238E27FC236}">
                <a16:creationId xmlns:a16="http://schemas.microsoft.com/office/drawing/2014/main" id="{87217253-0E3E-4D65-9BE9-980401AB79DA}"/>
              </a:ext>
            </a:extLst>
          </p:cNvPr>
          <p:cNvSpPr txBox="1"/>
          <p:nvPr/>
        </p:nvSpPr>
        <p:spPr>
          <a:xfrm>
            <a:off x="153860" y="3524853"/>
            <a:ext cx="5332540" cy="1200329"/>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000000"/>
                </a:solidFill>
                <a:effectLst/>
                <a:latin typeface="Helvetica Neue"/>
              </a:rPr>
              <a:t>Decks should be in good condition and should be inspected before use</a:t>
            </a:r>
            <a:endParaRPr lang="en-US" sz="2400" dirty="0"/>
          </a:p>
        </p:txBody>
      </p:sp>
    </p:spTree>
    <p:extLst>
      <p:ext uri="{BB962C8B-B14F-4D97-AF65-F5344CB8AC3E}">
        <p14:creationId xmlns:p14="http://schemas.microsoft.com/office/powerpoint/2010/main" val="425667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090" y="646546"/>
            <a:ext cx="6750295" cy="628651"/>
          </a:xfrm>
        </p:spPr>
        <p:txBody>
          <a:bodyPr>
            <a:normAutofit fontScale="90000"/>
          </a:bodyPr>
          <a:lstStyle/>
          <a:p>
            <a:r>
              <a:rPr lang="en-US"/>
              <a:t>Protection From Falling Objects</a:t>
            </a:r>
          </a:p>
        </p:txBody>
      </p:sp>
      <p:sp>
        <p:nvSpPr>
          <p:cNvPr id="3" name="Content Placeholder 2"/>
          <p:cNvSpPr>
            <a:spLocks noGrp="1"/>
          </p:cNvSpPr>
          <p:nvPr>
            <p:ph idx="1"/>
          </p:nvPr>
        </p:nvSpPr>
        <p:spPr>
          <a:xfrm>
            <a:off x="366351" y="4630282"/>
            <a:ext cx="4960029" cy="1416188"/>
          </a:xfrm>
        </p:spPr>
        <p:txBody>
          <a:bodyPr>
            <a:normAutofit fontScale="25000" lnSpcReduction="20000"/>
          </a:bodyPr>
          <a:lstStyle/>
          <a:p>
            <a:r>
              <a:rPr lang="en-US" sz="12800" b="1" dirty="0"/>
              <a:t>Always wear a hardhat when working around or below scaffolds </a:t>
            </a:r>
          </a:p>
          <a:p>
            <a:endParaRPr lang="en-US" dirty="0"/>
          </a:p>
        </p:txBody>
      </p:sp>
      <p:pic>
        <p:nvPicPr>
          <p:cNvPr id="4100" name="Picture 4" descr="https://www.osha.gov/SLTC/etools/scaffolding/images/debr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558" y="1943099"/>
            <a:ext cx="3685471" cy="4305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69963" y="6414281"/>
            <a:ext cx="860240" cy="184666"/>
          </a:xfrm>
          <a:prstGeom prst="rect">
            <a:avLst/>
          </a:prstGeom>
          <a:noFill/>
        </p:spPr>
        <p:txBody>
          <a:bodyPr wrap="square" rtlCol="0">
            <a:spAutoFit/>
          </a:bodyPr>
          <a:lstStyle/>
          <a:p>
            <a:pPr algn="r"/>
            <a:r>
              <a:rPr lang="en-US" sz="600">
                <a:solidFill>
                  <a:prstClr val="black"/>
                </a:solidFill>
                <a:latin typeface="Calibri"/>
              </a:rPr>
              <a:t>Source: OSHA</a:t>
            </a:r>
          </a:p>
        </p:txBody>
      </p:sp>
      <p:sp>
        <p:nvSpPr>
          <p:cNvPr id="7" name="Title 1">
            <a:extLst>
              <a:ext uri="{FF2B5EF4-FFF2-40B4-BE49-F238E27FC236}">
                <a16:creationId xmlns:a16="http://schemas.microsoft.com/office/drawing/2014/main" id="{23029AD7-3D05-4D23-9E90-E5D899E00FD3}"/>
              </a:ext>
            </a:extLst>
          </p:cNvPr>
          <p:cNvSpPr txBox="1">
            <a:spLocks/>
          </p:cNvSpPr>
          <p:nvPr/>
        </p:nvSpPr>
        <p:spPr bwMode="auto">
          <a:xfrm>
            <a:off x="8238" y="-21354"/>
            <a:ext cx="9144000" cy="628650"/>
          </a:xfrm>
          <a:prstGeom prst="rect">
            <a:avLst/>
          </a:prstGeom>
          <a:solidFill>
            <a:schemeClr val="bg1">
              <a:lumMod val="65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8" name="TextBox 7">
            <a:extLst>
              <a:ext uri="{FF2B5EF4-FFF2-40B4-BE49-F238E27FC236}">
                <a16:creationId xmlns:a16="http://schemas.microsoft.com/office/drawing/2014/main" id="{63DD6830-1483-4E37-AFEB-561800889822}"/>
              </a:ext>
            </a:extLst>
          </p:cNvPr>
          <p:cNvSpPr txBox="1"/>
          <p:nvPr/>
        </p:nvSpPr>
        <p:spPr>
          <a:xfrm>
            <a:off x="306251" y="1407893"/>
            <a:ext cx="4577714" cy="1200329"/>
          </a:xfrm>
          <a:prstGeom prst="rect">
            <a:avLst/>
          </a:prstGeom>
          <a:noFill/>
        </p:spPr>
        <p:txBody>
          <a:bodyPr wrap="square">
            <a:spAutoFit/>
          </a:bodyPr>
          <a:lstStyle/>
          <a:p>
            <a:pPr marL="285750" indent="-285750">
              <a:buFont typeface="Arial" panose="020B0604020202020204" pitchFamily="34" charset="0"/>
              <a:buChar char="•"/>
            </a:pPr>
            <a:r>
              <a:rPr lang="en-US" sz="2400"/>
              <a:t>Protection must be provided </a:t>
            </a:r>
            <a:br>
              <a:rPr lang="en-US" sz="2400"/>
            </a:br>
            <a:r>
              <a:rPr lang="en-US" sz="2400"/>
              <a:t>when there is potential of </a:t>
            </a:r>
            <a:br>
              <a:rPr lang="en-US" sz="2400"/>
            </a:br>
            <a:r>
              <a:rPr lang="en-US" sz="2400"/>
              <a:t>being struck by falling objects </a:t>
            </a:r>
          </a:p>
        </p:txBody>
      </p:sp>
      <p:sp>
        <p:nvSpPr>
          <p:cNvPr id="10" name="TextBox 9">
            <a:extLst>
              <a:ext uri="{FF2B5EF4-FFF2-40B4-BE49-F238E27FC236}">
                <a16:creationId xmlns:a16="http://schemas.microsoft.com/office/drawing/2014/main" id="{7463D688-F406-4EB2-B651-34DCFCDC6550}"/>
              </a:ext>
            </a:extLst>
          </p:cNvPr>
          <p:cNvSpPr txBox="1"/>
          <p:nvPr/>
        </p:nvSpPr>
        <p:spPr>
          <a:xfrm>
            <a:off x="366351" y="2895420"/>
            <a:ext cx="4815249" cy="1200329"/>
          </a:xfrm>
          <a:prstGeom prst="rect">
            <a:avLst/>
          </a:prstGeom>
          <a:noFill/>
        </p:spPr>
        <p:txBody>
          <a:bodyPr wrap="square">
            <a:spAutoFit/>
          </a:bodyPr>
          <a:lstStyle/>
          <a:p>
            <a:pPr marL="285750" indent="-285750">
              <a:buFont typeface="Arial" panose="020B0604020202020204" pitchFamily="34" charset="0"/>
              <a:buChar char="•"/>
            </a:pPr>
            <a:r>
              <a:rPr lang="en-US" sz="2400" dirty="0"/>
              <a:t>Methods of protection:</a:t>
            </a:r>
          </a:p>
          <a:p>
            <a:pPr lvl="1"/>
            <a:r>
              <a:rPr lang="en-US" sz="2400" dirty="0"/>
              <a:t>Barricades, </a:t>
            </a:r>
            <a:r>
              <a:rPr lang="en-US" sz="2400" dirty="0" err="1"/>
              <a:t>toeboards</a:t>
            </a:r>
            <a:r>
              <a:rPr lang="en-US" sz="2400" dirty="0"/>
              <a:t>, screens or paneling, canopy or mesh nets.</a:t>
            </a:r>
          </a:p>
        </p:txBody>
      </p:sp>
    </p:spTree>
    <p:extLst>
      <p:ext uri="{BB962C8B-B14F-4D97-AF65-F5344CB8AC3E}">
        <p14:creationId xmlns:p14="http://schemas.microsoft.com/office/powerpoint/2010/main" val="7321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665236"/>
            <a:ext cx="6515100" cy="616072"/>
          </a:xfrm>
        </p:spPr>
        <p:txBody>
          <a:bodyPr>
            <a:noAutofit/>
          </a:bodyPr>
          <a:lstStyle/>
          <a:p>
            <a:r>
              <a:rPr lang="en-US" sz="2850"/>
              <a:t>Protection From Electrical Hazards</a:t>
            </a:r>
          </a:p>
        </p:txBody>
      </p:sp>
      <p:sp>
        <p:nvSpPr>
          <p:cNvPr id="3" name="Content Placeholder 2"/>
          <p:cNvSpPr>
            <a:spLocks noGrp="1"/>
          </p:cNvSpPr>
          <p:nvPr>
            <p:ph idx="1"/>
          </p:nvPr>
        </p:nvSpPr>
        <p:spPr>
          <a:xfrm>
            <a:off x="262890" y="5156450"/>
            <a:ext cx="5246370" cy="1566176"/>
          </a:xfrm>
        </p:spPr>
        <p:txBody>
          <a:bodyPr>
            <a:normAutofit/>
          </a:bodyPr>
          <a:lstStyle/>
          <a:p>
            <a:pPr marL="0" indent="0">
              <a:spcBef>
                <a:spcPts val="0"/>
              </a:spcBef>
              <a:buNone/>
            </a:pPr>
            <a:r>
              <a:rPr lang="en-US" sz="1800" dirty="0"/>
              <a:t>When exceeding minimum distance as necessary to perform work, utility company must be notified to</a:t>
            </a:r>
          </a:p>
          <a:p>
            <a:pPr lvl="1">
              <a:buFont typeface="Courier New" panose="02070309020205020404" pitchFamily="49" charset="0"/>
              <a:buChar char="o"/>
            </a:pPr>
            <a:r>
              <a:rPr lang="en-US" sz="1800" dirty="0"/>
              <a:t>De-energize or relocate line</a:t>
            </a:r>
          </a:p>
          <a:p>
            <a:pPr marL="342900" lvl="1" indent="0">
              <a:buNone/>
            </a:pPr>
            <a:r>
              <a:rPr lang="en-US" sz="1800" dirty="0"/>
              <a:t>			</a:t>
            </a:r>
            <a:r>
              <a:rPr lang="en-US" sz="1800" b="1" dirty="0"/>
              <a:t>OR </a:t>
            </a:r>
          </a:p>
          <a:p>
            <a:pPr lvl="1">
              <a:buFont typeface="Courier New" panose="02070309020205020404" pitchFamily="49" charset="0"/>
              <a:buChar char="o"/>
            </a:pPr>
            <a:r>
              <a:rPr lang="en-US" sz="1800" dirty="0"/>
              <a:t>Install protective coverings to prevent contact</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386" y="1833410"/>
            <a:ext cx="3378607" cy="4015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90123" y="6400800"/>
            <a:ext cx="860240" cy="184666"/>
          </a:xfrm>
          <a:prstGeom prst="rect">
            <a:avLst/>
          </a:prstGeom>
          <a:noFill/>
        </p:spPr>
        <p:txBody>
          <a:bodyPr wrap="square" rtlCol="0">
            <a:spAutoFit/>
          </a:bodyPr>
          <a:lstStyle/>
          <a:p>
            <a:pPr algn="r"/>
            <a:r>
              <a:rPr lang="en-US" sz="600">
                <a:solidFill>
                  <a:prstClr val="black"/>
                </a:solidFill>
                <a:latin typeface="Calibri"/>
              </a:rPr>
              <a:t>Source: OSHA</a:t>
            </a:r>
          </a:p>
        </p:txBody>
      </p:sp>
      <p:sp>
        <p:nvSpPr>
          <p:cNvPr id="7" name="Title 1">
            <a:extLst>
              <a:ext uri="{FF2B5EF4-FFF2-40B4-BE49-F238E27FC236}">
                <a16:creationId xmlns:a16="http://schemas.microsoft.com/office/drawing/2014/main" id="{63B662D3-CE43-4A43-A3FE-40CC7A94FCA0}"/>
              </a:ext>
            </a:extLst>
          </p:cNvPr>
          <p:cNvSpPr txBox="1">
            <a:spLocks/>
          </p:cNvSpPr>
          <p:nvPr/>
        </p:nvSpPr>
        <p:spPr bwMode="auto">
          <a:xfrm>
            <a:off x="8238" y="-21354"/>
            <a:ext cx="9144000" cy="628650"/>
          </a:xfrm>
          <a:prstGeom prst="rect">
            <a:avLst/>
          </a:prstGeom>
          <a:solidFill>
            <a:schemeClr val="bg1">
              <a:lumMod val="65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8" name="TextBox 7">
            <a:extLst>
              <a:ext uri="{FF2B5EF4-FFF2-40B4-BE49-F238E27FC236}">
                <a16:creationId xmlns:a16="http://schemas.microsoft.com/office/drawing/2014/main" id="{8F9D9BF8-A1E0-4E55-934A-CD1AA7112640}"/>
              </a:ext>
            </a:extLst>
          </p:cNvPr>
          <p:cNvSpPr txBox="1"/>
          <p:nvPr/>
        </p:nvSpPr>
        <p:spPr>
          <a:xfrm>
            <a:off x="262890" y="1281308"/>
            <a:ext cx="5246370" cy="3785652"/>
          </a:xfrm>
          <a:prstGeom prst="rect">
            <a:avLst/>
          </a:prstGeom>
          <a:noFill/>
        </p:spPr>
        <p:txBody>
          <a:bodyPr wrap="square">
            <a:spAutoFit/>
          </a:bodyPr>
          <a:lstStyle/>
          <a:p>
            <a:pPr marL="342900" indent="-342900">
              <a:buFont typeface="Arial" panose="020B0604020202020204" pitchFamily="34" charset="0"/>
              <a:buChar char="•"/>
            </a:pPr>
            <a:r>
              <a:rPr lang="en-US" sz="2000" dirty="0"/>
              <a:t>There are minimum safe distances your scaffold must be from power lines based on voltage:</a:t>
            </a:r>
          </a:p>
          <a:p>
            <a:pPr marL="800100" lvl="1" indent="-342900">
              <a:buFont typeface="Courier New" panose="02070309020205020404" pitchFamily="49" charset="0"/>
              <a:buChar char="o"/>
            </a:pPr>
            <a:r>
              <a:rPr lang="en-US" sz="2000" dirty="0"/>
              <a:t>Insulated lines: </a:t>
            </a:r>
          </a:p>
          <a:p>
            <a:pPr marL="1257300" lvl="2" indent="-342900">
              <a:buFont typeface="Courier New" panose="02070309020205020404" pitchFamily="49" charset="0"/>
              <a:buChar char="o"/>
            </a:pPr>
            <a:r>
              <a:rPr lang="en-US" sz="2000" dirty="0"/>
              <a:t>less than 300 volts – 3 feet</a:t>
            </a:r>
          </a:p>
          <a:p>
            <a:pPr marL="1257300" lvl="2" indent="-342900">
              <a:buFont typeface="Courier New" panose="02070309020205020404" pitchFamily="49" charset="0"/>
              <a:buChar char="o"/>
            </a:pPr>
            <a:r>
              <a:rPr lang="en-US" sz="2000" dirty="0"/>
              <a:t>300 volts to 50 kilovolts – 10 feet</a:t>
            </a:r>
          </a:p>
          <a:p>
            <a:pPr marL="1257300" lvl="2" indent="-342900">
              <a:buFont typeface="Courier New" panose="02070309020205020404" pitchFamily="49" charset="0"/>
              <a:buChar char="o"/>
            </a:pPr>
            <a:r>
              <a:rPr lang="en-US" sz="2000" dirty="0"/>
              <a:t>Over 50 kilovolts – 10 ft plus .4 inches for each 1 kV over 50 kV</a:t>
            </a:r>
          </a:p>
          <a:p>
            <a:pPr marL="800100" lvl="1" indent="-342900">
              <a:buFont typeface="Courier New" panose="02070309020205020404" pitchFamily="49" charset="0"/>
              <a:buChar char="o"/>
            </a:pPr>
            <a:r>
              <a:rPr lang="en-US" sz="2000" dirty="0"/>
              <a:t>Uninsulated lines:</a:t>
            </a:r>
          </a:p>
          <a:p>
            <a:pPr marL="800100" lvl="1" indent="-342900">
              <a:buFont typeface="Courier New" panose="02070309020205020404" pitchFamily="49" charset="0"/>
              <a:buChar char="o"/>
            </a:pPr>
            <a:r>
              <a:rPr lang="en-US" sz="2000" dirty="0"/>
              <a:t>Less than 50 kilovolts – 10 feet</a:t>
            </a:r>
          </a:p>
          <a:p>
            <a:pPr marL="800100" lvl="1" indent="-342900">
              <a:buFont typeface="Courier New" panose="02070309020205020404" pitchFamily="49" charset="0"/>
              <a:buChar char="o"/>
            </a:pPr>
            <a:r>
              <a:rPr lang="en-US" sz="2000" dirty="0"/>
              <a:t>More than 50 kilovolts – 10 feet plus .4 inches for each 1 kV over 50 kV</a:t>
            </a:r>
          </a:p>
        </p:txBody>
      </p:sp>
    </p:spTree>
    <p:extLst>
      <p:ext uri="{BB962C8B-B14F-4D97-AF65-F5344CB8AC3E}">
        <p14:creationId xmlns:p14="http://schemas.microsoft.com/office/powerpoint/2010/main" val="121615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bg1">
              <a:lumMod val="65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14</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194" name="Picture 2" descr="Scaffolding eTool | Suspended Scaffolds - Two-point (swing stage) |  Occupational Safety and Health Administration">
            <a:extLst>
              <a:ext uri="{FF2B5EF4-FFF2-40B4-BE49-F238E27FC236}">
                <a16:creationId xmlns:a16="http://schemas.microsoft.com/office/drawing/2014/main" id="{110EBB5D-93DE-485F-B4D1-F0C6CB1C9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916" y="1676400"/>
            <a:ext cx="4012991"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FB14806E-DAD0-4E33-9629-77442CD75D3A}"/>
              </a:ext>
            </a:extLst>
          </p:cNvPr>
          <p:cNvSpPr txBox="1">
            <a:spLocks noChangeArrowheads="1"/>
          </p:cNvSpPr>
          <p:nvPr/>
        </p:nvSpPr>
        <p:spPr bwMode="auto">
          <a:xfrm>
            <a:off x="685800" y="618726"/>
            <a:ext cx="4563762"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3200" b="1">
                <a:latin typeface="Tahoma" panose="020B0604030504040204" pitchFamily="34" charset="0"/>
                <a:ea typeface="Tahoma" panose="020B0604030504040204" pitchFamily="34" charset="0"/>
                <a:cs typeface="Tahoma" panose="020B0604030504040204" pitchFamily="34" charset="0"/>
              </a:rPr>
              <a:t>Suspension Scaffolds</a:t>
            </a:r>
          </a:p>
        </p:txBody>
      </p:sp>
      <p:sp>
        <p:nvSpPr>
          <p:cNvPr id="6" name="TextBox 5">
            <a:extLst>
              <a:ext uri="{FF2B5EF4-FFF2-40B4-BE49-F238E27FC236}">
                <a16:creationId xmlns:a16="http://schemas.microsoft.com/office/drawing/2014/main" id="{504C0E61-0EDD-4324-AA22-45A27FA86222}"/>
              </a:ext>
            </a:extLst>
          </p:cNvPr>
          <p:cNvSpPr txBox="1"/>
          <p:nvPr/>
        </p:nvSpPr>
        <p:spPr>
          <a:xfrm>
            <a:off x="5943600" y="6152892"/>
            <a:ext cx="860240" cy="184666"/>
          </a:xfrm>
          <a:prstGeom prst="rect">
            <a:avLst/>
          </a:prstGeom>
          <a:noFill/>
        </p:spPr>
        <p:txBody>
          <a:bodyPr wrap="square" rtlCol="0">
            <a:spAutoFit/>
          </a:bodyPr>
          <a:lstStyle/>
          <a:p>
            <a:pPr algn="r"/>
            <a:r>
              <a:rPr lang="en-US" sz="600">
                <a:solidFill>
                  <a:prstClr val="black"/>
                </a:solidFill>
                <a:latin typeface="Calibri"/>
              </a:rPr>
              <a:t>Source: OSHA</a:t>
            </a:r>
          </a:p>
        </p:txBody>
      </p:sp>
      <p:sp>
        <p:nvSpPr>
          <p:cNvPr id="4" name="TextBox 3">
            <a:extLst>
              <a:ext uri="{FF2B5EF4-FFF2-40B4-BE49-F238E27FC236}">
                <a16:creationId xmlns:a16="http://schemas.microsoft.com/office/drawing/2014/main" id="{2C51940E-6BF7-4291-8D9E-1B49383EF557}"/>
              </a:ext>
            </a:extLst>
          </p:cNvPr>
          <p:cNvSpPr txBox="1"/>
          <p:nvPr/>
        </p:nvSpPr>
        <p:spPr>
          <a:xfrm>
            <a:off x="150444" y="1153516"/>
            <a:ext cx="2188420" cy="461665"/>
          </a:xfrm>
          <a:prstGeom prst="rect">
            <a:avLst/>
          </a:prstGeom>
          <a:noFill/>
        </p:spPr>
        <p:txBody>
          <a:bodyPr wrap="none" rtlCol="0">
            <a:spAutoFit/>
          </a:bodyPr>
          <a:lstStyle/>
          <a:p>
            <a:r>
              <a:rPr lang="en-US" sz="2400"/>
              <a:t>Requirements:</a:t>
            </a:r>
          </a:p>
        </p:txBody>
      </p:sp>
      <p:sp>
        <p:nvSpPr>
          <p:cNvPr id="12" name="TextBox 11">
            <a:extLst>
              <a:ext uri="{FF2B5EF4-FFF2-40B4-BE49-F238E27FC236}">
                <a16:creationId xmlns:a16="http://schemas.microsoft.com/office/drawing/2014/main" id="{80047439-F172-40EF-9F64-1E971A5FC9BE}"/>
              </a:ext>
            </a:extLst>
          </p:cNvPr>
          <p:cNvSpPr txBox="1"/>
          <p:nvPr/>
        </p:nvSpPr>
        <p:spPr>
          <a:xfrm>
            <a:off x="291202" y="2353845"/>
            <a:ext cx="4577714" cy="369332"/>
          </a:xfrm>
          <a:prstGeom prst="rect">
            <a:avLst/>
          </a:prstGeom>
          <a:noFill/>
        </p:spPr>
        <p:txBody>
          <a:bodyPr wrap="square">
            <a:spAutoFit/>
          </a:bodyPr>
          <a:lstStyle/>
          <a:p>
            <a:pPr marL="285750" indent="-285750">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All parts must be in good repair</a:t>
            </a:r>
            <a:endParaRPr lang="en-US" dirty="0"/>
          </a:p>
        </p:txBody>
      </p:sp>
      <p:sp>
        <p:nvSpPr>
          <p:cNvPr id="15" name="TextBox 14">
            <a:extLst>
              <a:ext uri="{FF2B5EF4-FFF2-40B4-BE49-F238E27FC236}">
                <a16:creationId xmlns:a16="http://schemas.microsoft.com/office/drawing/2014/main" id="{1D6F33D1-F162-4126-A8EC-17D4C73897A1}"/>
              </a:ext>
            </a:extLst>
          </p:cNvPr>
          <p:cNvSpPr txBox="1"/>
          <p:nvPr/>
        </p:nvSpPr>
        <p:spPr>
          <a:xfrm>
            <a:off x="296383" y="1615181"/>
            <a:ext cx="4577714" cy="646331"/>
          </a:xfrm>
          <a:prstGeom prst="rect">
            <a:avLst/>
          </a:prstGeom>
          <a:noFill/>
        </p:spPr>
        <p:txBody>
          <a:bodyPr wrap="square">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Scaffold must solidly attach </a:t>
            </a:r>
          </a:p>
          <a:p>
            <a:r>
              <a:rPr lang="en-US" dirty="0">
                <a:latin typeface="Tahoma" panose="020B0604030504040204" pitchFamily="34" charset="0"/>
                <a:ea typeface="Tahoma" panose="020B0604030504040204" pitchFamily="34" charset="0"/>
                <a:cs typeface="Tahoma" panose="020B0604030504040204" pitchFamily="34" charset="0"/>
              </a:rPr>
              <a:t>   to the structure</a:t>
            </a:r>
            <a:endParaRPr lang="en-US" dirty="0"/>
          </a:p>
        </p:txBody>
      </p:sp>
      <p:sp>
        <p:nvSpPr>
          <p:cNvPr id="17" name="TextBox 16">
            <a:extLst>
              <a:ext uri="{FF2B5EF4-FFF2-40B4-BE49-F238E27FC236}">
                <a16:creationId xmlns:a16="http://schemas.microsoft.com/office/drawing/2014/main" id="{6B7D9DBD-9948-4138-94FE-642761B34B24}"/>
              </a:ext>
            </a:extLst>
          </p:cNvPr>
          <p:cNvSpPr txBox="1"/>
          <p:nvPr/>
        </p:nvSpPr>
        <p:spPr>
          <a:xfrm>
            <a:off x="291202" y="2815510"/>
            <a:ext cx="4577714" cy="646331"/>
          </a:xfrm>
          <a:prstGeom prst="rect">
            <a:avLst/>
          </a:prstGeom>
          <a:noFill/>
        </p:spPr>
        <p:txBody>
          <a:bodyPr wrap="square">
            <a:spAutoFit/>
          </a:bodyPr>
          <a:lstStyle/>
          <a:p>
            <a:pPr marL="285750" indent="-285750">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Scaffold must have guardrails: </a:t>
            </a:r>
            <a:r>
              <a:rPr lang="en-US" altLang="en-US" dirty="0" err="1">
                <a:latin typeface="Tahoma" panose="020B0604030504040204" pitchFamily="34" charset="0"/>
                <a:ea typeface="Tahoma" panose="020B0604030504040204" pitchFamily="34" charset="0"/>
                <a:cs typeface="Tahoma" panose="020B0604030504040204" pitchFamily="34" charset="0"/>
              </a:rPr>
              <a:t>toprail</a:t>
            </a:r>
            <a:r>
              <a:rPr lang="en-US" altLang="en-US" dirty="0">
                <a:latin typeface="Tahoma" panose="020B0604030504040204" pitchFamily="34" charset="0"/>
                <a:ea typeface="Tahoma" panose="020B0604030504040204" pitchFamily="34" charset="0"/>
                <a:cs typeface="Tahoma" panose="020B0604030504040204" pitchFamily="34" charset="0"/>
              </a:rPr>
              <a:t>, </a:t>
            </a:r>
            <a:r>
              <a:rPr lang="en-US" altLang="en-US" dirty="0" err="1">
                <a:latin typeface="Tahoma" panose="020B0604030504040204" pitchFamily="34" charset="0"/>
                <a:ea typeface="Tahoma" panose="020B0604030504040204" pitchFamily="34" charset="0"/>
                <a:cs typeface="Tahoma" panose="020B0604030504040204" pitchFamily="34" charset="0"/>
              </a:rPr>
              <a:t>midrail</a:t>
            </a:r>
            <a:r>
              <a:rPr lang="en-US" altLang="en-US" dirty="0">
                <a:latin typeface="Tahoma" panose="020B0604030504040204" pitchFamily="34" charset="0"/>
                <a:ea typeface="Tahoma" panose="020B0604030504040204" pitchFamily="34" charset="0"/>
                <a:cs typeface="Tahoma" panose="020B0604030504040204" pitchFamily="34" charset="0"/>
              </a:rPr>
              <a:t>, and </a:t>
            </a:r>
            <a:r>
              <a:rPr lang="en-US" altLang="en-US" dirty="0" err="1">
                <a:latin typeface="Tahoma" panose="020B0604030504040204" pitchFamily="34" charset="0"/>
                <a:ea typeface="Tahoma" panose="020B0604030504040204" pitchFamily="34" charset="0"/>
                <a:cs typeface="Tahoma" panose="020B0604030504040204" pitchFamily="34" charset="0"/>
              </a:rPr>
              <a:t>toeboard</a:t>
            </a:r>
            <a:endParaRPr lang="en-US" dirty="0"/>
          </a:p>
        </p:txBody>
      </p:sp>
      <p:sp>
        <p:nvSpPr>
          <p:cNvPr id="19" name="TextBox 18">
            <a:extLst>
              <a:ext uri="{FF2B5EF4-FFF2-40B4-BE49-F238E27FC236}">
                <a16:creationId xmlns:a16="http://schemas.microsoft.com/office/drawing/2014/main" id="{8E1F56F5-3EC0-4412-BF23-B347B69F3C1E}"/>
              </a:ext>
            </a:extLst>
          </p:cNvPr>
          <p:cNvSpPr txBox="1"/>
          <p:nvPr/>
        </p:nvSpPr>
        <p:spPr>
          <a:xfrm>
            <a:off x="262093" y="3554174"/>
            <a:ext cx="4123372" cy="646331"/>
          </a:xfrm>
          <a:prstGeom prst="rect">
            <a:avLst/>
          </a:prstGeom>
          <a:noFill/>
        </p:spPr>
        <p:txBody>
          <a:bodyPr wrap="square">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Platforms must be at least 20”wide, no wider than 36”</a:t>
            </a:r>
            <a:endParaRPr lang="en-US" dirty="0"/>
          </a:p>
        </p:txBody>
      </p:sp>
      <p:sp>
        <p:nvSpPr>
          <p:cNvPr id="20" name="TextBox 19">
            <a:extLst>
              <a:ext uri="{FF2B5EF4-FFF2-40B4-BE49-F238E27FC236}">
                <a16:creationId xmlns:a16="http://schemas.microsoft.com/office/drawing/2014/main" id="{644261A4-7498-496E-B2A9-62E7401C997F}"/>
              </a:ext>
            </a:extLst>
          </p:cNvPr>
          <p:cNvSpPr txBox="1"/>
          <p:nvPr/>
        </p:nvSpPr>
        <p:spPr>
          <a:xfrm>
            <a:off x="291202" y="4292838"/>
            <a:ext cx="4577714" cy="646331"/>
          </a:xfrm>
          <a:prstGeom prst="rect">
            <a:avLst/>
          </a:prstGeom>
          <a:noFill/>
        </p:spPr>
        <p:txBody>
          <a:bodyPr wrap="square">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The scaffold must be evaluated by a competent person</a:t>
            </a:r>
            <a:endParaRPr lang="en-US" dirty="0"/>
          </a:p>
        </p:txBody>
      </p:sp>
      <p:sp>
        <p:nvSpPr>
          <p:cNvPr id="21" name="TextBox 20">
            <a:extLst>
              <a:ext uri="{FF2B5EF4-FFF2-40B4-BE49-F238E27FC236}">
                <a16:creationId xmlns:a16="http://schemas.microsoft.com/office/drawing/2014/main" id="{607D9664-7E0D-48BE-98DD-95651B973792}"/>
              </a:ext>
            </a:extLst>
          </p:cNvPr>
          <p:cNvSpPr txBox="1"/>
          <p:nvPr/>
        </p:nvSpPr>
        <p:spPr>
          <a:xfrm>
            <a:off x="317283" y="5031502"/>
            <a:ext cx="4309907" cy="646331"/>
          </a:xfrm>
          <a:prstGeom prst="rect">
            <a:avLst/>
          </a:prstGeom>
          <a:noFill/>
        </p:spPr>
        <p:txBody>
          <a:bodyPr wrap="square">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Wire ropes must be inspected prior to a work shift by a competent person</a:t>
            </a:r>
            <a:endParaRPr lang="en-US" dirty="0"/>
          </a:p>
        </p:txBody>
      </p:sp>
    </p:spTree>
    <p:extLst>
      <p:ext uri="{BB962C8B-B14F-4D97-AF65-F5344CB8AC3E}">
        <p14:creationId xmlns:p14="http://schemas.microsoft.com/office/powerpoint/2010/main" val="384822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38" y="803445"/>
            <a:ext cx="8229600" cy="529984"/>
          </a:xfrm>
        </p:spPr>
        <p:txBody>
          <a:bodyPr>
            <a:normAutofit fontScale="90000"/>
          </a:bodyPr>
          <a:lstStyle/>
          <a:p>
            <a:r>
              <a:rPr lang="en-US" dirty="0"/>
              <a:t>Summary</a:t>
            </a:r>
          </a:p>
        </p:txBody>
      </p:sp>
      <p:sp>
        <p:nvSpPr>
          <p:cNvPr id="3" name="Content Placeholder 2"/>
          <p:cNvSpPr>
            <a:spLocks noGrp="1"/>
          </p:cNvSpPr>
          <p:nvPr>
            <p:ph idx="1"/>
          </p:nvPr>
        </p:nvSpPr>
        <p:spPr>
          <a:xfrm>
            <a:off x="417874" y="5376862"/>
            <a:ext cx="4876800" cy="830997"/>
          </a:xfrm>
        </p:spPr>
        <p:txBody>
          <a:bodyPr/>
          <a:lstStyle/>
          <a:p>
            <a:pPr lvl="1">
              <a:buFont typeface="Arial" panose="020B0604020202020204" pitchFamily="34" charset="0"/>
              <a:buChar char="•"/>
            </a:pPr>
            <a:r>
              <a:rPr lang="en-US" sz="2400" dirty="0"/>
              <a:t>Utilize strategies to prevent and reduce scaffold hazards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894" y="4038600"/>
            <a:ext cx="3139769" cy="2676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4694" y="1529578"/>
            <a:ext cx="3149997" cy="23624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41636" y="3208934"/>
            <a:ext cx="1390124" cy="184666"/>
          </a:xfrm>
          <a:prstGeom prst="rect">
            <a:avLst/>
          </a:prstGeom>
          <a:noFill/>
        </p:spPr>
        <p:txBody>
          <a:bodyPr wrap="none" rtlCol="0">
            <a:spAutoFit/>
          </a:bodyPr>
          <a:lstStyle/>
          <a:p>
            <a:r>
              <a:rPr lang="en-US" sz="600">
                <a:solidFill>
                  <a:prstClr val="black"/>
                </a:solidFill>
                <a:latin typeface="Calibri"/>
              </a:rPr>
              <a:t>www.elcosh.org/Steve Clark/Laborers </a:t>
            </a:r>
          </a:p>
        </p:txBody>
      </p:sp>
      <p:sp>
        <p:nvSpPr>
          <p:cNvPr id="8" name="Title 1">
            <a:extLst>
              <a:ext uri="{FF2B5EF4-FFF2-40B4-BE49-F238E27FC236}">
                <a16:creationId xmlns:a16="http://schemas.microsoft.com/office/drawing/2014/main" id="{CB347C60-19AF-4D48-A6B2-29C97051E21F}"/>
              </a:ext>
            </a:extLst>
          </p:cNvPr>
          <p:cNvSpPr txBox="1">
            <a:spLocks/>
          </p:cNvSpPr>
          <p:nvPr/>
        </p:nvSpPr>
        <p:spPr bwMode="auto">
          <a:xfrm>
            <a:off x="8238" y="-21354"/>
            <a:ext cx="9144000" cy="628650"/>
          </a:xfrm>
          <a:prstGeom prst="rect">
            <a:avLst/>
          </a:prstGeom>
          <a:solidFill>
            <a:schemeClr val="bg1">
              <a:lumMod val="65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9" name="TextBox 8">
            <a:extLst>
              <a:ext uri="{FF2B5EF4-FFF2-40B4-BE49-F238E27FC236}">
                <a16:creationId xmlns:a16="http://schemas.microsoft.com/office/drawing/2014/main" id="{B27BCBEA-C759-4D9E-87AD-EEFDBBBBA6DF}"/>
              </a:ext>
            </a:extLst>
          </p:cNvPr>
          <p:cNvSpPr txBox="1"/>
          <p:nvPr/>
        </p:nvSpPr>
        <p:spPr>
          <a:xfrm>
            <a:off x="465438" y="1422017"/>
            <a:ext cx="2667000" cy="461665"/>
          </a:xfrm>
          <a:prstGeom prst="rect">
            <a:avLst/>
          </a:prstGeom>
          <a:noFill/>
        </p:spPr>
        <p:txBody>
          <a:bodyPr wrap="square">
            <a:spAutoFit/>
          </a:bodyPr>
          <a:lstStyle/>
          <a:p>
            <a:r>
              <a:rPr lang="en-US" sz="2400"/>
              <a:t>Employers must:</a:t>
            </a:r>
          </a:p>
        </p:txBody>
      </p:sp>
      <p:sp>
        <p:nvSpPr>
          <p:cNvPr id="11" name="TextBox 10">
            <a:extLst>
              <a:ext uri="{FF2B5EF4-FFF2-40B4-BE49-F238E27FC236}">
                <a16:creationId xmlns:a16="http://schemas.microsoft.com/office/drawing/2014/main" id="{BCE11232-07B3-4813-8CBA-5957525EEE63}"/>
              </a:ext>
            </a:extLst>
          </p:cNvPr>
          <p:cNvSpPr txBox="1"/>
          <p:nvPr/>
        </p:nvSpPr>
        <p:spPr>
          <a:xfrm>
            <a:off x="304800" y="1865264"/>
            <a:ext cx="5102949" cy="830997"/>
          </a:xfrm>
          <a:prstGeom prst="rect">
            <a:avLst/>
          </a:prstGeom>
          <a:noFill/>
        </p:spPr>
        <p:txBody>
          <a:bodyPr wrap="square">
            <a:spAutoFit/>
          </a:bodyPr>
          <a:lstStyle/>
          <a:p>
            <a:pPr marL="742950" lvl="1" indent="-285750">
              <a:buFont typeface="Arial" panose="020B0604020202020204" pitchFamily="34" charset="0"/>
              <a:buChar char="•"/>
            </a:pPr>
            <a:r>
              <a:rPr lang="en-US" sz="2400"/>
              <a:t>Designate a competent person for scaffold </a:t>
            </a:r>
          </a:p>
        </p:txBody>
      </p:sp>
      <p:sp>
        <p:nvSpPr>
          <p:cNvPr id="13" name="TextBox 12">
            <a:extLst>
              <a:ext uri="{FF2B5EF4-FFF2-40B4-BE49-F238E27FC236}">
                <a16:creationId xmlns:a16="http://schemas.microsoft.com/office/drawing/2014/main" id="{1AC8DA78-8490-44FC-957F-9DB7F9AFECB1}"/>
              </a:ext>
            </a:extLst>
          </p:cNvPr>
          <p:cNvSpPr txBox="1"/>
          <p:nvPr/>
        </p:nvSpPr>
        <p:spPr>
          <a:xfrm>
            <a:off x="304801" y="2806913"/>
            <a:ext cx="5102948" cy="1569660"/>
          </a:xfrm>
          <a:prstGeom prst="rect">
            <a:avLst/>
          </a:prstGeom>
          <a:noFill/>
        </p:spPr>
        <p:txBody>
          <a:bodyPr wrap="square">
            <a:spAutoFit/>
          </a:bodyPr>
          <a:lstStyle/>
          <a:p>
            <a:pPr marL="742950" lvl="1" indent="-285750">
              <a:buFont typeface="Arial" panose="020B0604020202020204" pitchFamily="34" charset="0"/>
              <a:buChar char="•"/>
            </a:pPr>
            <a:r>
              <a:rPr lang="en-US" sz="2400" dirty="0"/>
              <a:t>Ensure that employees are trained in proper assembly, disassembly, and use of scaffolds </a:t>
            </a:r>
          </a:p>
        </p:txBody>
      </p:sp>
      <p:sp>
        <p:nvSpPr>
          <p:cNvPr id="14" name="Content Placeholder 2">
            <a:extLst>
              <a:ext uri="{FF2B5EF4-FFF2-40B4-BE49-F238E27FC236}">
                <a16:creationId xmlns:a16="http://schemas.microsoft.com/office/drawing/2014/main" id="{736D285F-20C3-4D35-9CAB-1E1AAC939DA2}"/>
              </a:ext>
            </a:extLst>
          </p:cNvPr>
          <p:cNvSpPr txBox="1">
            <a:spLocks/>
          </p:cNvSpPr>
          <p:nvPr/>
        </p:nvSpPr>
        <p:spPr bwMode="auto">
          <a:xfrm>
            <a:off x="465438" y="4176817"/>
            <a:ext cx="487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buFont typeface="Arial" panose="020B0604020202020204" pitchFamily="34" charset="0"/>
              <a:buChar char="•"/>
            </a:pPr>
            <a:r>
              <a:rPr lang="en-US" sz="2400" dirty="0"/>
              <a:t>Train employees to recognize scaffold hazards </a:t>
            </a:r>
          </a:p>
        </p:txBody>
      </p:sp>
    </p:spTree>
    <p:extLst>
      <p:ext uri="{BB962C8B-B14F-4D97-AF65-F5344CB8AC3E}">
        <p14:creationId xmlns:p14="http://schemas.microsoft.com/office/powerpoint/2010/main" val="32127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3" grpId="0"/>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DC2250-F5FC-3626-8C3B-E66FFE406415}"/>
              </a:ext>
            </a:extLst>
          </p:cNvPr>
          <p:cNvSpPr txBox="1"/>
          <p:nvPr/>
        </p:nvSpPr>
        <p:spPr>
          <a:xfrm>
            <a:off x="512956" y="1308909"/>
            <a:ext cx="8173844" cy="4031873"/>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a:t>
            </a:r>
            <a:r>
              <a:rPr lang="en-US" sz="1600">
                <a:effectLst/>
                <a:latin typeface="Times New Roman"/>
                <a:ea typeface="Calibri" panose="020F0502020204030204" pitchFamily="34" charset="0"/>
                <a:cs typeface="Times New Roman"/>
              </a:rPr>
              <a:t>March 2025</a:t>
            </a:r>
          </a:p>
          <a:p>
            <a:pPr marL="0" marR="0">
              <a:spcBef>
                <a:spcPts val="0"/>
              </a:spcBef>
              <a:spcAft>
                <a:spcPts val="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solidFill>
                  <a:srgbClr val="333333"/>
                </a:solidFill>
                <a:effectLst/>
                <a:latin typeface="Times New Roman" panose="02020603050405020304" pitchFamily="18" charset="0"/>
                <a:ea typeface="Calibri" panose="020F0502020204030204" pitchFamily="34" charset="0"/>
                <a:hlinkClick r:id="rId2"/>
              </a:rPr>
              <a:t>http://www.osha.gov/as/opa/worker/employer-responsibility.html</a:t>
            </a:r>
            <a:r>
              <a:rPr lang="en-US" sz="1600" dirty="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solidFill>
                  <a:srgbClr val="333333"/>
                </a:solidFill>
                <a:effectLst/>
                <a:latin typeface="Times New Roman" panose="02020603050405020304" pitchFamily="18" charset="0"/>
                <a:ea typeface="Calibri" panose="020F0502020204030204" pitchFamily="34" charset="0"/>
                <a:hlinkClick r:id="rId3"/>
              </a:rPr>
              <a:t>https://www.osha.gov/workers</a:t>
            </a:r>
            <a:r>
              <a:rPr lang="en-US" sz="1600" dirty="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solidFill>
                  <a:srgbClr val="333333"/>
                </a:solidFill>
                <a:effectLst/>
                <a:latin typeface="Times New Roman" panose="02020603050405020304" pitchFamily="18" charset="0"/>
                <a:ea typeface="Calibri" panose="020F0502020204030204" pitchFamily="34" charset="0"/>
                <a:hlinkClick r:id="rId4"/>
              </a:rPr>
              <a:t>https://www.osha.gov/consultation</a:t>
            </a:r>
            <a:r>
              <a:rPr lang="en-US" sz="1600" dirty="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solidFill>
                  <a:srgbClr val="333333"/>
                </a:solidFill>
                <a:effectLst/>
                <a:latin typeface="Times New Roman" panose="02020603050405020304" pitchFamily="18" charset="0"/>
                <a:ea typeface="Calibri" panose="020F0502020204030204" pitchFamily="34" charset="0"/>
                <a:hlinkClick r:id="rId5"/>
              </a:rPr>
              <a:t>https://www.osha.gov/contactus/bystate</a:t>
            </a:r>
            <a:r>
              <a:rPr lang="en-US" sz="1600" dirty="0">
                <a:solidFill>
                  <a:srgbClr val="333333"/>
                </a:solidFill>
                <a:effectLst/>
                <a:latin typeface="Times New Roman" panose="02020603050405020304" pitchFamily="18" charset="0"/>
                <a:ea typeface="Calibri" panose="020F0502020204030204" pitchFamily="34" charset="0"/>
              </a:rPr>
              <a:t>), call 1-800-321-OSHA (6742), or visit </a:t>
            </a:r>
            <a:r>
              <a:rPr lang="en-US" sz="1600" u="sng" dirty="0">
                <a:solidFill>
                  <a:srgbClr val="333333"/>
                </a:solidFill>
                <a:effectLst/>
                <a:latin typeface="Times New Roman" panose="02020603050405020304" pitchFamily="18" charset="0"/>
                <a:ea typeface="Calibri" panose="020F0502020204030204" pitchFamily="34" charset="0"/>
                <a:hlinkClick r:id="rId6"/>
              </a:rPr>
              <a:t>https://www.osha.gov/</a:t>
            </a:r>
            <a:r>
              <a:rPr lang="en-US" sz="1600" dirty="0">
                <a:solidFill>
                  <a:srgbClr val="333333"/>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5573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ahoma" pitchFamily="34" charset="0"/>
                <a:ea typeface="Tahoma" pitchFamily="34" charset="0"/>
                <a:cs typeface="Tahoma" pitchFamily="34" charset="0"/>
              </a:rPr>
              <a:t>Scaffolds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62400"/>
            <a:ext cx="2670175" cy="17887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46" y="1492008"/>
            <a:ext cx="2670175" cy="173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117604"/>
            <a:ext cx="2517775" cy="1633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250464"/>
            <a:ext cx="2146300" cy="3303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3480" y="1250464"/>
            <a:ext cx="1878013" cy="1779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411088" y="5867400"/>
            <a:ext cx="2029723" cy="215444"/>
          </a:xfrm>
          <a:prstGeom prst="rect">
            <a:avLst/>
          </a:prstGeom>
        </p:spPr>
        <p:txBody>
          <a:bodyPr wrap="none">
            <a:spAutoFit/>
          </a:bodyPr>
          <a:lstStyle/>
          <a:p>
            <a:r>
              <a:rPr lang="en-US" sz="800"/>
              <a:t>source: www.elcosh.org/NIOSH/John </a:t>
            </a:r>
            <a:r>
              <a:rPr lang="en-US" sz="800" err="1"/>
              <a:t>Rekus</a:t>
            </a:r>
            <a:r>
              <a:rPr lang="en-US" sz="800"/>
              <a:t> </a:t>
            </a:r>
          </a:p>
        </p:txBody>
      </p:sp>
    </p:spTree>
    <p:extLst>
      <p:ext uri="{BB962C8B-B14F-4D97-AF65-F5344CB8AC3E}">
        <p14:creationId xmlns:p14="http://schemas.microsoft.com/office/powerpoint/2010/main" val="9264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509665"/>
          </a:xfrm>
          <a:solidFill>
            <a:schemeClr val="bg1">
              <a:lumMod val="65000"/>
            </a:schemeClr>
          </a:solidFill>
        </p:spPr>
        <p:txBody>
          <a:bodyPr>
            <a:normAutofit fontScale="90000"/>
          </a:bodyPr>
          <a:lstStyle/>
          <a:p>
            <a:pPr algn="ctr" defTabSz="342900">
              <a:defRPr/>
            </a:pPr>
            <a:r>
              <a:rPr lang="en-US" sz="3200" b="1" dirty="0">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3</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AutoShape 2">
            <a:extLst>
              <a:ext uri="{FF2B5EF4-FFF2-40B4-BE49-F238E27FC236}">
                <a16:creationId xmlns:a16="http://schemas.microsoft.com/office/drawing/2014/main" id="{E815D408-6F9C-47ED-8E34-38564BE740CB}"/>
              </a:ext>
            </a:extLst>
          </p:cNvPr>
          <p:cNvSpPr txBox="1">
            <a:spLocks noChangeArrowheads="1"/>
          </p:cNvSpPr>
          <p:nvPr/>
        </p:nvSpPr>
        <p:spPr>
          <a:xfrm>
            <a:off x="228600" y="780527"/>
            <a:ext cx="43434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dirty="0">
                <a:solidFill>
                  <a:srgbClr val="000000"/>
                </a:solidFill>
                <a:latin typeface="Franklin Gothic Heavy" pitchFamily="34" charset="0"/>
              </a:rPr>
              <a:t>Introduction</a:t>
            </a:r>
            <a:endParaRPr kumimoji="0" lang="en-US" sz="3600" b="0" i="0" u="none" strike="noStrike" kern="1200" cap="none" spc="0" normalizeH="0" baseline="0" noProof="0" dirty="0">
              <a:ln>
                <a:noFill/>
              </a:ln>
              <a:solidFill>
                <a:srgbClr val="000000"/>
              </a:solidFill>
              <a:effectLst/>
              <a:uLnTx/>
              <a:uFillTx/>
              <a:latin typeface="Franklin Gothic Heavy" pitchFamily="34" charset="0"/>
              <a:ea typeface="+mn-ea"/>
              <a:cs typeface="+mn-cs"/>
            </a:endParaRPr>
          </a:p>
        </p:txBody>
      </p:sp>
      <p:sp>
        <p:nvSpPr>
          <p:cNvPr id="17" name="TextBox 16">
            <a:extLst>
              <a:ext uri="{FF2B5EF4-FFF2-40B4-BE49-F238E27FC236}">
                <a16:creationId xmlns:a16="http://schemas.microsoft.com/office/drawing/2014/main" id="{639FD290-7B83-4555-9B63-23F7AD047B8C}"/>
              </a:ext>
            </a:extLst>
          </p:cNvPr>
          <p:cNvSpPr txBox="1"/>
          <p:nvPr/>
        </p:nvSpPr>
        <p:spPr>
          <a:xfrm>
            <a:off x="228598" y="1575319"/>
            <a:ext cx="5105399" cy="707886"/>
          </a:xfrm>
          <a:prstGeom prst="rect">
            <a:avLst/>
          </a:prstGeom>
          <a:noFill/>
        </p:spPr>
        <p:txBody>
          <a:bodyPr wrap="square">
            <a:spAutoFit/>
          </a:bodyPr>
          <a:lstStyle/>
          <a:p>
            <a:pPr marL="342900" lvl="0" indent="-342900">
              <a:spcBef>
                <a:spcPct val="20000"/>
              </a:spcBef>
              <a:buFont typeface="Arial" panose="020B0604020202020204" pitchFamily="34" charset="0"/>
              <a:buChar char="•"/>
              <a:defRPr/>
            </a:pPr>
            <a:r>
              <a:rPr lang="en-US" sz="2000" dirty="0">
                <a:latin typeface="Franklin Gothic Medium Cond" panose="020B0606030402020204" pitchFamily="34" charset="0"/>
                <a:ea typeface="Tahoma" panose="020B0604030504040204" pitchFamily="34" charset="0"/>
                <a:cs typeface="Times New Roman" panose="02020603050405020304" pitchFamily="18" charset="0"/>
              </a:rPr>
              <a:t>There are many different types of scaffold you will be exposed to as an elevator constructor</a:t>
            </a:r>
            <a:endParaRPr kumimoji="0" lang="en-US" sz="2000" b="0" i="0" u="none" strike="noStrike" kern="1200" cap="none" spc="0" normalizeH="0" baseline="0" noProof="0" dirty="0">
              <a:ln>
                <a:noFill/>
              </a:ln>
              <a:solidFill>
                <a:srgbClr val="000000"/>
              </a:solidFill>
              <a:effectLst/>
              <a:uLnTx/>
              <a:uFillTx/>
              <a:latin typeface="Franklin Gothic Medium Cond" panose="020B06060304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F975C68-5AE0-4909-99E6-B3C10ED28298}"/>
              </a:ext>
            </a:extLst>
          </p:cNvPr>
          <p:cNvSpPr txBox="1"/>
          <p:nvPr/>
        </p:nvSpPr>
        <p:spPr>
          <a:xfrm>
            <a:off x="228598" y="2428651"/>
            <a:ext cx="5105400" cy="707886"/>
          </a:xfrm>
          <a:prstGeom prst="rect">
            <a:avLst/>
          </a:prstGeom>
          <a:noFill/>
        </p:spPr>
        <p:txBody>
          <a:bodyPr wrap="square">
            <a:spAutoFit/>
          </a:bodyPr>
          <a:lstStyle/>
          <a:p>
            <a:pPr marL="285750" lvl="0" indent="-285750" eaLnBrk="0" fontAlgn="base" hangingPunct="0">
              <a:spcBef>
                <a:spcPct val="20000"/>
              </a:spcBef>
              <a:spcAft>
                <a:spcPct val="0"/>
              </a:spcAft>
              <a:buFont typeface="Arial" panose="020B0604020202020204" pitchFamily="34" charset="0"/>
              <a:buChar char="•"/>
              <a:defRPr/>
            </a:pPr>
            <a:r>
              <a:rPr lang="en-US" sz="2000" dirty="0">
                <a:latin typeface="Franklin Gothic Medium Cond" panose="020B0606030402020204" pitchFamily="34" charset="0"/>
                <a:ea typeface="Tahoma" panose="020B0604030504040204" pitchFamily="34" charset="0"/>
                <a:cs typeface="Tahoma" panose="020B0604030504040204" pitchFamily="34" charset="0"/>
              </a:rPr>
              <a:t>You must be able to identify the types of scaffolds commonly used in our industry</a:t>
            </a:r>
            <a:endParaRPr kumimoji="0" lang="en-US" sz="2000" b="0" i="0" u="none" strike="noStrike" kern="1200" cap="none" spc="0" normalizeH="0" baseline="0" noProof="0" dirty="0">
              <a:ln>
                <a:noFill/>
              </a:ln>
              <a:solidFill>
                <a:srgbClr val="000000"/>
              </a:solidFill>
              <a:effectLst/>
              <a:uLnTx/>
              <a:uFillTx/>
              <a:latin typeface="Franklin Gothic Medium Cond" panose="020B0606030402020204" pitchFamily="34" charset="0"/>
            </a:endParaRPr>
          </a:p>
        </p:txBody>
      </p:sp>
      <p:sp>
        <p:nvSpPr>
          <p:cNvPr id="20" name="TextBox 19">
            <a:extLst>
              <a:ext uri="{FF2B5EF4-FFF2-40B4-BE49-F238E27FC236}">
                <a16:creationId xmlns:a16="http://schemas.microsoft.com/office/drawing/2014/main" id="{BDF07474-5596-4F84-A87F-4A29B3BF7F54}"/>
              </a:ext>
            </a:extLst>
          </p:cNvPr>
          <p:cNvSpPr txBox="1"/>
          <p:nvPr/>
        </p:nvSpPr>
        <p:spPr>
          <a:xfrm>
            <a:off x="228598" y="3281983"/>
            <a:ext cx="4578178" cy="707886"/>
          </a:xfrm>
          <a:prstGeom prst="rect">
            <a:avLst/>
          </a:prstGeom>
          <a:noFill/>
        </p:spPr>
        <p:txBody>
          <a:bodyPr wrap="square">
            <a:spAutoFit/>
          </a:bodyPr>
          <a:lstStyle/>
          <a:p>
            <a:pPr marL="285750" lvl="0" indent="-285750">
              <a:spcBef>
                <a:spcPct val="20000"/>
              </a:spcBef>
              <a:buFont typeface="Arial" panose="020B0604020202020204" pitchFamily="34" charset="0"/>
              <a:buChar char="•"/>
              <a:defRPr/>
            </a:pPr>
            <a:r>
              <a:rPr lang="en-US" sz="2000" dirty="0">
                <a:latin typeface="Franklin Gothic Medium Cond" panose="020B0606030402020204" pitchFamily="34" charset="0"/>
                <a:ea typeface="Tahoma" panose="020B0604030504040204" pitchFamily="34" charset="0"/>
                <a:cs typeface="Tahoma" panose="020B0604030504040204" pitchFamily="34" charset="0"/>
              </a:rPr>
              <a:t>Recognizing hazards associated with scaffolds will keep you and others safe</a:t>
            </a:r>
            <a:endParaRPr kumimoji="0" lang="en-US" sz="2000" b="0" i="0" u="none" strike="noStrike" kern="1200" cap="none" spc="0" normalizeH="0" baseline="0" noProof="0" dirty="0">
              <a:ln>
                <a:noFill/>
              </a:ln>
              <a:solidFill>
                <a:srgbClr val="000000"/>
              </a:solidFill>
              <a:effectLst/>
              <a:uLnTx/>
              <a:uFillTx/>
              <a:latin typeface="Franklin Gothic Medium Cond" panose="020B0606030402020204" pitchFamily="34" charset="0"/>
            </a:endParaRPr>
          </a:p>
        </p:txBody>
      </p:sp>
      <p:sp>
        <p:nvSpPr>
          <p:cNvPr id="22" name="TextBox 21">
            <a:extLst>
              <a:ext uri="{FF2B5EF4-FFF2-40B4-BE49-F238E27FC236}">
                <a16:creationId xmlns:a16="http://schemas.microsoft.com/office/drawing/2014/main" id="{21D4AE1D-008E-4EFA-B9F9-9EEA3A30F7B7}"/>
              </a:ext>
            </a:extLst>
          </p:cNvPr>
          <p:cNvSpPr txBox="1"/>
          <p:nvPr/>
        </p:nvSpPr>
        <p:spPr>
          <a:xfrm>
            <a:off x="228598" y="4135315"/>
            <a:ext cx="4927357" cy="707886"/>
          </a:xfrm>
          <a:prstGeom prst="rect">
            <a:avLst/>
          </a:prstGeom>
          <a:noFill/>
        </p:spPr>
        <p:txBody>
          <a:bodyPr wrap="square">
            <a:spAutoFit/>
          </a:bodyPr>
          <a:lstStyle/>
          <a:p>
            <a:pPr marL="285750" lvl="0" indent="-285750" eaLnBrk="0" fontAlgn="base" hangingPunct="0">
              <a:spcBef>
                <a:spcPct val="20000"/>
              </a:spcBef>
              <a:spcAft>
                <a:spcPct val="0"/>
              </a:spcAft>
              <a:buFont typeface="Arial" panose="020B0604020202020204" pitchFamily="34" charset="0"/>
              <a:buChar char="•"/>
              <a:defRPr/>
            </a:pPr>
            <a:r>
              <a:rPr lang="en-US" sz="2000" dirty="0">
                <a:latin typeface="Franklin Gothic Medium Cond" panose="020B0606030402020204" pitchFamily="34" charset="0"/>
                <a:ea typeface="Tahoma" panose="020B0604030504040204" pitchFamily="34" charset="0"/>
                <a:cs typeface="Tahoma" panose="020B0604030504040204" pitchFamily="34" charset="0"/>
              </a:rPr>
              <a:t>Knowing how to prevent hazards associated with scaffolds is just as important</a:t>
            </a:r>
            <a:endParaRPr kumimoji="0" lang="en-US" sz="2000" b="0" i="0" u="none" strike="noStrike" kern="1200" cap="none" spc="0" normalizeH="0" baseline="0" noProof="0" dirty="0">
              <a:ln>
                <a:noFill/>
              </a:ln>
              <a:solidFill>
                <a:srgbClr val="000000"/>
              </a:solidFill>
              <a:effectLst/>
              <a:uLnTx/>
              <a:uFillTx/>
              <a:latin typeface="Franklin Gothic Medium Cond" panose="020B0606030402020204" pitchFamily="34" charset="0"/>
            </a:endParaRPr>
          </a:p>
        </p:txBody>
      </p:sp>
      <p:pic>
        <p:nvPicPr>
          <p:cNvPr id="13" name="Picture 2">
            <a:extLst>
              <a:ext uri="{FF2B5EF4-FFF2-40B4-BE49-F238E27FC236}">
                <a16:creationId xmlns:a16="http://schemas.microsoft.com/office/drawing/2014/main" id="{886C72FC-EC1F-4006-8EBE-9B671CB02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03296"/>
            <a:ext cx="3523824" cy="36727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D8999F14-C3CE-480F-B205-09BB0722D87D}"/>
              </a:ext>
            </a:extLst>
          </p:cNvPr>
          <p:cNvSpPr txBox="1"/>
          <p:nvPr/>
        </p:nvSpPr>
        <p:spPr>
          <a:xfrm>
            <a:off x="6904099" y="5642806"/>
            <a:ext cx="1431802" cy="215444"/>
          </a:xfrm>
          <a:prstGeom prst="rect">
            <a:avLst/>
          </a:prstGeom>
          <a:noFill/>
        </p:spPr>
        <p:txBody>
          <a:bodyPr wrap="none" rtlCol="0">
            <a:spAutoFit/>
          </a:bodyPr>
          <a:lstStyle/>
          <a:p>
            <a:r>
              <a:rPr lang="en-US" sz="800" err="1"/>
              <a:t>NIOSH</a:t>
            </a:r>
            <a:r>
              <a:rPr lang="en-US" sz="800"/>
              <a:t>/John Rekus/elcosh.org</a:t>
            </a:r>
          </a:p>
        </p:txBody>
      </p:sp>
      <p:sp>
        <p:nvSpPr>
          <p:cNvPr id="15" name="TextBox 14">
            <a:extLst>
              <a:ext uri="{FF2B5EF4-FFF2-40B4-BE49-F238E27FC236}">
                <a16:creationId xmlns:a16="http://schemas.microsoft.com/office/drawing/2014/main" id="{6FC92622-01D4-4AA6-AE91-D214E6B6CE7E}"/>
              </a:ext>
            </a:extLst>
          </p:cNvPr>
          <p:cNvSpPr txBox="1"/>
          <p:nvPr/>
        </p:nvSpPr>
        <p:spPr>
          <a:xfrm>
            <a:off x="228598" y="4988647"/>
            <a:ext cx="5105399" cy="707886"/>
          </a:xfrm>
          <a:prstGeom prst="rect">
            <a:avLst/>
          </a:prstGeom>
          <a:noFill/>
        </p:spPr>
        <p:txBody>
          <a:bodyPr wrap="square">
            <a:spAutoFit/>
          </a:bodyPr>
          <a:lstStyle/>
          <a:p>
            <a:pPr marL="285750" lvl="0" indent="-285750">
              <a:buFont typeface="Arial" panose="020B0604020202020204" pitchFamily="34" charset="0"/>
              <a:buChar char="•"/>
            </a:pPr>
            <a:r>
              <a:rPr lang="en-US" sz="2000" dirty="0">
                <a:latin typeface="Franklin Gothic Medium Cond" panose="020B0606030402020204" pitchFamily="34" charset="0"/>
                <a:ea typeface="Tahoma" panose="020B0604030504040204" pitchFamily="34" charset="0"/>
                <a:cs typeface="Tahoma" panose="020B0604030504040204" pitchFamily="34" charset="0"/>
              </a:rPr>
              <a:t>E</a:t>
            </a:r>
            <a:r>
              <a:rPr lang="en-US" sz="2000" kern="1200" dirty="0">
                <a:solidFill>
                  <a:schemeClr val="tx1"/>
                </a:solidFill>
                <a:effectLst/>
                <a:latin typeface="Franklin Gothic Medium Cond" panose="020B0606030402020204" pitchFamily="34" charset="0"/>
                <a:ea typeface="Tahoma" panose="020B0604030504040204" pitchFamily="34" charset="0"/>
                <a:cs typeface="Tahoma" panose="020B0604030504040204" pitchFamily="34" charset="0"/>
              </a:rPr>
              <a:t>mployers are required to provide training and protect workers from scaffold hazards</a:t>
            </a:r>
          </a:p>
        </p:txBody>
      </p:sp>
    </p:spTree>
    <p:extLst>
      <p:ext uri="{BB962C8B-B14F-4D97-AF65-F5344CB8AC3E}">
        <p14:creationId xmlns:p14="http://schemas.microsoft.com/office/powerpoint/2010/main" val="14486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bg1">
              <a:lumMod val="65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4</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Title 1">
            <a:extLst>
              <a:ext uri="{FF2B5EF4-FFF2-40B4-BE49-F238E27FC236}">
                <a16:creationId xmlns:a16="http://schemas.microsoft.com/office/drawing/2014/main" id="{548E7E85-A2FE-4966-9AB3-ACB7C1E8E60E}"/>
              </a:ext>
            </a:extLst>
          </p:cNvPr>
          <p:cNvSpPr txBox="1">
            <a:spLocks/>
          </p:cNvSpPr>
          <p:nvPr/>
        </p:nvSpPr>
        <p:spPr bwMode="auto">
          <a:xfrm>
            <a:off x="465438" y="607296"/>
            <a:ext cx="8229600" cy="1143000"/>
          </a:xfrm>
          <a:prstGeom prst="rect">
            <a:avLst/>
          </a:prstGeom>
          <a:noFill/>
          <a:ln>
            <a:noFill/>
          </a:ln>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r>
              <a:rPr lang="en-US" dirty="0"/>
              <a:t>The Competent Person</a:t>
            </a:r>
          </a:p>
        </p:txBody>
      </p:sp>
      <p:pic>
        <p:nvPicPr>
          <p:cNvPr id="14" name="Picture 2">
            <a:extLst>
              <a:ext uri="{FF2B5EF4-FFF2-40B4-BE49-F238E27FC236}">
                <a16:creationId xmlns:a16="http://schemas.microsoft.com/office/drawing/2014/main" id="{BC2B1CCB-4F41-439A-B096-3FDE61E911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39" r="3399" b="2222"/>
          <a:stretch/>
        </p:blipFill>
        <p:spPr bwMode="auto">
          <a:xfrm>
            <a:off x="6119478" y="1981200"/>
            <a:ext cx="2590800" cy="3352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A24DDDF2-07AF-4665-AB85-41F81E32E33A}"/>
              </a:ext>
            </a:extLst>
          </p:cNvPr>
          <p:cNvSpPr txBox="1"/>
          <p:nvPr/>
        </p:nvSpPr>
        <p:spPr>
          <a:xfrm>
            <a:off x="6841384" y="5447689"/>
            <a:ext cx="1146987" cy="215444"/>
          </a:xfrm>
          <a:prstGeom prst="rect">
            <a:avLst/>
          </a:prstGeom>
          <a:noFill/>
        </p:spPr>
        <p:txBody>
          <a:bodyPr wrap="square" rtlCol="0">
            <a:spAutoFit/>
          </a:bodyPr>
          <a:lstStyle/>
          <a:p>
            <a:pPr algn="r"/>
            <a:r>
              <a:rPr lang="en-US" sz="800"/>
              <a:t>Source: OSHA</a:t>
            </a:r>
          </a:p>
        </p:txBody>
      </p:sp>
      <p:sp>
        <p:nvSpPr>
          <p:cNvPr id="16" name="TextBox 15">
            <a:extLst>
              <a:ext uri="{FF2B5EF4-FFF2-40B4-BE49-F238E27FC236}">
                <a16:creationId xmlns:a16="http://schemas.microsoft.com/office/drawing/2014/main" id="{B7713535-8A79-46DF-BEE5-748A7B4F9336}"/>
              </a:ext>
            </a:extLst>
          </p:cNvPr>
          <p:cNvSpPr txBox="1"/>
          <p:nvPr/>
        </p:nvSpPr>
        <p:spPr>
          <a:xfrm>
            <a:off x="609600" y="1847671"/>
            <a:ext cx="5052678" cy="1815882"/>
          </a:xfrm>
          <a:prstGeom prst="rect">
            <a:avLst/>
          </a:prstGeom>
          <a:noFill/>
        </p:spPr>
        <p:txBody>
          <a:bodyPr wrap="square">
            <a:spAutoFit/>
          </a:bodyPr>
          <a:lstStyle/>
          <a:p>
            <a:pPr marL="342900" indent="-342900">
              <a:buFont typeface="Arial" panose="020B0604020202020204" pitchFamily="34" charset="0"/>
              <a:buChar char="•"/>
            </a:pPr>
            <a:r>
              <a:rPr lang="en-US" sz="2800" dirty="0"/>
              <a:t>The competent person oversees assembly, disassembly, inspection, and safe use of scaffolds</a:t>
            </a:r>
          </a:p>
        </p:txBody>
      </p:sp>
      <p:sp>
        <p:nvSpPr>
          <p:cNvPr id="18" name="TextBox 17">
            <a:extLst>
              <a:ext uri="{FF2B5EF4-FFF2-40B4-BE49-F238E27FC236}">
                <a16:creationId xmlns:a16="http://schemas.microsoft.com/office/drawing/2014/main" id="{5D781E72-19D0-43FD-979B-0AAFCA0234A9}"/>
              </a:ext>
            </a:extLst>
          </p:cNvPr>
          <p:cNvSpPr txBox="1"/>
          <p:nvPr/>
        </p:nvSpPr>
        <p:spPr>
          <a:xfrm>
            <a:off x="609600" y="3810000"/>
            <a:ext cx="5181600" cy="1815882"/>
          </a:xfrm>
          <a:prstGeom prst="rect">
            <a:avLst/>
          </a:prstGeom>
          <a:noFill/>
        </p:spPr>
        <p:txBody>
          <a:bodyPr wrap="square">
            <a:spAutoFit/>
          </a:bodyPr>
          <a:lstStyle/>
          <a:p>
            <a:pPr marL="285750" indent="-285750">
              <a:buFont typeface="Arial" panose="020B0604020202020204" pitchFamily="34" charset="0"/>
              <a:buChar char="•"/>
            </a:pPr>
            <a:r>
              <a:rPr lang="en-US" sz="2800" dirty="0"/>
              <a:t>Trains all employees who erect, disassemble, move, operate, repair, maintain, inspect, or work on scaffolds</a:t>
            </a:r>
          </a:p>
        </p:txBody>
      </p:sp>
    </p:spTree>
    <p:extLst>
      <p:ext uri="{BB962C8B-B14F-4D97-AF65-F5344CB8AC3E}">
        <p14:creationId xmlns:p14="http://schemas.microsoft.com/office/powerpoint/2010/main" val="34545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bg1">
              <a:lumMod val="65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5</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Title 1">
            <a:extLst>
              <a:ext uri="{FF2B5EF4-FFF2-40B4-BE49-F238E27FC236}">
                <a16:creationId xmlns:a16="http://schemas.microsoft.com/office/drawing/2014/main" id="{E83F3378-D2A9-4887-BAA6-9DE52D62C130}"/>
              </a:ext>
            </a:extLst>
          </p:cNvPr>
          <p:cNvSpPr txBox="1">
            <a:spLocks/>
          </p:cNvSpPr>
          <p:nvPr/>
        </p:nvSpPr>
        <p:spPr bwMode="auto">
          <a:xfrm>
            <a:off x="465438" y="607296"/>
            <a:ext cx="8229600" cy="1143000"/>
          </a:xfrm>
          <a:prstGeom prst="rect">
            <a:avLst/>
          </a:prstGeom>
          <a:noFill/>
          <a:ln>
            <a:noFill/>
          </a:ln>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r>
              <a:rPr lang="en-US" dirty="0"/>
              <a:t>The Competent Person</a:t>
            </a:r>
          </a:p>
        </p:txBody>
      </p:sp>
      <p:sp>
        <p:nvSpPr>
          <p:cNvPr id="8" name="TextBox 7">
            <a:extLst>
              <a:ext uri="{FF2B5EF4-FFF2-40B4-BE49-F238E27FC236}">
                <a16:creationId xmlns:a16="http://schemas.microsoft.com/office/drawing/2014/main" id="{BD17CF25-739C-4B93-817C-FEE3D46A4BD1}"/>
              </a:ext>
            </a:extLst>
          </p:cNvPr>
          <p:cNvSpPr txBox="1"/>
          <p:nvPr/>
        </p:nvSpPr>
        <p:spPr>
          <a:xfrm>
            <a:off x="362568" y="1696809"/>
            <a:ext cx="7459362" cy="461665"/>
          </a:xfrm>
          <a:prstGeom prst="rect">
            <a:avLst/>
          </a:prstGeom>
          <a:noFill/>
        </p:spPr>
        <p:txBody>
          <a:bodyPr wrap="square">
            <a:spAutoFit/>
          </a:bodyPr>
          <a:lstStyle/>
          <a:p>
            <a:pPr marL="742950" lvl="1" indent="-285750">
              <a:buFont typeface="Arial" panose="020B0604020202020204" pitchFamily="34" charset="0"/>
              <a:buChar char="•"/>
            </a:pPr>
            <a:r>
              <a:rPr lang="en-US" sz="2400" dirty="0"/>
              <a:t>The competent person is employer appointed </a:t>
            </a:r>
          </a:p>
        </p:txBody>
      </p:sp>
      <p:sp>
        <p:nvSpPr>
          <p:cNvPr id="10" name="TextBox 9">
            <a:extLst>
              <a:ext uri="{FF2B5EF4-FFF2-40B4-BE49-F238E27FC236}">
                <a16:creationId xmlns:a16="http://schemas.microsoft.com/office/drawing/2014/main" id="{23079D9A-5090-49C0-ADB9-176651B61684}"/>
              </a:ext>
            </a:extLst>
          </p:cNvPr>
          <p:cNvSpPr txBox="1"/>
          <p:nvPr/>
        </p:nvSpPr>
        <p:spPr>
          <a:xfrm>
            <a:off x="362568" y="2598003"/>
            <a:ext cx="8049912" cy="830997"/>
          </a:xfrm>
          <a:prstGeom prst="rect">
            <a:avLst/>
          </a:prstGeom>
          <a:noFill/>
        </p:spPr>
        <p:txBody>
          <a:bodyPr wrap="square">
            <a:spAutoFit/>
          </a:bodyPr>
          <a:lstStyle/>
          <a:p>
            <a:pPr marL="742950" lvl="1" indent="-285750">
              <a:buFont typeface="Arial" panose="020B0604020202020204" pitchFamily="34" charset="0"/>
              <a:buChar char="•"/>
            </a:pPr>
            <a:r>
              <a:rPr lang="en-US" sz="2400" dirty="0"/>
              <a:t>The competent person has the capability to identify hazards</a:t>
            </a:r>
          </a:p>
        </p:txBody>
      </p:sp>
      <p:sp>
        <p:nvSpPr>
          <p:cNvPr id="12" name="TextBox 11">
            <a:extLst>
              <a:ext uri="{FF2B5EF4-FFF2-40B4-BE49-F238E27FC236}">
                <a16:creationId xmlns:a16="http://schemas.microsoft.com/office/drawing/2014/main" id="{EBDFFE9E-18A3-4820-8FB9-629A265039ED}"/>
              </a:ext>
            </a:extLst>
          </p:cNvPr>
          <p:cNvSpPr txBox="1"/>
          <p:nvPr/>
        </p:nvSpPr>
        <p:spPr>
          <a:xfrm>
            <a:off x="465438" y="3887562"/>
            <a:ext cx="8015478" cy="461665"/>
          </a:xfrm>
          <a:prstGeom prst="rect">
            <a:avLst/>
          </a:prstGeom>
          <a:noFill/>
        </p:spPr>
        <p:txBody>
          <a:bodyPr wrap="square">
            <a:spAutoFit/>
          </a:bodyPr>
          <a:lstStyle/>
          <a:p>
            <a:pPr marL="742950" lvl="1" indent="-285750">
              <a:buFont typeface="Arial" panose="020B0604020202020204" pitchFamily="34" charset="0"/>
              <a:buChar char="•"/>
            </a:pPr>
            <a:r>
              <a:rPr lang="en-US" sz="2400" dirty="0"/>
              <a:t>The competent person executes qualified person design </a:t>
            </a:r>
          </a:p>
        </p:txBody>
      </p:sp>
      <p:sp>
        <p:nvSpPr>
          <p:cNvPr id="14" name="TextBox 13">
            <a:extLst>
              <a:ext uri="{FF2B5EF4-FFF2-40B4-BE49-F238E27FC236}">
                <a16:creationId xmlns:a16="http://schemas.microsoft.com/office/drawing/2014/main" id="{B13DC619-E19D-44D1-A800-9D509FB96AD8}"/>
              </a:ext>
            </a:extLst>
          </p:cNvPr>
          <p:cNvSpPr txBox="1"/>
          <p:nvPr/>
        </p:nvSpPr>
        <p:spPr>
          <a:xfrm>
            <a:off x="508110" y="4937290"/>
            <a:ext cx="8186928" cy="830997"/>
          </a:xfrm>
          <a:prstGeom prst="rect">
            <a:avLst/>
          </a:prstGeom>
          <a:noFill/>
        </p:spPr>
        <p:txBody>
          <a:bodyPr wrap="square">
            <a:spAutoFit/>
          </a:bodyPr>
          <a:lstStyle/>
          <a:p>
            <a:pPr marL="742950" lvl="1" indent="-285750">
              <a:buFont typeface="Arial" panose="020B0604020202020204" pitchFamily="34" charset="0"/>
              <a:buChar char="•"/>
            </a:pPr>
            <a:r>
              <a:rPr lang="en-US" sz="2400" dirty="0"/>
              <a:t>The competent person has the authority to take prompt corrective action </a:t>
            </a:r>
          </a:p>
        </p:txBody>
      </p:sp>
    </p:spTree>
    <p:extLst>
      <p:ext uri="{BB962C8B-B14F-4D97-AF65-F5344CB8AC3E}">
        <p14:creationId xmlns:p14="http://schemas.microsoft.com/office/powerpoint/2010/main" val="222656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9028"/>
            <a:ext cx="7886700" cy="569830"/>
          </a:xfrm>
        </p:spPr>
        <p:txBody>
          <a:bodyPr>
            <a:normAutofit fontScale="90000"/>
          </a:bodyPr>
          <a:lstStyle/>
          <a:p>
            <a:r>
              <a:rPr lang="en-US" dirty="0"/>
              <a:t>There are 3 Basic Types of Scaffolds</a:t>
            </a:r>
          </a:p>
        </p:txBody>
      </p:sp>
      <p:pic>
        <p:nvPicPr>
          <p:cNvPr id="5122" name="Picture 2" descr="Collage of Multi-point Adjustable, Multi-level, Needle Beam, Boatswain's Chair, Interior Hung, Catenary, Single-Point Adjustable, and Two-Point Adjustable Scaffolds"/>
          <p:cNvPicPr>
            <a:picLocks noChangeAspect="1" noChangeArrowheads="1"/>
          </p:cNvPicPr>
          <p:nvPr/>
        </p:nvPicPr>
        <p:blipFill rotWithShape="1">
          <a:blip r:embed="rId3">
            <a:extLst>
              <a:ext uri="{28A0092B-C50C-407E-A947-70E740481C1C}">
                <a14:useLocalDpi xmlns:a14="http://schemas.microsoft.com/office/drawing/2010/main" val="0"/>
              </a:ext>
            </a:extLst>
          </a:blip>
          <a:srcRect l="1962" t="4320" r="5833" b="3756"/>
          <a:stretch/>
        </p:blipFill>
        <p:spPr bwMode="auto">
          <a:xfrm>
            <a:off x="533400" y="1162761"/>
            <a:ext cx="3581400" cy="2133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73" r="495"/>
          <a:stretch/>
        </p:blipFill>
        <p:spPr bwMode="auto">
          <a:xfrm>
            <a:off x="533400" y="3764916"/>
            <a:ext cx="3581400" cy="21233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1600" y="5904675"/>
            <a:ext cx="1795277" cy="461665"/>
          </a:xfrm>
          <a:prstGeom prst="rect">
            <a:avLst/>
          </a:prstGeom>
          <a:noFill/>
        </p:spPr>
        <p:txBody>
          <a:bodyPr wrap="square" rtlCol="0">
            <a:spAutoFit/>
          </a:bodyPr>
          <a:lstStyle/>
          <a:p>
            <a:r>
              <a:rPr lang="en-US" sz="2400"/>
              <a:t>Supported</a:t>
            </a:r>
          </a:p>
        </p:txBody>
      </p:sp>
      <p:sp>
        <p:nvSpPr>
          <p:cNvPr id="8" name="TextBox 7"/>
          <p:cNvSpPr txBox="1"/>
          <p:nvPr/>
        </p:nvSpPr>
        <p:spPr>
          <a:xfrm>
            <a:off x="1600200" y="3286800"/>
            <a:ext cx="1795277" cy="461665"/>
          </a:xfrm>
          <a:prstGeom prst="rect">
            <a:avLst/>
          </a:prstGeom>
          <a:noFill/>
        </p:spPr>
        <p:txBody>
          <a:bodyPr wrap="square" rtlCol="0">
            <a:spAutoFit/>
          </a:bodyPr>
          <a:lstStyle/>
          <a:p>
            <a:r>
              <a:rPr lang="en-US" sz="2400"/>
              <a:t>Suspended</a:t>
            </a:r>
          </a:p>
        </p:txBody>
      </p:sp>
      <p:sp>
        <p:nvSpPr>
          <p:cNvPr id="9" name="TextBox 8"/>
          <p:cNvSpPr txBox="1"/>
          <p:nvPr/>
        </p:nvSpPr>
        <p:spPr>
          <a:xfrm>
            <a:off x="5867400" y="5728913"/>
            <a:ext cx="1439818" cy="461665"/>
          </a:xfrm>
          <a:prstGeom prst="rect">
            <a:avLst/>
          </a:prstGeom>
          <a:noFill/>
        </p:spPr>
        <p:txBody>
          <a:bodyPr wrap="none" rtlCol="0">
            <a:spAutoFit/>
          </a:bodyPr>
          <a:lstStyle/>
          <a:p>
            <a:r>
              <a:rPr lang="en-US" sz="2400"/>
              <a:t>Aerial lifts</a:t>
            </a:r>
          </a:p>
        </p:txBody>
      </p:sp>
      <p:sp>
        <p:nvSpPr>
          <p:cNvPr id="10" name="TextBox 9"/>
          <p:cNvSpPr txBox="1"/>
          <p:nvPr/>
        </p:nvSpPr>
        <p:spPr>
          <a:xfrm>
            <a:off x="4114800" y="6135508"/>
            <a:ext cx="990645" cy="215444"/>
          </a:xfrm>
          <a:prstGeom prst="rect">
            <a:avLst/>
          </a:prstGeom>
          <a:noFill/>
        </p:spPr>
        <p:txBody>
          <a:bodyPr wrap="square" rtlCol="0">
            <a:spAutoFit/>
          </a:bodyPr>
          <a:lstStyle/>
          <a:p>
            <a:r>
              <a:rPr lang="en-US" sz="800"/>
              <a:t>Source: OSHA </a:t>
            </a: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667" b="27334"/>
          <a:stretch/>
        </p:blipFill>
        <p:spPr bwMode="auto">
          <a:xfrm>
            <a:off x="5148049" y="1162761"/>
            <a:ext cx="3249942" cy="20201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8559" y="3558473"/>
            <a:ext cx="2857500" cy="2143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a:extLst>
              <a:ext uri="{FF2B5EF4-FFF2-40B4-BE49-F238E27FC236}">
                <a16:creationId xmlns:a16="http://schemas.microsoft.com/office/drawing/2014/main" id="{AD3E7B4F-6116-41D7-810C-78F634130AB5}"/>
              </a:ext>
            </a:extLst>
          </p:cNvPr>
          <p:cNvSpPr txBox="1">
            <a:spLocks/>
          </p:cNvSpPr>
          <p:nvPr/>
        </p:nvSpPr>
        <p:spPr bwMode="auto">
          <a:xfrm>
            <a:off x="8238" y="-21354"/>
            <a:ext cx="9144000" cy="386480"/>
          </a:xfrm>
          <a:prstGeom prst="rect">
            <a:avLst/>
          </a:prstGeom>
          <a:solidFill>
            <a:schemeClr val="bg1">
              <a:lumMod val="65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Tree>
    <p:extLst>
      <p:ext uri="{BB962C8B-B14F-4D97-AF65-F5344CB8AC3E}">
        <p14:creationId xmlns:p14="http://schemas.microsoft.com/office/powerpoint/2010/main" val="111525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8154"/>
            <a:ext cx="9144000" cy="906463"/>
          </a:xfrm>
        </p:spPr>
        <p:txBody>
          <a:bodyPr>
            <a:noAutofit/>
          </a:bodyPr>
          <a:lstStyle/>
          <a:p>
            <a:r>
              <a:rPr lang="en-US"/>
              <a:t>Hazards Associated with Scaffolds</a:t>
            </a:r>
          </a:p>
        </p:txBody>
      </p:sp>
      <p:sp>
        <p:nvSpPr>
          <p:cNvPr id="3" name="Content Placeholder 2"/>
          <p:cNvSpPr>
            <a:spLocks noGrp="1"/>
          </p:cNvSpPr>
          <p:nvPr>
            <p:ph idx="1"/>
          </p:nvPr>
        </p:nvSpPr>
        <p:spPr>
          <a:xfrm>
            <a:off x="297180" y="1921277"/>
            <a:ext cx="8229600" cy="449002"/>
          </a:xfrm>
        </p:spPr>
        <p:txBody>
          <a:bodyPr>
            <a:normAutofit lnSpcReduction="10000"/>
          </a:bodyPr>
          <a:lstStyle/>
          <a:p>
            <a:r>
              <a:rPr lang="en-US" dirty="0"/>
              <a:t>Falls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030" y="3362952"/>
            <a:ext cx="1794473" cy="18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355" y="1605770"/>
            <a:ext cx="1794473" cy="152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6342" y="6477000"/>
            <a:ext cx="1146987" cy="215444"/>
          </a:xfrm>
          <a:prstGeom prst="rect">
            <a:avLst/>
          </a:prstGeom>
          <a:noFill/>
        </p:spPr>
        <p:txBody>
          <a:bodyPr wrap="square" rtlCol="0">
            <a:spAutoFit/>
          </a:bodyPr>
          <a:lstStyle/>
          <a:p>
            <a:pPr algn="r"/>
            <a:r>
              <a:rPr lang="en-US" sz="800"/>
              <a:t>Source: OSHA</a:t>
            </a:r>
          </a:p>
        </p:txBody>
      </p:sp>
      <p:sp>
        <p:nvSpPr>
          <p:cNvPr id="8" name="Title 1">
            <a:extLst>
              <a:ext uri="{FF2B5EF4-FFF2-40B4-BE49-F238E27FC236}">
                <a16:creationId xmlns:a16="http://schemas.microsoft.com/office/drawing/2014/main" id="{415B3135-49A5-4980-BF68-65DF9E0671F9}"/>
              </a:ext>
            </a:extLst>
          </p:cNvPr>
          <p:cNvSpPr txBox="1">
            <a:spLocks/>
          </p:cNvSpPr>
          <p:nvPr/>
        </p:nvSpPr>
        <p:spPr bwMode="auto">
          <a:xfrm>
            <a:off x="8238" y="-21354"/>
            <a:ext cx="9144000" cy="628650"/>
          </a:xfrm>
          <a:prstGeom prst="rect">
            <a:avLst/>
          </a:prstGeom>
          <a:solidFill>
            <a:schemeClr val="bg1">
              <a:lumMod val="65000"/>
            </a:schemeClr>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342900">
              <a:defRPr/>
            </a:pPr>
            <a:r>
              <a:rPr lang="en-US" sz="3200">
                <a:solidFill>
                  <a:prstClr val="black"/>
                </a:solidFill>
                <a:latin typeface="Calibri" panose="020F0502020204030204"/>
              </a:rPr>
              <a:t>Scaffolds</a:t>
            </a:r>
          </a:p>
        </p:txBody>
      </p:sp>
      <p:sp>
        <p:nvSpPr>
          <p:cNvPr id="9" name="TextBox 8">
            <a:extLst>
              <a:ext uri="{FF2B5EF4-FFF2-40B4-BE49-F238E27FC236}">
                <a16:creationId xmlns:a16="http://schemas.microsoft.com/office/drawing/2014/main" id="{223D8212-47B6-4436-BAB5-2D2B0B4E5459}"/>
              </a:ext>
            </a:extLst>
          </p:cNvPr>
          <p:cNvSpPr txBox="1"/>
          <p:nvPr/>
        </p:nvSpPr>
        <p:spPr>
          <a:xfrm>
            <a:off x="297180" y="2450991"/>
            <a:ext cx="4578096" cy="461665"/>
          </a:xfrm>
          <a:prstGeom prst="rect">
            <a:avLst/>
          </a:prstGeom>
          <a:noFill/>
        </p:spPr>
        <p:txBody>
          <a:bodyPr wrap="square">
            <a:spAutoFit/>
          </a:bodyPr>
          <a:lstStyle/>
          <a:p>
            <a:pPr marL="285750" indent="-285750">
              <a:buFont typeface="Arial" panose="020B0604020202020204" pitchFamily="34" charset="0"/>
              <a:buChar char="•"/>
            </a:pPr>
            <a:r>
              <a:rPr lang="en-US" sz="2400" dirty="0"/>
              <a:t>Falling object(s)</a:t>
            </a:r>
          </a:p>
        </p:txBody>
      </p:sp>
      <p:sp>
        <p:nvSpPr>
          <p:cNvPr id="11" name="TextBox 10">
            <a:extLst>
              <a:ext uri="{FF2B5EF4-FFF2-40B4-BE49-F238E27FC236}">
                <a16:creationId xmlns:a16="http://schemas.microsoft.com/office/drawing/2014/main" id="{6EEB3508-9941-4C99-9608-FD6E3D67F0E0}"/>
              </a:ext>
            </a:extLst>
          </p:cNvPr>
          <p:cNvSpPr txBox="1"/>
          <p:nvPr/>
        </p:nvSpPr>
        <p:spPr>
          <a:xfrm>
            <a:off x="297180" y="3043372"/>
            <a:ext cx="4578096" cy="461665"/>
          </a:xfrm>
          <a:prstGeom prst="rect">
            <a:avLst/>
          </a:prstGeom>
          <a:noFill/>
        </p:spPr>
        <p:txBody>
          <a:bodyPr wrap="square">
            <a:spAutoFit/>
          </a:bodyPr>
          <a:lstStyle/>
          <a:p>
            <a:pPr marL="285750" indent="-285750">
              <a:buFont typeface="Arial" panose="020B0604020202020204" pitchFamily="34" charset="0"/>
              <a:buChar char="•"/>
            </a:pPr>
            <a:r>
              <a:rPr lang="en-US" sz="2400" dirty="0"/>
              <a:t>Electrical hazards (power lines)</a:t>
            </a:r>
          </a:p>
        </p:txBody>
      </p:sp>
      <p:sp>
        <p:nvSpPr>
          <p:cNvPr id="13" name="TextBox 12">
            <a:extLst>
              <a:ext uri="{FF2B5EF4-FFF2-40B4-BE49-F238E27FC236}">
                <a16:creationId xmlns:a16="http://schemas.microsoft.com/office/drawing/2014/main" id="{19DCF503-F150-47BF-A4A7-50AD732CD3C7}"/>
              </a:ext>
            </a:extLst>
          </p:cNvPr>
          <p:cNvSpPr txBox="1"/>
          <p:nvPr/>
        </p:nvSpPr>
        <p:spPr>
          <a:xfrm>
            <a:off x="297180" y="3664940"/>
            <a:ext cx="4578096" cy="461665"/>
          </a:xfrm>
          <a:prstGeom prst="rect">
            <a:avLst/>
          </a:prstGeom>
          <a:noFill/>
        </p:spPr>
        <p:txBody>
          <a:bodyPr wrap="square">
            <a:spAutoFit/>
          </a:bodyPr>
          <a:lstStyle/>
          <a:p>
            <a:pPr marL="342900" indent="-342900">
              <a:buFont typeface="Arial" panose="020B0604020202020204" pitchFamily="34" charset="0"/>
              <a:buChar char="•"/>
            </a:pPr>
            <a:r>
              <a:rPr lang="en-US" sz="2400" dirty="0"/>
              <a:t>Collapse hazards</a:t>
            </a:r>
          </a:p>
        </p:txBody>
      </p:sp>
      <p:sp>
        <p:nvSpPr>
          <p:cNvPr id="15" name="TextBox 14">
            <a:extLst>
              <a:ext uri="{FF2B5EF4-FFF2-40B4-BE49-F238E27FC236}">
                <a16:creationId xmlns:a16="http://schemas.microsoft.com/office/drawing/2014/main" id="{F3B58F05-8D71-4221-9D95-CD5D5ACA886B}"/>
              </a:ext>
            </a:extLst>
          </p:cNvPr>
          <p:cNvSpPr txBox="1"/>
          <p:nvPr/>
        </p:nvSpPr>
        <p:spPr>
          <a:xfrm>
            <a:off x="297180" y="4325672"/>
            <a:ext cx="4578096" cy="461665"/>
          </a:xfrm>
          <a:prstGeom prst="rect">
            <a:avLst/>
          </a:prstGeom>
          <a:noFill/>
        </p:spPr>
        <p:txBody>
          <a:bodyPr wrap="square">
            <a:spAutoFit/>
          </a:bodyPr>
          <a:lstStyle/>
          <a:p>
            <a:pPr marL="342900" indent="-342900">
              <a:buFont typeface="Arial" panose="020B0604020202020204" pitchFamily="34" charset="0"/>
              <a:buChar char="•"/>
            </a:pPr>
            <a:r>
              <a:rPr lang="en-US" sz="2400" dirty="0"/>
              <a:t>Planking hazards</a:t>
            </a:r>
          </a:p>
        </p:txBody>
      </p:sp>
      <p:sp>
        <p:nvSpPr>
          <p:cNvPr id="17" name="TextBox 16">
            <a:extLst>
              <a:ext uri="{FF2B5EF4-FFF2-40B4-BE49-F238E27FC236}">
                <a16:creationId xmlns:a16="http://schemas.microsoft.com/office/drawing/2014/main" id="{9ACA6823-EBBA-4B48-BCFE-9A2888741869}"/>
              </a:ext>
            </a:extLst>
          </p:cNvPr>
          <p:cNvSpPr txBox="1"/>
          <p:nvPr/>
        </p:nvSpPr>
        <p:spPr>
          <a:xfrm>
            <a:off x="297180" y="4962329"/>
            <a:ext cx="4578096" cy="461665"/>
          </a:xfrm>
          <a:prstGeom prst="rect">
            <a:avLst/>
          </a:prstGeom>
          <a:noFill/>
        </p:spPr>
        <p:txBody>
          <a:bodyPr wrap="square">
            <a:spAutoFit/>
          </a:bodyPr>
          <a:lstStyle/>
          <a:p>
            <a:pPr marL="342900" indent="-342900">
              <a:buFont typeface="Arial" panose="020B0604020202020204" pitchFamily="34" charset="0"/>
              <a:buChar char="•"/>
            </a:pPr>
            <a:r>
              <a:rPr lang="en-US" sz="2400" dirty="0"/>
              <a:t>Weather conditions</a:t>
            </a:r>
          </a:p>
        </p:txBody>
      </p:sp>
      <p:sp>
        <p:nvSpPr>
          <p:cNvPr id="19" name="TextBox 18">
            <a:extLst>
              <a:ext uri="{FF2B5EF4-FFF2-40B4-BE49-F238E27FC236}">
                <a16:creationId xmlns:a16="http://schemas.microsoft.com/office/drawing/2014/main" id="{7B9573C5-9C19-464D-9916-44CB71827E10}"/>
              </a:ext>
            </a:extLst>
          </p:cNvPr>
          <p:cNvSpPr txBox="1"/>
          <p:nvPr/>
        </p:nvSpPr>
        <p:spPr>
          <a:xfrm>
            <a:off x="297180" y="5593792"/>
            <a:ext cx="4578096" cy="461665"/>
          </a:xfrm>
          <a:prstGeom prst="rect">
            <a:avLst/>
          </a:prstGeom>
          <a:noFill/>
        </p:spPr>
        <p:txBody>
          <a:bodyPr wrap="square">
            <a:spAutoFit/>
          </a:bodyPr>
          <a:lstStyle/>
          <a:p>
            <a:pPr marL="342900" indent="-342900">
              <a:buFont typeface="Arial" panose="020B0604020202020204" pitchFamily="34" charset="0"/>
              <a:buChar char="•"/>
            </a:pPr>
            <a:r>
              <a:rPr lang="en-US" sz="2400" dirty="0"/>
              <a:t>Collisions or struck-by</a:t>
            </a:r>
          </a:p>
        </p:txBody>
      </p:sp>
      <p:pic>
        <p:nvPicPr>
          <p:cNvPr id="18" name="Picture 17">
            <a:extLst>
              <a:ext uri="{FF2B5EF4-FFF2-40B4-BE49-F238E27FC236}">
                <a16:creationId xmlns:a16="http://schemas.microsoft.com/office/drawing/2014/main" id="{D9F8C566-F4D7-4896-BD95-9F7B07EC0224}"/>
              </a:ext>
            </a:extLst>
          </p:cNvPr>
          <p:cNvPicPr>
            <a:picLocks noChangeAspect="1"/>
          </p:cNvPicPr>
          <p:nvPr/>
        </p:nvPicPr>
        <p:blipFill>
          <a:blip r:embed="rId5"/>
          <a:stretch>
            <a:fillRect/>
          </a:stretch>
        </p:blipFill>
        <p:spPr>
          <a:xfrm>
            <a:off x="4563066" y="1640402"/>
            <a:ext cx="1414462" cy="1879535"/>
          </a:xfrm>
          <a:prstGeom prst="rect">
            <a:avLst/>
          </a:prstGeom>
        </p:spPr>
      </p:pic>
      <p:pic>
        <p:nvPicPr>
          <p:cNvPr id="1026" name="Picture 2" descr="Scaffolding eTool | Supported Scaffolds - Frame or Fabricated |  Occupational Safety and Health Administration">
            <a:extLst>
              <a:ext uri="{FF2B5EF4-FFF2-40B4-BE49-F238E27FC236}">
                <a16:creationId xmlns:a16="http://schemas.microsoft.com/office/drawing/2014/main" id="{EC9B94F2-0876-490D-BA0E-8EBC405BAB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9117" y="3603545"/>
            <a:ext cx="2281238" cy="15478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affolding eTool | Supported Scaffolds - Frame or Fabricated |  Occupational Safety and Health Administration">
            <a:extLst>
              <a:ext uri="{FF2B5EF4-FFF2-40B4-BE49-F238E27FC236}">
                <a16:creationId xmlns:a16="http://schemas.microsoft.com/office/drawing/2014/main" id="{CAFCFDEB-DFF8-49E3-8B03-03DBE63201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2939" y="4317002"/>
            <a:ext cx="1563403" cy="23919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ghtning Safety When Working Outdoors">
            <a:extLst>
              <a:ext uri="{FF2B5EF4-FFF2-40B4-BE49-F238E27FC236}">
                <a16:creationId xmlns:a16="http://schemas.microsoft.com/office/drawing/2014/main" id="{580314A6-0948-4704-83CE-E159429376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4030" y="4377451"/>
            <a:ext cx="2200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s Hits Scaffolding In South Wales | SIMIAN">
            <a:extLst>
              <a:ext uri="{FF2B5EF4-FFF2-40B4-BE49-F238E27FC236}">
                <a16:creationId xmlns:a16="http://schemas.microsoft.com/office/drawing/2014/main" id="{0227B6F2-3B9E-4228-B02F-F427A94AD9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4163" y="1734200"/>
            <a:ext cx="1905749" cy="254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3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3" grpId="0"/>
      <p:bldP spid="15"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bg1">
              <a:lumMod val="65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8</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Title 1">
            <a:extLst>
              <a:ext uri="{FF2B5EF4-FFF2-40B4-BE49-F238E27FC236}">
                <a16:creationId xmlns:a16="http://schemas.microsoft.com/office/drawing/2014/main" id="{4016AC90-E30B-4035-90D3-B6D449D90946}"/>
              </a:ext>
            </a:extLst>
          </p:cNvPr>
          <p:cNvSpPr txBox="1">
            <a:spLocks/>
          </p:cNvSpPr>
          <p:nvPr/>
        </p:nvSpPr>
        <p:spPr bwMode="auto">
          <a:xfrm>
            <a:off x="460629" y="753191"/>
            <a:ext cx="6915150" cy="476250"/>
          </a:xfrm>
          <a:prstGeom prst="rect">
            <a:avLst/>
          </a:prstGeom>
          <a:noFill/>
          <a:ln>
            <a:noFill/>
          </a:ln>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algn="l"/>
            <a:r>
              <a:rPr lang="en-US" sz="2800" dirty="0"/>
              <a:t>How can you reduce or eliminating hazards</a:t>
            </a:r>
          </a:p>
        </p:txBody>
      </p:sp>
      <p:sp>
        <p:nvSpPr>
          <p:cNvPr id="7" name="TextBox 6">
            <a:extLst>
              <a:ext uri="{FF2B5EF4-FFF2-40B4-BE49-F238E27FC236}">
                <a16:creationId xmlns:a16="http://schemas.microsoft.com/office/drawing/2014/main" id="{8AAC84F1-0531-4DFF-99CF-2772C09E62E6}"/>
              </a:ext>
            </a:extLst>
          </p:cNvPr>
          <p:cNvSpPr txBox="1"/>
          <p:nvPr/>
        </p:nvSpPr>
        <p:spPr>
          <a:xfrm>
            <a:off x="679704" y="1493411"/>
            <a:ext cx="3892296" cy="461665"/>
          </a:xfrm>
          <a:prstGeom prst="rect">
            <a:avLst/>
          </a:prstGeom>
          <a:noFill/>
        </p:spPr>
        <p:txBody>
          <a:bodyPr wrap="square">
            <a:spAutoFit/>
          </a:bodyPr>
          <a:lstStyle/>
          <a:p>
            <a:pPr marL="342900" indent="-342900">
              <a:buFont typeface="Arial" panose="020B0604020202020204" pitchFamily="34" charset="0"/>
              <a:buChar char="•"/>
            </a:pPr>
            <a:r>
              <a:rPr lang="en-US" sz="2400" dirty="0"/>
              <a:t>Provide proper access </a:t>
            </a:r>
          </a:p>
        </p:txBody>
      </p:sp>
      <p:sp>
        <p:nvSpPr>
          <p:cNvPr id="9" name="TextBox 8">
            <a:extLst>
              <a:ext uri="{FF2B5EF4-FFF2-40B4-BE49-F238E27FC236}">
                <a16:creationId xmlns:a16="http://schemas.microsoft.com/office/drawing/2014/main" id="{AF29CBB5-3020-4ACF-B432-C92965FC1FE0}"/>
              </a:ext>
            </a:extLst>
          </p:cNvPr>
          <p:cNvSpPr txBox="1"/>
          <p:nvPr/>
        </p:nvSpPr>
        <p:spPr>
          <a:xfrm>
            <a:off x="679704" y="5117190"/>
            <a:ext cx="6477000" cy="830997"/>
          </a:xfrm>
          <a:prstGeom prst="rect">
            <a:avLst/>
          </a:prstGeom>
          <a:noFill/>
        </p:spPr>
        <p:txBody>
          <a:bodyPr wrap="square">
            <a:spAutoFit/>
          </a:bodyPr>
          <a:lstStyle/>
          <a:p>
            <a:pPr marL="285750" indent="-285750">
              <a:buFont typeface="Arial" panose="020B0604020202020204" pitchFamily="34" charset="0"/>
              <a:buChar char="•"/>
            </a:pPr>
            <a:r>
              <a:rPr lang="en-US" sz="2400" dirty="0"/>
              <a:t>Ensure safe scaffold construction and disassembly </a:t>
            </a:r>
          </a:p>
        </p:txBody>
      </p:sp>
      <p:sp>
        <p:nvSpPr>
          <p:cNvPr id="11" name="TextBox 10">
            <a:extLst>
              <a:ext uri="{FF2B5EF4-FFF2-40B4-BE49-F238E27FC236}">
                <a16:creationId xmlns:a16="http://schemas.microsoft.com/office/drawing/2014/main" id="{62A57AB0-FBF5-4DE2-AC0F-99F8272D8469}"/>
              </a:ext>
            </a:extLst>
          </p:cNvPr>
          <p:cNvSpPr txBox="1"/>
          <p:nvPr/>
        </p:nvSpPr>
        <p:spPr>
          <a:xfrm>
            <a:off x="679704" y="2058260"/>
            <a:ext cx="4578096" cy="461665"/>
          </a:xfrm>
          <a:prstGeom prst="rect">
            <a:avLst/>
          </a:prstGeom>
          <a:noFill/>
        </p:spPr>
        <p:txBody>
          <a:bodyPr wrap="square">
            <a:spAutoFit/>
          </a:bodyPr>
          <a:lstStyle/>
          <a:p>
            <a:pPr marL="285750" indent="-285750">
              <a:buFont typeface="Arial" panose="020B0604020202020204" pitchFamily="34" charset="0"/>
              <a:buChar char="•"/>
            </a:pPr>
            <a:r>
              <a:rPr lang="en-US" sz="2400" dirty="0"/>
              <a:t>Install guardrails</a:t>
            </a:r>
          </a:p>
        </p:txBody>
      </p:sp>
      <p:sp>
        <p:nvSpPr>
          <p:cNvPr id="13" name="TextBox 12">
            <a:extLst>
              <a:ext uri="{FF2B5EF4-FFF2-40B4-BE49-F238E27FC236}">
                <a16:creationId xmlns:a16="http://schemas.microsoft.com/office/drawing/2014/main" id="{B1A4D027-D8B4-4237-BDD6-80AA7686DAD4}"/>
              </a:ext>
            </a:extLst>
          </p:cNvPr>
          <p:cNvSpPr txBox="1"/>
          <p:nvPr/>
        </p:nvSpPr>
        <p:spPr>
          <a:xfrm>
            <a:off x="679704" y="2715672"/>
            <a:ext cx="5330952" cy="830997"/>
          </a:xfrm>
          <a:prstGeom prst="rect">
            <a:avLst/>
          </a:prstGeom>
          <a:noFill/>
        </p:spPr>
        <p:txBody>
          <a:bodyPr wrap="square">
            <a:spAutoFit/>
          </a:bodyPr>
          <a:lstStyle/>
          <a:p>
            <a:pPr marL="285750" indent="-285750">
              <a:buFont typeface="Arial" panose="020B0604020202020204" pitchFamily="34" charset="0"/>
              <a:buChar char="•"/>
            </a:pPr>
            <a:r>
              <a:rPr lang="en-US" sz="2400" dirty="0"/>
              <a:t>Use your Personal Fall Arrest System (PFAS)</a:t>
            </a:r>
          </a:p>
        </p:txBody>
      </p:sp>
      <p:sp>
        <p:nvSpPr>
          <p:cNvPr id="15" name="TextBox 14">
            <a:extLst>
              <a:ext uri="{FF2B5EF4-FFF2-40B4-BE49-F238E27FC236}">
                <a16:creationId xmlns:a16="http://schemas.microsoft.com/office/drawing/2014/main" id="{25F4F3A6-EF0D-4238-A9A2-AE3A7DDC8843}"/>
              </a:ext>
            </a:extLst>
          </p:cNvPr>
          <p:cNvSpPr txBox="1"/>
          <p:nvPr/>
        </p:nvSpPr>
        <p:spPr>
          <a:xfrm>
            <a:off x="679704" y="3728740"/>
            <a:ext cx="5330952" cy="461665"/>
          </a:xfrm>
          <a:prstGeom prst="rect">
            <a:avLst/>
          </a:prstGeom>
          <a:noFill/>
        </p:spPr>
        <p:txBody>
          <a:bodyPr wrap="square">
            <a:spAutoFit/>
          </a:bodyPr>
          <a:lstStyle/>
          <a:p>
            <a:pPr marL="285750" indent="-285750">
              <a:buFont typeface="Arial" panose="020B0604020202020204" pitchFamily="34" charset="0"/>
              <a:buChar char="•"/>
            </a:pPr>
            <a:r>
              <a:rPr lang="en-US" sz="2400" dirty="0"/>
              <a:t>Provide protection from falling objects</a:t>
            </a:r>
          </a:p>
        </p:txBody>
      </p:sp>
      <p:sp>
        <p:nvSpPr>
          <p:cNvPr id="17" name="TextBox 16">
            <a:extLst>
              <a:ext uri="{FF2B5EF4-FFF2-40B4-BE49-F238E27FC236}">
                <a16:creationId xmlns:a16="http://schemas.microsoft.com/office/drawing/2014/main" id="{837FC508-368F-43C9-8A41-0D6C9A2B1D39}"/>
              </a:ext>
            </a:extLst>
          </p:cNvPr>
          <p:cNvSpPr txBox="1"/>
          <p:nvPr/>
        </p:nvSpPr>
        <p:spPr>
          <a:xfrm>
            <a:off x="679704" y="4422965"/>
            <a:ext cx="5192268" cy="461665"/>
          </a:xfrm>
          <a:prstGeom prst="rect">
            <a:avLst/>
          </a:prstGeom>
          <a:noFill/>
        </p:spPr>
        <p:txBody>
          <a:bodyPr wrap="square">
            <a:spAutoFit/>
          </a:bodyPr>
          <a:lstStyle/>
          <a:p>
            <a:pPr marL="285750" indent="-285750">
              <a:buFont typeface="Arial" panose="020B0604020202020204" pitchFamily="34" charset="0"/>
              <a:buChar char="•"/>
            </a:pPr>
            <a:r>
              <a:rPr lang="en-US" sz="2400" dirty="0"/>
              <a:t>Avoid electrical hazards</a:t>
            </a:r>
          </a:p>
        </p:txBody>
      </p:sp>
      <p:pic>
        <p:nvPicPr>
          <p:cNvPr id="2050" name="Picture 2" descr="226">
            <a:extLst>
              <a:ext uri="{FF2B5EF4-FFF2-40B4-BE49-F238E27FC236}">
                <a16:creationId xmlns:a16="http://schemas.microsoft.com/office/drawing/2014/main" id="{2CFB5EC8-3480-41D8-B3A9-53E830CA2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23" y="1395555"/>
            <a:ext cx="2618031" cy="404850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DD43A6E-E4B0-4969-B6D1-48EAC2C8C68F}"/>
              </a:ext>
            </a:extLst>
          </p:cNvPr>
          <p:cNvSpPr txBox="1"/>
          <p:nvPr/>
        </p:nvSpPr>
        <p:spPr>
          <a:xfrm>
            <a:off x="7046506" y="5588425"/>
            <a:ext cx="1146987" cy="215444"/>
          </a:xfrm>
          <a:prstGeom prst="rect">
            <a:avLst/>
          </a:prstGeom>
          <a:noFill/>
        </p:spPr>
        <p:txBody>
          <a:bodyPr wrap="square" rtlCol="0">
            <a:spAutoFit/>
          </a:bodyPr>
          <a:lstStyle/>
          <a:p>
            <a:pPr algn="r"/>
            <a:r>
              <a:rPr lang="en-US" sz="800">
                <a:solidFill>
                  <a:prstClr val="black"/>
                </a:solidFill>
                <a:latin typeface="Calibri"/>
              </a:rPr>
              <a:t>Source: OSHA</a:t>
            </a:r>
          </a:p>
        </p:txBody>
      </p:sp>
    </p:spTree>
    <p:extLst>
      <p:ext uri="{BB962C8B-B14F-4D97-AF65-F5344CB8AC3E}">
        <p14:creationId xmlns:p14="http://schemas.microsoft.com/office/powerpoint/2010/main" val="31864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9E5F-3BEB-48C2-B533-9991E2EA20E6}"/>
              </a:ext>
            </a:extLst>
          </p:cNvPr>
          <p:cNvSpPr>
            <a:spLocks noGrp="1"/>
          </p:cNvSpPr>
          <p:nvPr>
            <p:ph type="title"/>
          </p:nvPr>
        </p:nvSpPr>
        <p:spPr>
          <a:xfrm>
            <a:off x="8238" y="-21354"/>
            <a:ext cx="9144000" cy="628650"/>
          </a:xfrm>
          <a:solidFill>
            <a:schemeClr val="bg1">
              <a:lumMod val="65000"/>
            </a:schemeClr>
          </a:solidFill>
        </p:spPr>
        <p:txBody>
          <a:bodyPr/>
          <a:lstStyle/>
          <a:p>
            <a:pPr algn="ctr" defTabSz="342900">
              <a:defRPr/>
            </a:pPr>
            <a:r>
              <a:rPr lang="en-US" sz="3200" b="1">
                <a:solidFill>
                  <a:prstClr val="black"/>
                </a:solidFill>
                <a:latin typeface="Calibri" panose="020F0502020204030204"/>
              </a:rPr>
              <a:t>Scaffolds</a:t>
            </a:r>
          </a:p>
        </p:txBody>
      </p:sp>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D29B4C89-7135-4EDE-A535-75B05D1F0D39}"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9</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Title 1">
            <a:extLst>
              <a:ext uri="{FF2B5EF4-FFF2-40B4-BE49-F238E27FC236}">
                <a16:creationId xmlns:a16="http://schemas.microsoft.com/office/drawing/2014/main" id="{9646DA24-24CE-4D9D-AB2C-2F50AF2DA8DD}"/>
              </a:ext>
            </a:extLst>
          </p:cNvPr>
          <p:cNvSpPr txBox="1">
            <a:spLocks/>
          </p:cNvSpPr>
          <p:nvPr/>
        </p:nvSpPr>
        <p:spPr bwMode="auto">
          <a:xfrm>
            <a:off x="765810" y="762000"/>
            <a:ext cx="5139690" cy="47625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r>
              <a:rPr lang="en-US" sz="2800" dirty="0"/>
              <a:t>What is proper access?</a:t>
            </a:r>
          </a:p>
        </p:txBody>
      </p:sp>
      <p:sp>
        <p:nvSpPr>
          <p:cNvPr id="6" name="TextBox 5">
            <a:extLst>
              <a:ext uri="{FF2B5EF4-FFF2-40B4-BE49-F238E27FC236}">
                <a16:creationId xmlns:a16="http://schemas.microsoft.com/office/drawing/2014/main" id="{BD5F5596-B0DD-42F2-BFCB-699F34033646}"/>
              </a:ext>
            </a:extLst>
          </p:cNvPr>
          <p:cNvSpPr txBox="1"/>
          <p:nvPr/>
        </p:nvSpPr>
        <p:spPr>
          <a:xfrm>
            <a:off x="381000" y="5044896"/>
            <a:ext cx="4577714" cy="1200329"/>
          </a:xfrm>
          <a:prstGeom prst="rect">
            <a:avLst/>
          </a:prstGeom>
          <a:noFill/>
        </p:spPr>
        <p:txBody>
          <a:bodyPr wrap="square">
            <a:spAutoFit/>
          </a:bodyPr>
          <a:lstStyle/>
          <a:p>
            <a:pPr marL="285750" indent="-285750">
              <a:spcBef>
                <a:spcPts val="0"/>
              </a:spcBef>
              <a:buFont typeface="Arial" panose="020B0604020202020204" pitchFamily="34" charset="0"/>
              <a:buChar char="•"/>
            </a:pPr>
            <a:r>
              <a:rPr lang="en-US" sz="2400"/>
              <a:t>Do not use </a:t>
            </a:r>
            <a:r>
              <a:rPr lang="en-US" sz="2400" err="1"/>
              <a:t>crossbraces</a:t>
            </a:r>
            <a:r>
              <a:rPr lang="en-US" sz="2400"/>
              <a:t> or </a:t>
            </a:r>
            <a:br>
              <a:rPr lang="en-US" sz="2400"/>
            </a:br>
            <a:r>
              <a:rPr lang="en-US" sz="2400"/>
              <a:t>unapproved ladder-like </a:t>
            </a:r>
            <a:br>
              <a:rPr lang="en-US" sz="2400"/>
            </a:br>
            <a:r>
              <a:rPr lang="en-US" sz="2400"/>
              <a:t>ends for access </a:t>
            </a:r>
          </a:p>
        </p:txBody>
      </p:sp>
      <p:sp>
        <p:nvSpPr>
          <p:cNvPr id="8" name="TextBox 7">
            <a:extLst>
              <a:ext uri="{FF2B5EF4-FFF2-40B4-BE49-F238E27FC236}">
                <a16:creationId xmlns:a16="http://schemas.microsoft.com/office/drawing/2014/main" id="{D5A091A7-E4E4-48E8-8C3D-1290472E2B3A}"/>
              </a:ext>
            </a:extLst>
          </p:cNvPr>
          <p:cNvSpPr txBox="1"/>
          <p:nvPr/>
        </p:nvSpPr>
        <p:spPr>
          <a:xfrm>
            <a:off x="381000" y="1515716"/>
            <a:ext cx="4577714" cy="1200329"/>
          </a:xfrm>
          <a:prstGeom prst="rect">
            <a:avLst/>
          </a:prstGeom>
          <a:noFill/>
        </p:spPr>
        <p:txBody>
          <a:bodyPr wrap="square">
            <a:spAutoFit/>
          </a:bodyPr>
          <a:lstStyle/>
          <a:p>
            <a:pPr marL="285750" indent="-285750">
              <a:buFont typeface="Arial" panose="020B0604020202020204" pitchFamily="34" charset="0"/>
              <a:buChar char="•"/>
            </a:pPr>
            <a:r>
              <a:rPr lang="en-US" sz="2400" dirty="0"/>
              <a:t>Required when platforms are more than two feet above or below a point of access </a:t>
            </a:r>
          </a:p>
        </p:txBody>
      </p:sp>
      <p:sp>
        <p:nvSpPr>
          <p:cNvPr id="10" name="TextBox 9">
            <a:extLst>
              <a:ext uri="{FF2B5EF4-FFF2-40B4-BE49-F238E27FC236}">
                <a16:creationId xmlns:a16="http://schemas.microsoft.com/office/drawing/2014/main" id="{7C6E7E5B-BD90-4F3F-B9FF-9FFBB6D33E5A}"/>
              </a:ext>
            </a:extLst>
          </p:cNvPr>
          <p:cNvSpPr txBox="1"/>
          <p:nvPr/>
        </p:nvSpPr>
        <p:spPr>
          <a:xfrm>
            <a:off x="405066" y="3136545"/>
            <a:ext cx="4720590" cy="1200329"/>
          </a:xfrm>
          <a:prstGeom prst="rect">
            <a:avLst/>
          </a:prstGeom>
          <a:noFill/>
        </p:spPr>
        <p:txBody>
          <a:bodyPr wrap="square">
            <a:spAutoFit/>
          </a:bodyPr>
          <a:lstStyle/>
          <a:p>
            <a:pPr marL="285750" indent="-285750">
              <a:buFont typeface="Arial" panose="020B0604020202020204" pitchFamily="34" charset="0"/>
              <a:buChar char="•"/>
            </a:pPr>
            <a:r>
              <a:rPr lang="en-US" sz="2400" dirty="0"/>
              <a:t>Examples of permitted access - ladders, stair towers, ramps, walkways</a:t>
            </a:r>
          </a:p>
        </p:txBody>
      </p:sp>
      <p:pic>
        <p:nvPicPr>
          <p:cNvPr id="11" name="Picture 4">
            <a:extLst>
              <a:ext uri="{FF2B5EF4-FFF2-40B4-BE49-F238E27FC236}">
                <a16:creationId xmlns:a16="http://schemas.microsoft.com/office/drawing/2014/main" id="{B20B3ADB-37BE-47EC-8309-C057F13FF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81400"/>
            <a:ext cx="2642934" cy="256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108DF43D-F3BF-4957-923E-BAA836F39C02}"/>
              </a:ext>
            </a:extLst>
          </p:cNvPr>
          <p:cNvSpPr txBox="1"/>
          <p:nvPr/>
        </p:nvSpPr>
        <p:spPr>
          <a:xfrm>
            <a:off x="6858000" y="6137503"/>
            <a:ext cx="1146987" cy="215444"/>
          </a:xfrm>
          <a:prstGeom prst="rect">
            <a:avLst/>
          </a:prstGeom>
          <a:noFill/>
        </p:spPr>
        <p:txBody>
          <a:bodyPr wrap="square" rtlCol="0">
            <a:spAutoFit/>
          </a:bodyPr>
          <a:lstStyle/>
          <a:p>
            <a:pPr algn="r"/>
            <a:r>
              <a:rPr lang="en-US" sz="800"/>
              <a:t>Source: OSHA</a:t>
            </a:r>
          </a:p>
        </p:txBody>
      </p:sp>
      <p:pic>
        <p:nvPicPr>
          <p:cNvPr id="3074" name="Picture 2" descr="Construction eTool | Falls - Scaffold Access | Occupational Safety and  Health Administration">
            <a:extLst>
              <a:ext uri="{FF2B5EF4-FFF2-40B4-BE49-F238E27FC236}">
                <a16:creationId xmlns:a16="http://schemas.microsoft.com/office/drawing/2014/main" id="{7BDA0298-B191-4516-9EAC-72FCDF97B9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73905"/>
            <a:ext cx="251460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9" ma:contentTypeDescription="Create a new document." ma:contentTypeScope="" ma:versionID="653f59f523efa469c425c7acfcbc3415">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d43f08fbed78bc98f7ac04bd2c2d80c5"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D6124B-CC47-43FD-91C4-FCED6D818DCF}">
  <ds:schemaRefs>
    <ds:schemaRef ds:uri="http://schemas.microsoft.com/sharepoint/v3/contenttype/forms"/>
  </ds:schemaRefs>
</ds:datastoreItem>
</file>

<file path=customXml/itemProps2.xml><?xml version="1.0" encoding="utf-8"?>
<ds:datastoreItem xmlns:ds="http://schemas.openxmlformats.org/officeDocument/2006/customXml" ds:itemID="{51AC058A-7D33-4238-89C5-F56F6297C403}">
  <ds:schemaRefs>
    <ds:schemaRef ds:uri="http://schemas.microsoft.com/office/2006/metadata/properties"/>
    <ds:schemaRef ds:uri="http://schemas.microsoft.com/office/infopath/2007/PartnerControls"/>
    <ds:schemaRef ds:uri="90433dba-107d-4b9e-940f-3766d86c3499"/>
    <ds:schemaRef ds:uri="a75f71b9-dc79-41da-af3d-5486b07b51b9"/>
  </ds:schemaRefs>
</ds:datastoreItem>
</file>

<file path=customXml/itemProps3.xml><?xml version="1.0" encoding="utf-8"?>
<ds:datastoreItem xmlns:ds="http://schemas.openxmlformats.org/officeDocument/2006/customXml" ds:itemID="{283C7EF2-3CE2-4BEF-A4B7-05A1A0D60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69</TotalTime>
  <Words>2666</Words>
  <Application>Microsoft Office PowerPoint</Application>
  <PresentationFormat>On-screen Show (4:3)</PresentationFormat>
  <Paragraphs>206</Paragraphs>
  <Slides>16</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Calibri Light</vt:lpstr>
      <vt:lpstr>Courier New</vt:lpstr>
      <vt:lpstr>Franklin Gothic Heavy</vt:lpstr>
      <vt:lpstr>Franklin Gothic Medium Cond</vt:lpstr>
      <vt:lpstr>Helvetica</vt:lpstr>
      <vt:lpstr>Helvetica Neue</vt:lpstr>
      <vt:lpstr>Tahoma</vt:lpstr>
      <vt:lpstr>Times New Roman</vt:lpstr>
      <vt:lpstr>Office Theme</vt:lpstr>
      <vt:lpstr>PowerPoint Presentation</vt:lpstr>
      <vt:lpstr>Scaffolds</vt:lpstr>
      <vt:lpstr>Scaffolds</vt:lpstr>
      <vt:lpstr>Scaffolds</vt:lpstr>
      <vt:lpstr>Scaffolds</vt:lpstr>
      <vt:lpstr>There are 3 Basic Types of Scaffolds</vt:lpstr>
      <vt:lpstr>Hazards Associated with Scaffolds</vt:lpstr>
      <vt:lpstr>Scaffolds</vt:lpstr>
      <vt:lpstr>Scaffolds</vt:lpstr>
      <vt:lpstr>Scaffolds</vt:lpstr>
      <vt:lpstr>Scaffolds</vt:lpstr>
      <vt:lpstr>Protection From Falling Objects</vt:lpstr>
      <vt:lpstr>Protection From Electrical Hazards</vt:lpstr>
      <vt:lpstr>Scaffolds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David Smarte</cp:lastModifiedBy>
  <cp:revision>2</cp:revision>
  <dcterms:created xsi:type="dcterms:W3CDTF">2021-12-06T15:23:15Z</dcterms:created>
  <dcterms:modified xsi:type="dcterms:W3CDTF">2025-03-11T13:12:17Z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