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348" r:id="rId5"/>
    <p:sldId id="346" r:id="rId6"/>
    <p:sldId id="259" r:id="rId7"/>
    <p:sldId id="267" r:id="rId8"/>
    <p:sldId id="268" r:id="rId9"/>
    <p:sldId id="271" r:id="rId10"/>
    <p:sldId id="285" r:id="rId11"/>
    <p:sldId id="257" r:id="rId12"/>
    <p:sldId id="341" r:id="rId13"/>
    <p:sldId id="34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101" autoAdjust="0"/>
  </p:normalViewPr>
  <p:slideViewPr>
    <p:cSldViewPr snapToGrid="0">
      <p:cViewPr varScale="1">
        <p:scale>
          <a:sx n="80" d="100"/>
          <a:sy n="80" d="100"/>
        </p:scale>
        <p:origin x="246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marte" userId="17acdff8-7be5-4501-9287-bde18e62603c" providerId="ADAL" clId="{35F1DFC8-DF10-4BD1-B550-E1B177D7FBC5}"/>
    <pc:docChg chg="modSld">
      <pc:chgData name="David Smarte" userId="17acdff8-7be5-4501-9287-bde18e62603c" providerId="ADAL" clId="{35F1DFC8-DF10-4BD1-B550-E1B177D7FBC5}" dt="2025-03-11T13:10:00.861" v="1" actId="20577"/>
      <pc:docMkLst>
        <pc:docMk/>
      </pc:docMkLst>
      <pc:sldChg chg="modSp mod">
        <pc:chgData name="David Smarte" userId="17acdff8-7be5-4501-9287-bde18e62603c" providerId="ADAL" clId="{35F1DFC8-DF10-4BD1-B550-E1B177D7FBC5}" dt="2025-03-11T13:10:00.861" v="1" actId="20577"/>
        <pc:sldMkLst>
          <pc:docMk/>
          <pc:sldMk cId="3896049873" sldId="349"/>
        </pc:sldMkLst>
        <pc:spChg chg="mod">
          <ac:chgData name="David Smarte" userId="17acdff8-7be5-4501-9287-bde18e62603c" providerId="ADAL" clId="{35F1DFC8-DF10-4BD1-B550-E1B177D7FBC5}" dt="2025-03-11T13:10:00.861" v="1" actId="20577"/>
          <ac:spMkLst>
            <pc:docMk/>
            <pc:sldMk cId="3896049873" sldId="349"/>
            <ac:spMk id="4" creationId="{B8D108E2-8648-4094-739C-BBAFC346322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12841-BE80-4087-8BE0-4407A1CC1C21}" type="datetimeFigureOut">
              <a:rPr lang="en-US" smtClean="0"/>
              <a:t>3/11/2025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0C7C5C-645B-4730-AFF5-6650D1ACD23B}" type="slidenum">
              <a:rPr lang="en-US" smtClean="0"/>
              <a:t>‹#›</a:t>
            </a:fld>
            <a:endParaRPr lang="en-US"/>
          </a:p>
        </p:txBody>
      </p:sp>
    </p:spTree>
    <p:extLst>
      <p:ext uri="{BB962C8B-B14F-4D97-AF65-F5344CB8AC3E}">
        <p14:creationId xmlns:p14="http://schemas.microsoft.com/office/powerpoint/2010/main" val="2514374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0C7C5C-645B-4730-AFF5-6650D1ACD23B}" type="slidenum">
              <a:rPr lang="en-US" smtClean="0"/>
              <a:t>1</a:t>
            </a:fld>
            <a:endParaRPr lang="en-US"/>
          </a:p>
        </p:txBody>
      </p:sp>
    </p:spTree>
    <p:extLst>
      <p:ext uri="{BB962C8B-B14F-4D97-AF65-F5344CB8AC3E}">
        <p14:creationId xmlns:p14="http://schemas.microsoft.com/office/powerpoint/2010/main" val="844089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891357">
              <a:defRPr/>
            </a:pPr>
            <a:r>
              <a:rPr lang="en-US" altLang="en-US" dirty="0"/>
              <a:t>Many accidents result from persons working on, or around, moving machinery. These accidents could have been prevented by the installation and proper maintenance of guarding. The goal of this training is to make the guarding of all equipment as easily understood as possible and re-enforce the safe working procedures that must always be in place around dangerous equipment. </a:t>
            </a:r>
          </a:p>
          <a:p>
            <a:pPr defTabSz="891357">
              <a:defRPr/>
            </a:pPr>
            <a:r>
              <a:rPr lang="en-US" altLang="en-US" dirty="0"/>
              <a:t>This list of accidents is as long as it is horrifying. </a:t>
            </a:r>
          </a:p>
          <a:p>
            <a:pPr defTabSz="891357">
              <a:defRPr/>
            </a:pPr>
            <a:endParaRPr lang="en-US" altLang="en-US" dirty="0"/>
          </a:p>
          <a:p>
            <a:pPr defTabSz="891357">
              <a:defRPr/>
            </a:pPr>
            <a:r>
              <a:rPr lang="en-US" altLang="en-US" dirty="0"/>
              <a:t>Safeguards are essential for protecting workers from needless and preventable injuries.</a:t>
            </a:r>
          </a:p>
          <a:p>
            <a:pPr defTabSz="891357">
              <a:defRPr/>
            </a:pPr>
            <a:r>
              <a:rPr lang="en-US" altLang="en-US" dirty="0"/>
              <a:t>Where the operation of a machine can injure the operator or other workers, the hazard must be controlled or eliminated.</a:t>
            </a:r>
          </a:p>
          <a:p>
            <a:pPr marL="0" marR="0" lvl="0" indent="0" algn="l" defTabSz="891357"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5"/>
          </p:nvPr>
        </p:nvSpPr>
        <p:spPr/>
        <p:txBody>
          <a:bodyPr/>
          <a:lstStyle/>
          <a:p>
            <a:fld id="{77FCE95C-8FEA-4356-B6C8-538FC9D364C5}" type="slidenum">
              <a:rPr lang="en-US" smtClean="0"/>
              <a:t>2</a:t>
            </a:fld>
            <a:endParaRPr lang="en-US"/>
          </a:p>
        </p:txBody>
      </p:sp>
    </p:spTree>
    <p:extLst>
      <p:ext uri="{BB962C8B-B14F-4D97-AF65-F5344CB8AC3E}">
        <p14:creationId xmlns:p14="http://schemas.microsoft.com/office/powerpoint/2010/main" val="2147263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Elevator Constructors perform maintenance work on many types of moving machinery. Whenever possible, lockout/tagout procedures should be followed.</a:t>
            </a:r>
          </a:p>
        </p:txBody>
      </p:sp>
      <p:sp>
        <p:nvSpPr>
          <p:cNvPr id="4" name="Slide Number Placeholder 3"/>
          <p:cNvSpPr>
            <a:spLocks noGrp="1"/>
          </p:cNvSpPr>
          <p:nvPr>
            <p:ph type="sldNum" sz="quarter" idx="5"/>
          </p:nvPr>
        </p:nvSpPr>
        <p:spPr/>
        <p:txBody>
          <a:bodyPr/>
          <a:lstStyle/>
          <a:p>
            <a:fld id="{255B1019-A7A0-468F-B39E-2E223D55C1AA}" type="slidenum">
              <a:rPr lang="en-US" smtClean="0"/>
              <a:t>3</a:t>
            </a:fld>
            <a:endParaRPr lang="en-US"/>
          </a:p>
        </p:txBody>
      </p:sp>
    </p:spTree>
    <p:extLst>
      <p:ext uri="{BB962C8B-B14F-4D97-AF65-F5344CB8AC3E}">
        <p14:creationId xmlns:p14="http://schemas.microsoft.com/office/powerpoint/2010/main" val="1546440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B1019-A7A0-468F-B39E-2E223D55C1AA}" type="slidenum">
              <a:rPr lang="en-US" smtClean="0"/>
              <a:t>4</a:t>
            </a:fld>
            <a:endParaRPr lang="en-US"/>
          </a:p>
        </p:txBody>
      </p:sp>
    </p:spTree>
    <p:extLst>
      <p:ext uri="{BB962C8B-B14F-4D97-AF65-F5344CB8AC3E}">
        <p14:creationId xmlns:p14="http://schemas.microsoft.com/office/powerpoint/2010/main" val="2182136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B1019-A7A0-468F-B39E-2E223D55C1AA}" type="slidenum">
              <a:rPr lang="en-US" smtClean="0"/>
              <a:t>5</a:t>
            </a:fld>
            <a:endParaRPr lang="en-US"/>
          </a:p>
        </p:txBody>
      </p:sp>
    </p:spTree>
    <p:extLst>
      <p:ext uri="{BB962C8B-B14F-4D97-AF65-F5344CB8AC3E}">
        <p14:creationId xmlns:p14="http://schemas.microsoft.com/office/powerpoint/2010/main" val="198496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B1019-A7A0-468F-B39E-2E223D55C1AA}" type="slidenum">
              <a:rPr lang="en-US" smtClean="0"/>
              <a:t>6</a:t>
            </a:fld>
            <a:endParaRPr lang="en-US"/>
          </a:p>
        </p:txBody>
      </p:sp>
    </p:spTree>
    <p:extLst>
      <p:ext uri="{BB962C8B-B14F-4D97-AF65-F5344CB8AC3E}">
        <p14:creationId xmlns:p14="http://schemas.microsoft.com/office/powerpoint/2010/main" val="2551591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FCE95C-8FEA-4356-B6C8-538FC9D364C5}" type="slidenum">
              <a:rPr lang="en-US" smtClean="0"/>
              <a:t>7</a:t>
            </a:fld>
            <a:endParaRPr lang="en-US"/>
          </a:p>
        </p:txBody>
      </p:sp>
    </p:spTree>
    <p:extLst>
      <p:ext uri="{BB962C8B-B14F-4D97-AF65-F5344CB8AC3E}">
        <p14:creationId xmlns:p14="http://schemas.microsoft.com/office/powerpoint/2010/main" val="1986890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Even the most elaborate safeguarding system cannot offer effective protection unless the worker knows how to use it and why. Specific and detailed training is therefore a crucial part of any effort to provide safeguarding against machine-related hazards.</a:t>
            </a:r>
          </a:p>
          <a:p>
            <a:endParaRPr lang="en-US"/>
          </a:p>
          <a:p>
            <a:r>
              <a:rPr lang="en-US"/>
              <a:t>This kind of safety training is necessary for new operators and maintenance or setup personnel, when any new or altered safeguards are put in service, or when workers are assigned to a new machine or operation.</a:t>
            </a:r>
          </a:p>
          <a:p>
            <a:endParaRPr lang="en-US"/>
          </a:p>
        </p:txBody>
      </p:sp>
      <p:sp>
        <p:nvSpPr>
          <p:cNvPr id="4" name="Slide Number Placeholder 3"/>
          <p:cNvSpPr>
            <a:spLocks noGrp="1"/>
          </p:cNvSpPr>
          <p:nvPr>
            <p:ph type="sldNum" sz="quarter" idx="5"/>
          </p:nvPr>
        </p:nvSpPr>
        <p:spPr/>
        <p:txBody>
          <a:bodyPr/>
          <a:lstStyle/>
          <a:p>
            <a:fld id="{77FCE95C-8FEA-4356-B6C8-538FC9D364C5}" type="slidenum">
              <a:rPr lang="en-US" smtClean="0"/>
              <a:t>9</a:t>
            </a:fld>
            <a:endParaRPr lang="en-US"/>
          </a:p>
        </p:txBody>
      </p:sp>
    </p:spTree>
    <p:extLst>
      <p:ext uri="{BB962C8B-B14F-4D97-AF65-F5344CB8AC3E}">
        <p14:creationId xmlns:p14="http://schemas.microsoft.com/office/powerpoint/2010/main" val="156263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1D4AB5-F5F4-4F98-8CF2-F29737AED842}"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ADCDB-E41D-4DED-B62D-C1EA17E7F010}" type="slidenum">
              <a:rPr lang="en-US" smtClean="0"/>
              <a:t>‹#›</a:t>
            </a:fld>
            <a:endParaRPr lang="en-US"/>
          </a:p>
        </p:txBody>
      </p:sp>
    </p:spTree>
    <p:extLst>
      <p:ext uri="{BB962C8B-B14F-4D97-AF65-F5344CB8AC3E}">
        <p14:creationId xmlns:p14="http://schemas.microsoft.com/office/powerpoint/2010/main" val="3271819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1D4AB5-F5F4-4F98-8CF2-F29737AED842}"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ADCDB-E41D-4DED-B62D-C1EA17E7F010}" type="slidenum">
              <a:rPr lang="en-US" smtClean="0"/>
              <a:t>‹#›</a:t>
            </a:fld>
            <a:endParaRPr lang="en-US"/>
          </a:p>
        </p:txBody>
      </p:sp>
    </p:spTree>
    <p:extLst>
      <p:ext uri="{BB962C8B-B14F-4D97-AF65-F5344CB8AC3E}">
        <p14:creationId xmlns:p14="http://schemas.microsoft.com/office/powerpoint/2010/main" val="3481668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1D4AB5-F5F4-4F98-8CF2-F29737AED842}"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ADCDB-E41D-4DED-B62D-C1EA17E7F010}" type="slidenum">
              <a:rPr lang="en-US" smtClean="0"/>
              <a:t>‹#›</a:t>
            </a:fld>
            <a:endParaRPr lang="en-US"/>
          </a:p>
        </p:txBody>
      </p:sp>
    </p:spTree>
    <p:extLst>
      <p:ext uri="{BB962C8B-B14F-4D97-AF65-F5344CB8AC3E}">
        <p14:creationId xmlns:p14="http://schemas.microsoft.com/office/powerpoint/2010/main" val="3154995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1D4AB5-F5F4-4F98-8CF2-F29737AED842}"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ADCDB-E41D-4DED-B62D-C1EA17E7F010}" type="slidenum">
              <a:rPr lang="en-US" smtClean="0"/>
              <a:t>‹#›</a:t>
            </a:fld>
            <a:endParaRPr lang="en-US"/>
          </a:p>
        </p:txBody>
      </p:sp>
    </p:spTree>
    <p:extLst>
      <p:ext uri="{BB962C8B-B14F-4D97-AF65-F5344CB8AC3E}">
        <p14:creationId xmlns:p14="http://schemas.microsoft.com/office/powerpoint/2010/main" val="2620291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1D4AB5-F5F4-4F98-8CF2-F29737AED842}"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ADCDB-E41D-4DED-B62D-C1EA17E7F010}" type="slidenum">
              <a:rPr lang="en-US" smtClean="0"/>
              <a:t>‹#›</a:t>
            </a:fld>
            <a:endParaRPr lang="en-US"/>
          </a:p>
        </p:txBody>
      </p:sp>
    </p:spTree>
    <p:extLst>
      <p:ext uri="{BB962C8B-B14F-4D97-AF65-F5344CB8AC3E}">
        <p14:creationId xmlns:p14="http://schemas.microsoft.com/office/powerpoint/2010/main" val="371556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1D4AB5-F5F4-4F98-8CF2-F29737AED842}"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ADCDB-E41D-4DED-B62D-C1EA17E7F010}" type="slidenum">
              <a:rPr lang="en-US" smtClean="0"/>
              <a:t>‹#›</a:t>
            </a:fld>
            <a:endParaRPr lang="en-US"/>
          </a:p>
        </p:txBody>
      </p:sp>
    </p:spTree>
    <p:extLst>
      <p:ext uri="{BB962C8B-B14F-4D97-AF65-F5344CB8AC3E}">
        <p14:creationId xmlns:p14="http://schemas.microsoft.com/office/powerpoint/2010/main" val="1729980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1D4AB5-F5F4-4F98-8CF2-F29737AED842}"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5ADCDB-E41D-4DED-B62D-C1EA17E7F010}" type="slidenum">
              <a:rPr lang="en-US" smtClean="0"/>
              <a:t>‹#›</a:t>
            </a:fld>
            <a:endParaRPr lang="en-US"/>
          </a:p>
        </p:txBody>
      </p:sp>
    </p:spTree>
    <p:extLst>
      <p:ext uri="{BB962C8B-B14F-4D97-AF65-F5344CB8AC3E}">
        <p14:creationId xmlns:p14="http://schemas.microsoft.com/office/powerpoint/2010/main" val="790271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1D4AB5-F5F4-4F98-8CF2-F29737AED842}"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5ADCDB-E41D-4DED-B62D-C1EA17E7F010}" type="slidenum">
              <a:rPr lang="en-US" smtClean="0"/>
              <a:t>‹#›</a:t>
            </a:fld>
            <a:endParaRPr lang="en-US"/>
          </a:p>
        </p:txBody>
      </p:sp>
    </p:spTree>
    <p:extLst>
      <p:ext uri="{BB962C8B-B14F-4D97-AF65-F5344CB8AC3E}">
        <p14:creationId xmlns:p14="http://schemas.microsoft.com/office/powerpoint/2010/main" val="31333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D4AB5-F5F4-4F98-8CF2-F29737AED842}"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5ADCDB-E41D-4DED-B62D-C1EA17E7F010}" type="slidenum">
              <a:rPr lang="en-US" smtClean="0"/>
              <a:t>‹#›</a:t>
            </a:fld>
            <a:endParaRPr lang="en-US"/>
          </a:p>
        </p:txBody>
      </p:sp>
    </p:spTree>
    <p:extLst>
      <p:ext uri="{BB962C8B-B14F-4D97-AF65-F5344CB8AC3E}">
        <p14:creationId xmlns:p14="http://schemas.microsoft.com/office/powerpoint/2010/main" val="1736969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1D4AB5-F5F4-4F98-8CF2-F29737AED842}"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ADCDB-E41D-4DED-B62D-C1EA17E7F010}" type="slidenum">
              <a:rPr lang="en-US" smtClean="0"/>
              <a:t>‹#›</a:t>
            </a:fld>
            <a:endParaRPr lang="en-US"/>
          </a:p>
        </p:txBody>
      </p:sp>
    </p:spTree>
    <p:extLst>
      <p:ext uri="{BB962C8B-B14F-4D97-AF65-F5344CB8AC3E}">
        <p14:creationId xmlns:p14="http://schemas.microsoft.com/office/powerpoint/2010/main" val="2446875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1D4AB5-F5F4-4F98-8CF2-F29737AED842}"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ADCDB-E41D-4DED-B62D-C1EA17E7F010}" type="slidenum">
              <a:rPr lang="en-US" smtClean="0"/>
              <a:t>‹#›</a:t>
            </a:fld>
            <a:endParaRPr lang="en-US"/>
          </a:p>
        </p:txBody>
      </p:sp>
    </p:spTree>
    <p:extLst>
      <p:ext uri="{BB962C8B-B14F-4D97-AF65-F5344CB8AC3E}">
        <p14:creationId xmlns:p14="http://schemas.microsoft.com/office/powerpoint/2010/main" val="121679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D4AB5-F5F4-4F98-8CF2-F29737AED842}" type="datetimeFigureOut">
              <a:rPr lang="en-US" smtClean="0"/>
              <a:t>3/11/2025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ADCDB-E41D-4DED-B62D-C1EA17E7F010}" type="slidenum">
              <a:rPr lang="en-US" smtClean="0"/>
              <a:t>‹#›</a:t>
            </a:fld>
            <a:endParaRPr lang="en-US"/>
          </a:p>
        </p:txBody>
      </p:sp>
    </p:spTree>
    <p:extLst>
      <p:ext uri="{BB962C8B-B14F-4D97-AF65-F5344CB8AC3E}">
        <p14:creationId xmlns:p14="http://schemas.microsoft.com/office/powerpoint/2010/main" val="958643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osha.gov/workers" TargetMode="External"/><Relationship Id="rId2" Type="http://schemas.openxmlformats.org/officeDocument/2006/relationships/hyperlink" Target="http://www.osha.gov/as/opa/worker/employer-responsibility.html" TargetMode="External"/><Relationship Id="rId1" Type="http://schemas.openxmlformats.org/officeDocument/2006/relationships/slideLayout" Target="../slideLayouts/slideLayout7.xml"/><Relationship Id="rId6" Type="http://schemas.openxmlformats.org/officeDocument/2006/relationships/hyperlink" Target="https://www.osha.gov/" TargetMode="External"/><Relationship Id="rId5" Type="http://schemas.openxmlformats.org/officeDocument/2006/relationships/hyperlink" Target="https://www.osha.gov/contactus/bystate" TargetMode="External"/><Relationship Id="rId4" Type="http://schemas.openxmlformats.org/officeDocument/2006/relationships/hyperlink" Target="https://www.osha.gov/consultat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with medium confidence">
            <a:extLst>
              <a:ext uri="{FF2B5EF4-FFF2-40B4-BE49-F238E27FC236}">
                <a16:creationId xmlns:a16="http://schemas.microsoft.com/office/drawing/2014/main" id="{662904FC-F3E0-4FCA-83F3-9ABFA6023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497" y="1652595"/>
            <a:ext cx="2968906" cy="875828"/>
          </a:xfrm>
          <a:prstGeom prst="rect">
            <a:avLst/>
          </a:prstGeom>
        </p:spPr>
      </p:pic>
      <p:sp>
        <p:nvSpPr>
          <p:cNvPr id="6" name="TextBox 5">
            <a:extLst>
              <a:ext uri="{FF2B5EF4-FFF2-40B4-BE49-F238E27FC236}">
                <a16:creationId xmlns:a16="http://schemas.microsoft.com/office/drawing/2014/main" id="{3BDE4E6A-7AC5-4CB3-96DE-35122B3B360F}"/>
              </a:ext>
            </a:extLst>
          </p:cNvPr>
          <p:cNvSpPr txBox="1"/>
          <p:nvPr/>
        </p:nvSpPr>
        <p:spPr>
          <a:xfrm>
            <a:off x="3929065" y="3017387"/>
            <a:ext cx="4153766" cy="1962076"/>
          </a:xfrm>
          <a:prstGeom prst="rect">
            <a:avLst/>
          </a:prstGeom>
          <a:noFill/>
        </p:spPr>
        <p:txBody>
          <a:bodyPr wrap="none" rtlCol="0">
            <a:spAutoFit/>
          </a:bodyPr>
          <a:lstStyle/>
          <a:p>
            <a:pPr algn="ctr" defTabSz="192876">
              <a:defRPr/>
            </a:pPr>
            <a:r>
              <a:rPr lang="en-US" sz="4050" b="1" dirty="0">
                <a:solidFill>
                  <a:prstClr val="black"/>
                </a:solidFill>
                <a:latin typeface="Calibri" panose="020F0502020204030204"/>
                <a:ea typeface="ＭＳ Ｐゴシック" panose="020B0600070205080204" pitchFamily="34" charset="-128"/>
              </a:rPr>
              <a:t>New Hire Training</a:t>
            </a:r>
          </a:p>
          <a:p>
            <a:pPr algn="ctr" defTabSz="192876">
              <a:defRPr/>
            </a:pPr>
            <a:endParaRPr lang="en-US" sz="4050" b="1" dirty="0">
              <a:solidFill>
                <a:prstClr val="black"/>
              </a:solidFill>
              <a:latin typeface="Calibri" panose="020F0502020204030204"/>
              <a:ea typeface="ＭＳ Ｐゴシック" panose="020B0600070205080204" pitchFamily="34" charset="-128"/>
            </a:endParaRPr>
          </a:p>
          <a:p>
            <a:pPr algn="ctr" defTabSz="192876">
              <a:defRPr/>
            </a:pPr>
            <a:r>
              <a:rPr lang="en-US" sz="4050" b="1" dirty="0">
                <a:solidFill>
                  <a:prstClr val="black"/>
                </a:solidFill>
                <a:latin typeface="Calibri" panose="020F0502020204030204"/>
                <a:ea typeface="ＭＳ Ｐゴシック" panose="020B0600070205080204" pitchFamily="34" charset="-128"/>
              </a:rPr>
              <a:t>Machine Guarding</a:t>
            </a:r>
          </a:p>
        </p:txBody>
      </p:sp>
      <p:pic>
        <p:nvPicPr>
          <p:cNvPr id="4" name="Picture 3" descr="A picture containing yellow, building, indoor, sitting&#10;&#10;Description automatically generated">
            <a:extLst>
              <a:ext uri="{FF2B5EF4-FFF2-40B4-BE49-F238E27FC236}">
                <a16:creationId xmlns:a16="http://schemas.microsoft.com/office/drawing/2014/main" id="{C62FAA8F-D94D-49FA-825C-0D0609D3631B}"/>
              </a:ext>
            </a:extLst>
          </p:cNvPr>
          <p:cNvPicPr>
            <a:picLocks noChangeAspect="1"/>
          </p:cNvPicPr>
          <p:nvPr/>
        </p:nvPicPr>
        <p:blipFill rotWithShape="1">
          <a:blip r:embed="rId4">
            <a:extLst>
              <a:ext uri="{28A0092B-C50C-407E-A947-70E740481C1C}">
                <a14:useLocalDpi xmlns:a14="http://schemas.microsoft.com/office/drawing/2010/main" val="0"/>
              </a:ext>
            </a:extLst>
          </a:blip>
          <a:srcRect l="17852" r="16267"/>
          <a:stretch/>
        </p:blipFill>
        <p:spPr>
          <a:xfrm>
            <a:off x="12" y="1500194"/>
            <a:ext cx="3388576" cy="385762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66098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D108E2-8648-4094-739C-BBAFC3463227}"/>
              </a:ext>
            </a:extLst>
          </p:cNvPr>
          <p:cNvSpPr txBox="1"/>
          <p:nvPr/>
        </p:nvSpPr>
        <p:spPr>
          <a:xfrm>
            <a:off x="512956" y="1308909"/>
            <a:ext cx="8173844" cy="4031873"/>
          </a:xfrm>
          <a:prstGeom prst="rect">
            <a:avLst/>
          </a:prstGeom>
          <a:noFill/>
        </p:spPr>
        <p:txBody>
          <a:bodyPr wrap="square" lIns="91440" tIns="45720" rIns="91440" bIns="45720" anchor="t">
            <a:spAutoFit/>
          </a:bodyPr>
          <a:lstStyle/>
          <a:p>
            <a:pPr marL="0" marR="0">
              <a:spcBef>
                <a:spcPts val="0"/>
              </a:spcBef>
              <a:spcAft>
                <a:spcPts val="0"/>
              </a:spcAft>
            </a:pPr>
            <a:r>
              <a:rPr lang="en-US" sz="1600" dirty="0">
                <a:effectLst/>
                <a:latin typeface="Times New Roman"/>
                <a:ea typeface="Calibri" panose="020F0502020204030204" pitchFamily="34" charset="0"/>
                <a:cs typeface="Times New Roman"/>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this </a:t>
            </a:r>
            <a:r>
              <a:rPr lang="en-US" sz="1600" dirty="0">
                <a:latin typeface="Times New Roman"/>
                <a:ea typeface="Calibri" panose="020F0502020204030204" pitchFamily="34" charset="0"/>
                <a:cs typeface="Times New Roman"/>
              </a:rPr>
              <a:t>Industry Specific Training</a:t>
            </a:r>
            <a:r>
              <a:rPr lang="en-US" sz="1600" dirty="0">
                <a:effectLst/>
                <a:latin typeface="Times New Roman"/>
                <a:ea typeface="Calibri" panose="020F0502020204030204" pitchFamily="34" charset="0"/>
                <a:cs typeface="Times New Roman"/>
              </a:rPr>
              <a:t> for informational purposes only. It does not necessarily reflect the official views of OSHA or the U.S. Department of Labor. </a:t>
            </a:r>
            <a:r>
              <a:rPr lang="en-US" sz="1600">
                <a:effectLst/>
                <a:latin typeface="Times New Roman"/>
                <a:ea typeface="Calibri" panose="020F0502020204030204" pitchFamily="34" charset="0"/>
                <a:cs typeface="Times New Roman"/>
              </a:rPr>
              <a:t>March 2025</a:t>
            </a:r>
          </a:p>
          <a:p>
            <a:pPr marL="0" marR="0">
              <a:spcBef>
                <a:spcPts val="0"/>
              </a:spcBef>
              <a:spcAft>
                <a:spcPts val="0"/>
              </a:spcAft>
            </a:pPr>
            <a:endParaRPr lang="en-US" sz="1600" dirty="0">
              <a:effectLst/>
              <a:latin typeface="Times New Roman" panose="02020603050405020304" pitchFamily="18" charset="0"/>
              <a:ea typeface="Calibri" panose="020F0502020204030204" pitchFamily="34" charset="0"/>
            </a:endParaRPr>
          </a:p>
          <a:p>
            <a:pPr marL="0" marR="0">
              <a:spcBef>
                <a:spcPts val="0"/>
              </a:spcBef>
              <a:spcAft>
                <a:spcPts val="750"/>
              </a:spcAft>
            </a:pPr>
            <a:r>
              <a:rPr lang="en-US" sz="1600" dirty="0">
                <a:solidFill>
                  <a:srgbClr val="333333"/>
                </a:solidFill>
                <a:effectLst/>
                <a:latin typeface="Times New Roman" panose="02020603050405020304" pitchFamily="18" charset="0"/>
                <a:ea typeface="Calibri" panose="020F0502020204030204" pitchFamily="34" charset="0"/>
              </a:rPr>
              <a:t>Under the Occupational Safety and Health Act, employers are responsible (</a:t>
            </a:r>
            <a:r>
              <a:rPr lang="en-US" sz="1600" u="sng" dirty="0">
                <a:solidFill>
                  <a:srgbClr val="333333"/>
                </a:solidFill>
                <a:effectLst/>
                <a:latin typeface="Times New Roman" panose="02020603050405020304" pitchFamily="18" charset="0"/>
                <a:ea typeface="Calibri" panose="020F0502020204030204" pitchFamily="34" charset="0"/>
                <a:hlinkClick r:id="rId2"/>
              </a:rPr>
              <a:t>http://www.osha.gov/as/opa/worker/employer-responsibility.html</a:t>
            </a:r>
            <a:r>
              <a:rPr lang="en-US" sz="1600" dirty="0">
                <a:solidFill>
                  <a:srgbClr val="333333"/>
                </a:solidFill>
                <a:effectLst/>
                <a:latin typeface="Times New Roman" panose="02020603050405020304" pitchFamily="18" charset="0"/>
                <a:ea typeface="Calibri" panose="020F0502020204030204" pitchFamily="34" charset="0"/>
              </a:rPr>
              <a:t>) for providing a safe and healthy workplace and workers have rights (</a:t>
            </a:r>
            <a:r>
              <a:rPr lang="en-US" sz="1600" u="sng" dirty="0">
                <a:solidFill>
                  <a:srgbClr val="333333"/>
                </a:solidFill>
                <a:effectLst/>
                <a:latin typeface="Times New Roman" panose="02020603050405020304" pitchFamily="18" charset="0"/>
                <a:ea typeface="Calibri" panose="020F0502020204030204" pitchFamily="34" charset="0"/>
                <a:hlinkClick r:id="rId3"/>
              </a:rPr>
              <a:t>https://www.osha.gov/workers</a:t>
            </a:r>
            <a:r>
              <a:rPr lang="en-US" sz="1600" dirty="0">
                <a:solidFill>
                  <a:srgbClr val="333333"/>
                </a:solidFill>
                <a:effectLst/>
                <a:latin typeface="Times New Roman" panose="02020603050405020304" pitchFamily="18" charset="0"/>
                <a:ea typeface="Calibri" panose="020F0502020204030204" pitchFamily="34" charset="0"/>
              </a:rPr>
              <a:t>). OSHA can help answer questions or concerns from employers and workers. OSHA's On-Site Consultation Program (</a:t>
            </a:r>
            <a:r>
              <a:rPr lang="en-US" sz="1600" u="sng" dirty="0">
                <a:solidFill>
                  <a:srgbClr val="333333"/>
                </a:solidFill>
                <a:effectLst/>
                <a:latin typeface="Times New Roman" panose="02020603050405020304" pitchFamily="18" charset="0"/>
                <a:ea typeface="Calibri" panose="020F0502020204030204" pitchFamily="34" charset="0"/>
                <a:hlinkClick r:id="rId4"/>
              </a:rPr>
              <a:t>https://www.osha.gov/consultation</a:t>
            </a:r>
            <a:r>
              <a:rPr lang="en-US" sz="1600" dirty="0">
                <a:solidFill>
                  <a:srgbClr val="333333"/>
                </a:solidFill>
                <a:effectLst/>
                <a:latin typeface="Times New Roman" panose="02020603050405020304" pitchFamily="18" charset="0"/>
                <a:ea typeface="Calibri" panose="020F0502020204030204" pitchFamily="34" charset="0"/>
              </a:rPr>
              <a:t>) offers free and confidential advice to small and medium-sized businesses, with priority given to high-hazard worksites. For more information, contact your regional or area OSHA office (</a:t>
            </a:r>
            <a:r>
              <a:rPr lang="en-US" sz="1600" u="sng" dirty="0">
                <a:solidFill>
                  <a:srgbClr val="333333"/>
                </a:solidFill>
                <a:effectLst/>
                <a:latin typeface="Times New Roman" panose="02020603050405020304" pitchFamily="18" charset="0"/>
                <a:ea typeface="Calibri" panose="020F0502020204030204" pitchFamily="34" charset="0"/>
                <a:hlinkClick r:id="rId5"/>
              </a:rPr>
              <a:t>https://www.osha.gov/contactus/bystate</a:t>
            </a:r>
            <a:r>
              <a:rPr lang="en-US" sz="1600" dirty="0">
                <a:solidFill>
                  <a:srgbClr val="333333"/>
                </a:solidFill>
                <a:effectLst/>
                <a:latin typeface="Times New Roman" panose="02020603050405020304" pitchFamily="18" charset="0"/>
                <a:ea typeface="Calibri" panose="020F0502020204030204" pitchFamily="34" charset="0"/>
              </a:rPr>
              <a:t>), call 1-800-321-OSHA (6742), or visit </a:t>
            </a:r>
            <a:r>
              <a:rPr lang="en-US" sz="1600" u="sng" dirty="0">
                <a:solidFill>
                  <a:srgbClr val="333333"/>
                </a:solidFill>
                <a:effectLst/>
                <a:latin typeface="Times New Roman" panose="02020603050405020304" pitchFamily="18" charset="0"/>
                <a:ea typeface="Calibri" panose="020F0502020204030204" pitchFamily="34" charset="0"/>
                <a:hlinkClick r:id="rId6"/>
              </a:rPr>
              <a:t>https://www.osha.gov/</a:t>
            </a:r>
            <a:r>
              <a:rPr lang="en-US" sz="1600" dirty="0">
                <a:solidFill>
                  <a:srgbClr val="333333"/>
                </a:solidFill>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96049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8AB9B-00E1-49CD-9195-E8E195998057}"/>
              </a:ext>
            </a:extLst>
          </p:cNvPr>
          <p:cNvSpPr>
            <a:spLocks noGrp="1"/>
          </p:cNvSpPr>
          <p:nvPr>
            <p:ph type="title"/>
          </p:nvPr>
        </p:nvSpPr>
        <p:spPr>
          <a:xfrm>
            <a:off x="470947" y="700303"/>
            <a:ext cx="7886700" cy="423636"/>
          </a:xfrm>
        </p:spPr>
        <p:txBody>
          <a:bodyPr>
            <a:normAutofit fontScale="90000"/>
          </a:bodyPr>
          <a:lstStyle/>
          <a:p>
            <a:r>
              <a:rPr lang="en-US" b="1" dirty="0"/>
              <a:t>Introduction</a:t>
            </a:r>
          </a:p>
        </p:txBody>
      </p:sp>
      <p:sp>
        <p:nvSpPr>
          <p:cNvPr id="3" name="Content Placeholder 2">
            <a:extLst>
              <a:ext uri="{FF2B5EF4-FFF2-40B4-BE49-F238E27FC236}">
                <a16:creationId xmlns:a16="http://schemas.microsoft.com/office/drawing/2014/main" id="{C2EC867D-6247-4339-A16D-712A50516CD3}"/>
              </a:ext>
            </a:extLst>
          </p:cNvPr>
          <p:cNvSpPr>
            <a:spLocks noGrp="1"/>
          </p:cNvSpPr>
          <p:nvPr>
            <p:ph idx="1"/>
          </p:nvPr>
        </p:nvSpPr>
        <p:spPr>
          <a:xfrm>
            <a:off x="470947" y="3292199"/>
            <a:ext cx="8296877" cy="2997809"/>
          </a:xfrm>
        </p:spPr>
        <p:txBody>
          <a:bodyPr>
            <a:normAutofit fontScale="47500" lnSpcReduction="20000"/>
          </a:bodyPr>
          <a:lstStyle/>
          <a:p>
            <a:pPr marL="0" indent="0">
              <a:buNone/>
            </a:pPr>
            <a:r>
              <a:rPr lang="en-US" altLang="en-US" sz="4200" dirty="0"/>
              <a:t>Possible machinery-related injuries include:</a:t>
            </a:r>
          </a:p>
          <a:p>
            <a:r>
              <a:rPr lang="en-US" altLang="en-US" sz="4200" dirty="0"/>
              <a:t>Crushed fingers or hands</a:t>
            </a:r>
          </a:p>
          <a:p>
            <a:r>
              <a:rPr lang="en-US" altLang="en-US" sz="4200" dirty="0"/>
              <a:t>Amputations </a:t>
            </a:r>
          </a:p>
          <a:p>
            <a:r>
              <a:rPr lang="en-US" altLang="en-US" sz="4200" dirty="0"/>
              <a:t>Burns</a:t>
            </a:r>
          </a:p>
          <a:p>
            <a:r>
              <a:rPr lang="en-US" altLang="en-US" sz="4200" dirty="0"/>
              <a:t>Blindness</a:t>
            </a:r>
          </a:p>
          <a:p>
            <a:pPr marL="0" indent="0">
              <a:buNone/>
            </a:pPr>
            <a:endParaRPr lang="en-US" altLang="en-US" sz="4200" dirty="0"/>
          </a:p>
          <a:p>
            <a:pPr marL="0" indent="0">
              <a:buNone/>
            </a:pPr>
            <a:r>
              <a:rPr lang="en-US" altLang="en-US" sz="4200" dirty="0"/>
              <a:t>A good rule to remember is:  </a:t>
            </a:r>
          </a:p>
          <a:p>
            <a:pPr marL="0" indent="0">
              <a:buNone/>
            </a:pPr>
            <a:r>
              <a:rPr lang="en-US" altLang="en-US" sz="4200" b="1" dirty="0">
                <a:solidFill>
                  <a:srgbClr val="FF0000"/>
                </a:solidFill>
              </a:rPr>
              <a:t>Any machine part, function, or process which may cause injury must be safeguarded</a:t>
            </a:r>
            <a:r>
              <a:rPr lang="en-US" altLang="en-US" sz="4200" dirty="0"/>
              <a:t>.</a:t>
            </a:r>
          </a:p>
          <a:p>
            <a:endParaRPr lang="en-US" dirty="0"/>
          </a:p>
        </p:txBody>
      </p:sp>
      <p:sp>
        <p:nvSpPr>
          <p:cNvPr id="4" name="TextBox 3">
            <a:extLst>
              <a:ext uri="{FF2B5EF4-FFF2-40B4-BE49-F238E27FC236}">
                <a16:creationId xmlns:a16="http://schemas.microsoft.com/office/drawing/2014/main" id="{7ECB23F9-5877-447C-B325-A4FCE1B27028}"/>
              </a:ext>
            </a:extLst>
          </p:cNvPr>
          <p:cNvSpPr txBox="1"/>
          <p:nvPr/>
        </p:nvSpPr>
        <p:spPr>
          <a:xfrm>
            <a:off x="0" y="0"/>
            <a:ext cx="9144000" cy="369332"/>
          </a:xfrm>
          <a:prstGeom prst="rect">
            <a:avLst/>
          </a:prstGeom>
          <a:solidFill>
            <a:schemeClr val="bg2">
              <a:lumMod val="75000"/>
            </a:schemeClr>
          </a:solidFill>
        </p:spPr>
        <p:txBody>
          <a:bodyPr wrap="square" rtlCol="0">
            <a:spAutoFit/>
          </a:bodyPr>
          <a:lstStyle/>
          <a:p>
            <a:pPr algn="ctr"/>
            <a:r>
              <a:rPr lang="en-US" dirty="0"/>
              <a:t>Machine Guarding</a:t>
            </a:r>
          </a:p>
        </p:txBody>
      </p:sp>
      <p:sp>
        <p:nvSpPr>
          <p:cNvPr id="7" name="TextBox 6">
            <a:extLst>
              <a:ext uri="{FF2B5EF4-FFF2-40B4-BE49-F238E27FC236}">
                <a16:creationId xmlns:a16="http://schemas.microsoft.com/office/drawing/2014/main" id="{099A840C-9C1E-4651-8A95-2F5CAA2E51BC}"/>
              </a:ext>
            </a:extLst>
          </p:cNvPr>
          <p:cNvSpPr txBox="1"/>
          <p:nvPr/>
        </p:nvSpPr>
        <p:spPr>
          <a:xfrm>
            <a:off x="470947" y="1266316"/>
            <a:ext cx="8487860" cy="1631216"/>
          </a:xfrm>
          <a:prstGeom prst="rect">
            <a:avLst/>
          </a:prstGeom>
          <a:noFill/>
        </p:spPr>
        <p:txBody>
          <a:bodyPr wrap="square">
            <a:spAutoFit/>
          </a:bodyPr>
          <a:lstStyle/>
          <a:p>
            <a:pPr defTabSz="668501">
              <a:defRPr/>
            </a:pPr>
            <a:r>
              <a:rPr lang="en-US" altLang="en-US" sz="2000" dirty="0"/>
              <a:t>Many accidents result from persons working on, or around, moving machinery. These accidents could have been prevented by the installation and proper maintenance of guarding. The goal of this training is to make the guarding of all equipment as easily understood as possible and re-enforce the safe working procedures that must always be in place around dangerous equipment. </a:t>
            </a:r>
          </a:p>
        </p:txBody>
      </p:sp>
    </p:spTree>
    <p:extLst>
      <p:ext uri="{BB962C8B-B14F-4D97-AF65-F5344CB8AC3E}">
        <p14:creationId xmlns:p14="http://schemas.microsoft.com/office/powerpoint/2010/main" val="2505005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40F12-B7C3-4F3B-AF36-9B4C6D6A2F6D}"/>
              </a:ext>
            </a:extLst>
          </p:cNvPr>
          <p:cNvSpPr>
            <a:spLocks noGrp="1"/>
          </p:cNvSpPr>
          <p:nvPr>
            <p:ph type="title"/>
          </p:nvPr>
        </p:nvSpPr>
        <p:spPr>
          <a:xfrm>
            <a:off x="713067" y="464149"/>
            <a:ext cx="5915025" cy="685800"/>
          </a:xfrm>
        </p:spPr>
        <p:txBody>
          <a:bodyPr>
            <a:normAutofit/>
          </a:bodyPr>
          <a:lstStyle/>
          <a:p>
            <a:r>
              <a:rPr lang="en-US" altLang="en-US" sz="3038" b="1" dirty="0"/>
              <a:t>Machinery Accidents</a:t>
            </a:r>
            <a:endParaRPr lang="en-US" sz="3038" b="1" dirty="0"/>
          </a:p>
        </p:txBody>
      </p:sp>
      <p:sp>
        <p:nvSpPr>
          <p:cNvPr id="3" name="Content Placeholder 2">
            <a:extLst>
              <a:ext uri="{FF2B5EF4-FFF2-40B4-BE49-F238E27FC236}">
                <a16:creationId xmlns:a16="http://schemas.microsoft.com/office/drawing/2014/main" id="{50AA51EE-E4A9-442B-ADEE-661283D3CE6D}"/>
              </a:ext>
            </a:extLst>
          </p:cNvPr>
          <p:cNvSpPr>
            <a:spLocks noGrp="1"/>
          </p:cNvSpPr>
          <p:nvPr>
            <p:ph idx="1"/>
          </p:nvPr>
        </p:nvSpPr>
        <p:spPr>
          <a:xfrm>
            <a:off x="713067" y="1615545"/>
            <a:ext cx="7357018" cy="3059569"/>
          </a:xfrm>
        </p:spPr>
        <p:txBody>
          <a:bodyPr>
            <a:normAutofit fontScale="55000" lnSpcReduction="20000"/>
          </a:bodyPr>
          <a:lstStyle/>
          <a:p>
            <a:pPr marL="0" indent="0">
              <a:buNone/>
            </a:pPr>
            <a:r>
              <a:rPr lang="en-US" altLang="en-US" sz="4400" dirty="0"/>
              <a:t>Examples of how elevator machinery and other conveyances accidents can occur include:</a:t>
            </a:r>
          </a:p>
          <a:p>
            <a:pPr marL="0" indent="0">
              <a:buNone/>
            </a:pPr>
            <a:endParaRPr lang="en-US" altLang="en-US" sz="4400" dirty="0"/>
          </a:p>
          <a:p>
            <a:r>
              <a:rPr lang="en-US" altLang="en-US" sz="4400" dirty="0"/>
              <a:t>Reaching in to moving/running equipment</a:t>
            </a:r>
          </a:p>
          <a:p>
            <a:r>
              <a:rPr lang="en-US" altLang="en-US" sz="4400" dirty="0"/>
              <a:t>Not using lockout/tagout procedures</a:t>
            </a:r>
          </a:p>
          <a:p>
            <a:r>
              <a:rPr lang="en-US" altLang="en-US" sz="4400" dirty="0"/>
              <a:t>Unauthorized or untrained persons doing maintenance or using the machines</a:t>
            </a:r>
          </a:p>
          <a:p>
            <a:r>
              <a:rPr lang="en-US" altLang="en-US" sz="4400" dirty="0"/>
              <a:t>Missing or loose machine guards</a:t>
            </a:r>
          </a:p>
          <a:p>
            <a:endParaRPr lang="en-US" dirty="0"/>
          </a:p>
        </p:txBody>
      </p:sp>
      <p:pic>
        <p:nvPicPr>
          <p:cNvPr id="10" name="Picture 9" descr="A picture containing parking, wall, sitting&#10;&#10;Description automatically generated">
            <a:extLst>
              <a:ext uri="{FF2B5EF4-FFF2-40B4-BE49-F238E27FC236}">
                <a16:creationId xmlns:a16="http://schemas.microsoft.com/office/drawing/2014/main" id="{49D80B60-ED8F-47AE-97AF-ADD2302FEC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022" y="5168634"/>
            <a:ext cx="1412704" cy="1462748"/>
          </a:xfrm>
          <a:prstGeom prst="rect">
            <a:avLst/>
          </a:prstGeom>
        </p:spPr>
      </p:pic>
      <p:pic>
        <p:nvPicPr>
          <p:cNvPr id="12" name="Picture 11" descr="A picture containing indoor, cabinet, kitchen, window&#10;&#10;Description automatically generated">
            <a:extLst>
              <a:ext uri="{FF2B5EF4-FFF2-40B4-BE49-F238E27FC236}">
                <a16:creationId xmlns:a16="http://schemas.microsoft.com/office/drawing/2014/main" id="{A386CBF5-E6B2-48A4-B542-DFF3219769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2363" y="5168634"/>
            <a:ext cx="1918124" cy="1420645"/>
          </a:xfrm>
          <a:prstGeom prst="rect">
            <a:avLst/>
          </a:prstGeom>
        </p:spPr>
      </p:pic>
      <p:pic>
        <p:nvPicPr>
          <p:cNvPr id="6" name="Picture 5" descr="A picture containing person, fence, sitting, tool&#10;&#10;Description automatically generated">
            <a:extLst>
              <a:ext uri="{FF2B5EF4-FFF2-40B4-BE49-F238E27FC236}">
                <a16:creationId xmlns:a16="http://schemas.microsoft.com/office/drawing/2014/main" id="{259BB51A-2241-478B-B8A7-B802FC38C1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800" y="5168634"/>
            <a:ext cx="2032585" cy="1420645"/>
          </a:xfrm>
          <a:prstGeom prst="rect">
            <a:avLst/>
          </a:prstGeom>
        </p:spPr>
      </p:pic>
      <p:pic>
        <p:nvPicPr>
          <p:cNvPr id="13" name="Picture 12">
            <a:extLst>
              <a:ext uri="{FF2B5EF4-FFF2-40B4-BE49-F238E27FC236}">
                <a16:creationId xmlns:a16="http://schemas.microsoft.com/office/drawing/2014/main" id="{58DB75E7-055F-4CFC-B5A5-7D4E20794B45}"/>
              </a:ext>
            </a:extLst>
          </p:cNvPr>
          <p:cNvPicPr/>
          <p:nvPr/>
        </p:nvPicPr>
        <p:blipFill rotWithShape="1">
          <a:blip r:embed="rId6">
            <a:extLst>
              <a:ext uri="{28A0092B-C50C-407E-A947-70E740481C1C}">
                <a14:useLocalDpi xmlns:a14="http://schemas.microsoft.com/office/drawing/2010/main" val="0"/>
              </a:ext>
            </a:extLst>
          </a:blip>
          <a:srcRect l="-39896" r="10137"/>
          <a:stretch/>
        </p:blipFill>
        <p:spPr bwMode="auto">
          <a:xfrm>
            <a:off x="5643368" y="5168634"/>
            <a:ext cx="2320014" cy="1420645"/>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A9823563-5BA0-4FAB-B17B-F5695C7663F1}"/>
              </a:ext>
            </a:extLst>
          </p:cNvPr>
          <p:cNvSpPr txBox="1"/>
          <p:nvPr/>
        </p:nvSpPr>
        <p:spPr>
          <a:xfrm>
            <a:off x="0" y="0"/>
            <a:ext cx="9144000" cy="369332"/>
          </a:xfrm>
          <a:prstGeom prst="rect">
            <a:avLst/>
          </a:prstGeom>
          <a:solidFill>
            <a:schemeClr val="bg2">
              <a:lumMod val="75000"/>
            </a:schemeClr>
          </a:solidFill>
        </p:spPr>
        <p:txBody>
          <a:bodyPr wrap="square" rtlCol="0">
            <a:spAutoFit/>
          </a:bodyPr>
          <a:lstStyle/>
          <a:p>
            <a:pPr algn="ctr"/>
            <a:r>
              <a:rPr lang="en-US" dirty="0"/>
              <a:t>Machine Guarding</a:t>
            </a:r>
          </a:p>
        </p:txBody>
      </p:sp>
    </p:spTree>
    <p:extLst>
      <p:ext uri="{BB962C8B-B14F-4D97-AF65-F5344CB8AC3E}">
        <p14:creationId xmlns:p14="http://schemas.microsoft.com/office/powerpoint/2010/main" val="82932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EE0E-0AC2-41F4-9391-1512CAE4DFDE}"/>
              </a:ext>
            </a:extLst>
          </p:cNvPr>
          <p:cNvSpPr>
            <a:spLocks noGrp="1"/>
          </p:cNvSpPr>
          <p:nvPr>
            <p:ph type="title"/>
          </p:nvPr>
        </p:nvSpPr>
        <p:spPr>
          <a:xfrm>
            <a:off x="628649" y="365126"/>
            <a:ext cx="8225983" cy="1325563"/>
          </a:xfrm>
        </p:spPr>
        <p:txBody>
          <a:bodyPr>
            <a:normAutofit/>
          </a:bodyPr>
          <a:lstStyle/>
          <a:p>
            <a:r>
              <a:rPr lang="en-US" altLang="en-US" sz="3000" b="1" dirty="0"/>
              <a:t>Basic Elevator and Conveyance Machinery Parts and Hazards</a:t>
            </a:r>
            <a:endParaRPr lang="en-US" sz="3000" b="1" dirty="0"/>
          </a:p>
        </p:txBody>
      </p:sp>
      <p:sp>
        <p:nvSpPr>
          <p:cNvPr id="3" name="Content Placeholder 2">
            <a:extLst>
              <a:ext uri="{FF2B5EF4-FFF2-40B4-BE49-F238E27FC236}">
                <a16:creationId xmlns:a16="http://schemas.microsoft.com/office/drawing/2014/main" id="{6EF56D55-0FA9-40DD-A7DE-ACD2E57FE638}"/>
              </a:ext>
            </a:extLst>
          </p:cNvPr>
          <p:cNvSpPr>
            <a:spLocks noGrp="1"/>
          </p:cNvSpPr>
          <p:nvPr>
            <p:ph idx="1"/>
          </p:nvPr>
        </p:nvSpPr>
        <p:spPr>
          <a:xfrm>
            <a:off x="628649" y="1665498"/>
            <a:ext cx="7886700" cy="2469789"/>
          </a:xfrm>
        </p:spPr>
        <p:txBody>
          <a:bodyPr>
            <a:normAutofit fontScale="85000" lnSpcReduction="20000"/>
          </a:bodyPr>
          <a:lstStyle/>
          <a:p>
            <a:r>
              <a:rPr lang="en-US" b="1" dirty="0">
                <a:solidFill>
                  <a:srgbClr val="FF0000"/>
                </a:solidFill>
                <a:ea typeface="Tahoma" panose="020B0604030504040204" pitchFamily="34" charset="0"/>
              </a:rPr>
              <a:t>Rotating parts</a:t>
            </a:r>
            <a:r>
              <a:rPr lang="en-US" dirty="0">
                <a:ea typeface="Tahoma" panose="020B0604030504040204" pitchFamily="34" charset="0"/>
              </a:rPr>
              <a:t> with hazardous projections</a:t>
            </a:r>
          </a:p>
          <a:p>
            <a:pPr marL="0" indent="0">
              <a:buNone/>
            </a:pPr>
            <a:r>
              <a:rPr lang="en-US" dirty="0"/>
              <a:t>Rotating motion can be dangerous; even smooth, slowly rotating shafts can grip hair and clothing.</a:t>
            </a:r>
          </a:p>
          <a:p>
            <a:pPr marL="0" indent="0">
              <a:buNone/>
            </a:pPr>
            <a:r>
              <a:rPr lang="en-US" dirty="0"/>
              <a:t>Injuries due to contact with rotating parts can be severe. </a:t>
            </a:r>
          </a:p>
          <a:p>
            <a:pPr marL="0" indent="0">
              <a:buNone/>
            </a:pPr>
            <a:r>
              <a:rPr lang="en-US" dirty="0"/>
              <a:t>Pump units and brake couplings, sheaves and machines are just a few of the rotating hazards that elevator constructors need to be aware of.</a:t>
            </a:r>
          </a:p>
          <a:p>
            <a:pPr marL="0" indent="0">
              <a:buNone/>
            </a:pPr>
            <a:endParaRPr lang="en-US" dirty="0"/>
          </a:p>
        </p:txBody>
      </p:sp>
      <p:pic>
        <p:nvPicPr>
          <p:cNvPr id="5" name="Picture 4" descr="A close up of a machine&#10;&#10;Description automatically generated">
            <a:extLst>
              <a:ext uri="{FF2B5EF4-FFF2-40B4-BE49-F238E27FC236}">
                <a16:creationId xmlns:a16="http://schemas.microsoft.com/office/drawing/2014/main" id="{20F0BFB4-B389-4AE3-8A62-26F484981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110096"/>
            <a:ext cx="3386138" cy="2382778"/>
          </a:xfrm>
          <a:prstGeom prst="rect">
            <a:avLst/>
          </a:prstGeom>
        </p:spPr>
      </p:pic>
      <p:pic>
        <p:nvPicPr>
          <p:cNvPr id="6" name="Content Placeholder 7">
            <a:extLst>
              <a:ext uri="{FF2B5EF4-FFF2-40B4-BE49-F238E27FC236}">
                <a16:creationId xmlns:a16="http://schemas.microsoft.com/office/drawing/2014/main" id="{844BC72F-1C81-41FB-AB90-1CD81CD4A83D}"/>
              </a:ext>
            </a:extLst>
          </p:cNvPr>
          <p:cNvPicPr>
            <a:picLocks noChangeAspect="1"/>
          </p:cNvPicPr>
          <p:nvPr/>
        </p:nvPicPr>
        <p:blipFill>
          <a:blip r:embed="rId4"/>
          <a:stretch>
            <a:fillRect/>
          </a:stretch>
        </p:blipFill>
        <p:spPr>
          <a:xfrm>
            <a:off x="881988" y="4184607"/>
            <a:ext cx="3028950" cy="2354042"/>
          </a:xfrm>
          <a:prstGeom prst="rect">
            <a:avLst/>
          </a:prstGeom>
        </p:spPr>
      </p:pic>
      <p:sp>
        <p:nvSpPr>
          <p:cNvPr id="7" name="TextBox 6">
            <a:extLst>
              <a:ext uri="{FF2B5EF4-FFF2-40B4-BE49-F238E27FC236}">
                <a16:creationId xmlns:a16="http://schemas.microsoft.com/office/drawing/2014/main" id="{AA8E1882-3ABB-4047-9EFD-00BBB628F1A5}"/>
              </a:ext>
            </a:extLst>
          </p:cNvPr>
          <p:cNvSpPr txBox="1"/>
          <p:nvPr/>
        </p:nvSpPr>
        <p:spPr>
          <a:xfrm>
            <a:off x="0" y="0"/>
            <a:ext cx="9144000" cy="369332"/>
          </a:xfrm>
          <a:prstGeom prst="rect">
            <a:avLst/>
          </a:prstGeom>
          <a:solidFill>
            <a:schemeClr val="bg2">
              <a:lumMod val="75000"/>
            </a:schemeClr>
          </a:solidFill>
        </p:spPr>
        <p:txBody>
          <a:bodyPr wrap="square" rtlCol="0">
            <a:spAutoFit/>
          </a:bodyPr>
          <a:lstStyle/>
          <a:p>
            <a:pPr algn="ctr"/>
            <a:r>
              <a:rPr lang="en-US" dirty="0"/>
              <a:t>Machine Guarding</a:t>
            </a:r>
          </a:p>
        </p:txBody>
      </p:sp>
    </p:spTree>
    <p:extLst>
      <p:ext uri="{BB962C8B-B14F-4D97-AF65-F5344CB8AC3E}">
        <p14:creationId xmlns:p14="http://schemas.microsoft.com/office/powerpoint/2010/main" val="817756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82760-54D2-4E7B-B156-9132E480DB48}"/>
              </a:ext>
            </a:extLst>
          </p:cNvPr>
          <p:cNvSpPr>
            <a:spLocks noGrp="1"/>
          </p:cNvSpPr>
          <p:nvPr>
            <p:ph type="title"/>
          </p:nvPr>
        </p:nvSpPr>
        <p:spPr/>
        <p:txBody>
          <a:bodyPr>
            <a:normAutofit/>
          </a:bodyPr>
          <a:lstStyle/>
          <a:p>
            <a:r>
              <a:rPr lang="en-US" altLang="en-US" sz="3000" b="1"/>
              <a:t>Basic Elevator Machinery and Conveyances</a:t>
            </a:r>
            <a:br>
              <a:rPr lang="en-US" altLang="en-US" sz="3000" b="1"/>
            </a:br>
            <a:r>
              <a:rPr lang="en-US" altLang="en-US" sz="3000" b="1"/>
              <a:t> Parts and Hazards</a:t>
            </a:r>
            <a:endParaRPr lang="en-US" sz="3000" b="1"/>
          </a:p>
        </p:txBody>
      </p:sp>
      <p:sp>
        <p:nvSpPr>
          <p:cNvPr id="3" name="Content Placeholder 2">
            <a:extLst>
              <a:ext uri="{FF2B5EF4-FFF2-40B4-BE49-F238E27FC236}">
                <a16:creationId xmlns:a16="http://schemas.microsoft.com/office/drawing/2014/main" id="{BBCF6209-7B7A-44DA-92F2-D9A77780A99D}"/>
              </a:ext>
            </a:extLst>
          </p:cNvPr>
          <p:cNvSpPr>
            <a:spLocks noGrp="1"/>
          </p:cNvSpPr>
          <p:nvPr>
            <p:ph idx="1"/>
          </p:nvPr>
        </p:nvSpPr>
        <p:spPr>
          <a:xfrm>
            <a:off x="628650" y="1626566"/>
            <a:ext cx="7886700" cy="1802434"/>
          </a:xfrm>
        </p:spPr>
        <p:txBody>
          <a:bodyPr/>
          <a:lstStyle/>
          <a:p>
            <a:r>
              <a:rPr lang="en-US" sz="2400" dirty="0">
                <a:ea typeface="Tahoma" panose="020B0604030504040204" pitchFamily="34" charset="0"/>
              </a:rPr>
              <a:t>Common </a:t>
            </a:r>
            <a:r>
              <a:rPr lang="en-US" sz="2400" b="1" dirty="0">
                <a:solidFill>
                  <a:srgbClr val="FF0000"/>
                </a:solidFill>
                <a:ea typeface="Tahoma" panose="020B0604030504040204" pitchFamily="34" charset="0"/>
              </a:rPr>
              <a:t>nip points</a:t>
            </a:r>
            <a:r>
              <a:rPr lang="en-US" sz="2400" dirty="0">
                <a:ea typeface="Tahoma" panose="020B0604030504040204" pitchFamily="34" charset="0"/>
              </a:rPr>
              <a:t> on rotating parts</a:t>
            </a:r>
          </a:p>
          <a:p>
            <a:r>
              <a:rPr lang="en-US" sz="2400" b="1" i="1" dirty="0"/>
              <a:t>In-running nip point </a:t>
            </a:r>
            <a:r>
              <a:rPr lang="en-US" sz="2400" dirty="0"/>
              <a:t>hazards are caused by the rotating parts on machinery. As seen here, this danger is common on machines with intermeshing gears,</a:t>
            </a:r>
          </a:p>
          <a:p>
            <a:pPr marL="0" indent="0">
              <a:buNone/>
            </a:pPr>
            <a:endParaRPr lang="en-US" dirty="0"/>
          </a:p>
        </p:txBody>
      </p:sp>
      <p:pic>
        <p:nvPicPr>
          <p:cNvPr id="5" name="Picture 4">
            <a:extLst>
              <a:ext uri="{FF2B5EF4-FFF2-40B4-BE49-F238E27FC236}">
                <a16:creationId xmlns:a16="http://schemas.microsoft.com/office/drawing/2014/main" id="{6D45CCF4-0B12-4985-A98D-B80BC9B5D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4892" y="4460625"/>
            <a:ext cx="2030442" cy="1856289"/>
          </a:xfrm>
          <a:prstGeom prst="rect">
            <a:avLst/>
          </a:prstGeom>
        </p:spPr>
      </p:pic>
      <p:pic>
        <p:nvPicPr>
          <p:cNvPr id="7" name="Picture 6" descr="A close up of a logo&#10;&#10;Description automatically generated">
            <a:extLst>
              <a:ext uri="{FF2B5EF4-FFF2-40B4-BE49-F238E27FC236}">
                <a16:creationId xmlns:a16="http://schemas.microsoft.com/office/drawing/2014/main" id="{F474D14F-3CE4-42AF-9495-EAD5434082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7860" y="3970600"/>
            <a:ext cx="2418632" cy="2419440"/>
          </a:xfrm>
          <a:prstGeom prst="rect">
            <a:avLst/>
          </a:prstGeom>
        </p:spPr>
      </p:pic>
      <p:pic>
        <p:nvPicPr>
          <p:cNvPr id="8" name="Content Placeholder 4">
            <a:extLst>
              <a:ext uri="{FF2B5EF4-FFF2-40B4-BE49-F238E27FC236}">
                <a16:creationId xmlns:a16="http://schemas.microsoft.com/office/drawing/2014/main" id="{0BECDF8C-7D4B-4013-8752-4019BE1DD76E}"/>
              </a:ext>
            </a:extLst>
          </p:cNvPr>
          <p:cNvPicPr>
            <a:picLocks noChangeAspect="1"/>
          </p:cNvPicPr>
          <p:nvPr/>
        </p:nvPicPr>
        <p:blipFill>
          <a:blip r:embed="rId5"/>
          <a:stretch>
            <a:fillRect/>
          </a:stretch>
        </p:blipFill>
        <p:spPr>
          <a:xfrm>
            <a:off x="986591" y="3861939"/>
            <a:ext cx="1412870" cy="2519390"/>
          </a:xfrm>
          <a:prstGeom prst="rect">
            <a:avLst/>
          </a:prstGeom>
        </p:spPr>
      </p:pic>
      <p:sp>
        <p:nvSpPr>
          <p:cNvPr id="10" name="TextBox 9">
            <a:extLst>
              <a:ext uri="{FF2B5EF4-FFF2-40B4-BE49-F238E27FC236}">
                <a16:creationId xmlns:a16="http://schemas.microsoft.com/office/drawing/2014/main" id="{0AF63E05-0281-4FCB-9B0C-14919D280292}"/>
              </a:ext>
            </a:extLst>
          </p:cNvPr>
          <p:cNvSpPr txBox="1"/>
          <p:nvPr/>
        </p:nvSpPr>
        <p:spPr>
          <a:xfrm>
            <a:off x="0" y="0"/>
            <a:ext cx="9144000" cy="369332"/>
          </a:xfrm>
          <a:prstGeom prst="rect">
            <a:avLst/>
          </a:prstGeom>
          <a:solidFill>
            <a:schemeClr val="bg2">
              <a:lumMod val="75000"/>
            </a:schemeClr>
          </a:solidFill>
        </p:spPr>
        <p:txBody>
          <a:bodyPr wrap="square" rtlCol="0">
            <a:spAutoFit/>
          </a:bodyPr>
          <a:lstStyle/>
          <a:p>
            <a:pPr algn="ctr"/>
            <a:r>
              <a:rPr lang="en-US" dirty="0"/>
              <a:t>Machine Guarding</a:t>
            </a:r>
          </a:p>
        </p:txBody>
      </p:sp>
    </p:spTree>
    <p:extLst>
      <p:ext uri="{BB962C8B-B14F-4D97-AF65-F5344CB8AC3E}">
        <p14:creationId xmlns:p14="http://schemas.microsoft.com/office/powerpoint/2010/main" val="2417709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BD31B-529C-4987-9FB2-55D34B3ED0FE}"/>
              </a:ext>
            </a:extLst>
          </p:cNvPr>
          <p:cNvSpPr>
            <a:spLocks noGrp="1"/>
          </p:cNvSpPr>
          <p:nvPr>
            <p:ph type="title"/>
          </p:nvPr>
        </p:nvSpPr>
        <p:spPr>
          <a:xfrm>
            <a:off x="536052" y="592396"/>
            <a:ext cx="7886700" cy="1325563"/>
          </a:xfrm>
        </p:spPr>
        <p:txBody>
          <a:bodyPr/>
          <a:lstStyle/>
          <a:p>
            <a:r>
              <a:rPr lang="en-US" altLang="en-US" b="1" dirty="0"/>
              <a:t>Basic Elevator and Conveyance</a:t>
            </a:r>
            <a:br>
              <a:rPr lang="en-US" altLang="en-US" b="1" dirty="0"/>
            </a:br>
            <a:r>
              <a:rPr lang="en-US" altLang="en-US" b="1" dirty="0"/>
              <a:t> Machinery Parts and Hazards</a:t>
            </a:r>
            <a:endParaRPr lang="en-US" b="1" dirty="0"/>
          </a:p>
        </p:txBody>
      </p:sp>
      <p:pic>
        <p:nvPicPr>
          <p:cNvPr id="4" name="Content Placeholder 3">
            <a:extLst>
              <a:ext uri="{FF2B5EF4-FFF2-40B4-BE49-F238E27FC236}">
                <a16:creationId xmlns:a16="http://schemas.microsoft.com/office/drawing/2014/main" id="{F10FE7A2-95F5-4DD8-B183-E8CF879792D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0451" y="4765671"/>
            <a:ext cx="1982458" cy="1674419"/>
          </a:xfrm>
          <a:prstGeom prst="rect">
            <a:avLst/>
          </a:prstGeom>
        </p:spPr>
      </p:pic>
      <p:pic>
        <p:nvPicPr>
          <p:cNvPr id="5" name="Picture 4">
            <a:extLst>
              <a:ext uri="{FF2B5EF4-FFF2-40B4-BE49-F238E27FC236}">
                <a16:creationId xmlns:a16="http://schemas.microsoft.com/office/drawing/2014/main" id="{6833008B-1CB9-4157-84D8-5098E18846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81" y="4765671"/>
            <a:ext cx="1749843" cy="1674419"/>
          </a:xfrm>
          <a:prstGeom prst="rect">
            <a:avLst/>
          </a:prstGeom>
        </p:spPr>
      </p:pic>
      <p:sp>
        <p:nvSpPr>
          <p:cNvPr id="6" name="Rectangle 5">
            <a:extLst>
              <a:ext uri="{FF2B5EF4-FFF2-40B4-BE49-F238E27FC236}">
                <a16:creationId xmlns:a16="http://schemas.microsoft.com/office/drawing/2014/main" id="{B966EAA1-7A8C-49E3-A56D-5789F2BB6410}"/>
              </a:ext>
            </a:extLst>
          </p:cNvPr>
          <p:cNvSpPr/>
          <p:nvPr/>
        </p:nvSpPr>
        <p:spPr>
          <a:xfrm>
            <a:off x="937584" y="2290375"/>
            <a:ext cx="7405297" cy="1677382"/>
          </a:xfrm>
          <a:prstGeom prst="rect">
            <a:avLst/>
          </a:prstGeom>
        </p:spPr>
        <p:txBody>
          <a:bodyPr wrap="none">
            <a:spAutoFit/>
          </a:bodyPr>
          <a:lstStyle/>
          <a:p>
            <a:r>
              <a:rPr lang="en-US" sz="2100" b="1" dirty="0">
                <a:solidFill>
                  <a:srgbClr val="FF0000"/>
                </a:solidFill>
                <a:ea typeface="Tahoma" panose="020B0604030504040204" pitchFamily="34" charset="0"/>
              </a:rPr>
              <a:t>Nip points</a:t>
            </a:r>
            <a:r>
              <a:rPr lang="en-US" sz="2100" dirty="0">
                <a:ea typeface="Tahoma" panose="020B0604030504040204" pitchFamily="34" charset="0"/>
              </a:rPr>
              <a:t> between rotating machine components</a:t>
            </a:r>
          </a:p>
          <a:p>
            <a:endParaRPr lang="en-US" sz="2100" dirty="0">
              <a:ea typeface="Tahoma" panose="020B0604030504040204" pitchFamily="34" charset="0"/>
            </a:endParaRPr>
          </a:p>
          <a:p>
            <a:r>
              <a:rPr lang="en-US" sz="2000" dirty="0"/>
              <a:t>Nip points can occur between rotating and fixed parts which create a </a:t>
            </a:r>
          </a:p>
          <a:p>
            <a:r>
              <a:rPr lang="en-US" sz="2000" dirty="0"/>
              <a:t>shearing, crushing, or abrading action. </a:t>
            </a:r>
          </a:p>
          <a:p>
            <a:endParaRPr lang="en-US" sz="2100" dirty="0">
              <a:ea typeface="Tahoma" panose="020B0604030504040204" pitchFamily="34" charset="0"/>
            </a:endParaRPr>
          </a:p>
        </p:txBody>
      </p:sp>
      <p:pic>
        <p:nvPicPr>
          <p:cNvPr id="8" name="Picture 7">
            <a:extLst>
              <a:ext uri="{FF2B5EF4-FFF2-40B4-BE49-F238E27FC236}">
                <a16:creationId xmlns:a16="http://schemas.microsoft.com/office/drawing/2014/main" id="{308642DE-2C7C-46C8-82B8-D385C93E8A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0676" y="4695616"/>
            <a:ext cx="3429000" cy="1957657"/>
          </a:xfrm>
          <a:prstGeom prst="rect">
            <a:avLst/>
          </a:prstGeom>
        </p:spPr>
      </p:pic>
      <p:sp>
        <p:nvSpPr>
          <p:cNvPr id="9" name="TextBox 8">
            <a:extLst>
              <a:ext uri="{FF2B5EF4-FFF2-40B4-BE49-F238E27FC236}">
                <a16:creationId xmlns:a16="http://schemas.microsoft.com/office/drawing/2014/main" id="{33DCF462-4BC1-43A7-9FDD-88DE3E4BAC72}"/>
              </a:ext>
            </a:extLst>
          </p:cNvPr>
          <p:cNvSpPr txBox="1"/>
          <p:nvPr/>
        </p:nvSpPr>
        <p:spPr>
          <a:xfrm>
            <a:off x="0" y="0"/>
            <a:ext cx="9144000" cy="369332"/>
          </a:xfrm>
          <a:prstGeom prst="rect">
            <a:avLst/>
          </a:prstGeom>
          <a:solidFill>
            <a:schemeClr val="bg2">
              <a:lumMod val="75000"/>
            </a:schemeClr>
          </a:solidFill>
        </p:spPr>
        <p:txBody>
          <a:bodyPr wrap="square" rtlCol="0">
            <a:spAutoFit/>
          </a:bodyPr>
          <a:lstStyle/>
          <a:p>
            <a:pPr algn="ctr"/>
            <a:r>
              <a:rPr lang="en-US" dirty="0"/>
              <a:t>Machine Guarding</a:t>
            </a:r>
          </a:p>
        </p:txBody>
      </p:sp>
    </p:spTree>
    <p:extLst>
      <p:ext uri="{BB962C8B-B14F-4D97-AF65-F5344CB8AC3E}">
        <p14:creationId xmlns:p14="http://schemas.microsoft.com/office/powerpoint/2010/main" val="3503461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76A80-B555-43C5-A3A0-3374FCECC45F}"/>
              </a:ext>
            </a:extLst>
          </p:cNvPr>
          <p:cNvSpPr>
            <a:spLocks noGrp="1"/>
          </p:cNvSpPr>
          <p:nvPr>
            <p:ph type="title"/>
          </p:nvPr>
        </p:nvSpPr>
        <p:spPr>
          <a:xfrm>
            <a:off x="269834" y="533558"/>
            <a:ext cx="7886700" cy="695266"/>
          </a:xfrm>
        </p:spPr>
        <p:txBody>
          <a:bodyPr>
            <a:normAutofit/>
          </a:bodyPr>
          <a:lstStyle/>
          <a:p>
            <a:r>
              <a:rPr lang="en-US" altLang="en-US" sz="3200" b="1" dirty="0"/>
              <a:t>Requirements for guards</a:t>
            </a:r>
            <a:endParaRPr lang="en-US" sz="3200" b="1" dirty="0"/>
          </a:p>
        </p:txBody>
      </p:sp>
      <p:sp>
        <p:nvSpPr>
          <p:cNvPr id="3" name="Content Placeholder 2">
            <a:extLst>
              <a:ext uri="{FF2B5EF4-FFF2-40B4-BE49-F238E27FC236}">
                <a16:creationId xmlns:a16="http://schemas.microsoft.com/office/drawing/2014/main" id="{B53DA3B7-1967-40E5-9A54-A78229BB3262}"/>
              </a:ext>
            </a:extLst>
          </p:cNvPr>
          <p:cNvSpPr>
            <a:spLocks noGrp="1"/>
          </p:cNvSpPr>
          <p:nvPr>
            <p:ph idx="1"/>
          </p:nvPr>
        </p:nvSpPr>
        <p:spPr>
          <a:xfrm>
            <a:off x="501329" y="1228824"/>
            <a:ext cx="7886700" cy="5507642"/>
          </a:xfrm>
        </p:spPr>
        <p:txBody>
          <a:bodyPr>
            <a:normAutofit lnSpcReduction="10000"/>
          </a:bodyPr>
          <a:lstStyle/>
          <a:p>
            <a:pPr marL="0" indent="0">
              <a:spcBef>
                <a:spcPts val="450"/>
              </a:spcBef>
              <a:buNone/>
            </a:pPr>
            <a:r>
              <a:rPr lang="en-US" altLang="en-US" sz="2400" dirty="0">
                <a:ea typeface="Tahoma" panose="020B0604030504040204" pitchFamily="34" charset="0"/>
              </a:rPr>
              <a:t>Guards must meet these minimum general requirements:</a:t>
            </a:r>
          </a:p>
          <a:p>
            <a:pPr marL="342900" indent="-342900">
              <a:spcBef>
                <a:spcPts val="450"/>
              </a:spcBef>
            </a:pPr>
            <a:r>
              <a:rPr lang="en-US" altLang="en-US" sz="2400" dirty="0">
                <a:ea typeface="Tahoma" panose="020B0604030504040204" pitchFamily="34" charset="0"/>
              </a:rPr>
              <a:t>Prevent contact: </a:t>
            </a:r>
            <a:r>
              <a:rPr lang="en-US" sz="2400" dirty="0"/>
              <a:t>The guard must prevent hands, arms, and any other part of a worker's body from making contact with dangerous moving parts. </a:t>
            </a:r>
            <a:endParaRPr lang="en-US" altLang="en-US" sz="2400" dirty="0">
              <a:ea typeface="Tahoma" panose="020B0604030504040204" pitchFamily="34" charset="0"/>
            </a:endParaRPr>
          </a:p>
          <a:p>
            <a:pPr marL="342900" indent="-342900">
              <a:spcBef>
                <a:spcPts val="450"/>
              </a:spcBef>
            </a:pPr>
            <a:r>
              <a:rPr lang="en-US" altLang="en-US" sz="2400" dirty="0">
                <a:ea typeface="Tahoma" panose="020B0604030504040204" pitchFamily="34" charset="0"/>
              </a:rPr>
              <a:t>Be secured: </a:t>
            </a:r>
            <a:r>
              <a:rPr lang="en-US" sz="2400" dirty="0"/>
              <a:t>Workers should not be able to easily remove or tamper with the guard</a:t>
            </a:r>
            <a:endParaRPr lang="en-US" altLang="en-US" sz="2400" dirty="0">
              <a:ea typeface="Tahoma" panose="020B0604030504040204" pitchFamily="34" charset="0"/>
            </a:endParaRPr>
          </a:p>
          <a:p>
            <a:pPr marL="342900" indent="-342900">
              <a:spcBef>
                <a:spcPts val="450"/>
              </a:spcBef>
            </a:pPr>
            <a:r>
              <a:rPr lang="en-US" altLang="en-US" sz="2400" dirty="0">
                <a:ea typeface="Tahoma" panose="020B0604030504040204" pitchFamily="34" charset="0"/>
              </a:rPr>
              <a:t>Protect from falling objects: </a:t>
            </a:r>
            <a:r>
              <a:rPr lang="en-US" sz="2400" dirty="0"/>
              <a:t>The guard should ensure that no objects can fall into moving parts. </a:t>
            </a:r>
            <a:endParaRPr lang="en-US" altLang="en-US" sz="2400" dirty="0">
              <a:ea typeface="Tahoma" panose="020B0604030504040204" pitchFamily="34" charset="0"/>
            </a:endParaRPr>
          </a:p>
          <a:p>
            <a:pPr marL="342900" indent="-342900">
              <a:spcBef>
                <a:spcPts val="450"/>
              </a:spcBef>
            </a:pPr>
            <a:r>
              <a:rPr lang="en-US" altLang="en-US" sz="2400" dirty="0">
                <a:ea typeface="Tahoma" panose="020B0604030504040204" pitchFamily="34" charset="0"/>
              </a:rPr>
              <a:t>Create no new hazards: </a:t>
            </a:r>
            <a:r>
              <a:rPr lang="en-US" sz="2400" dirty="0"/>
              <a:t>A guard defeats its own purpose if it creates a hazard of its own such as a shear point, a jagged edge, or an unfinished surface which can cause a laceration. </a:t>
            </a:r>
            <a:endParaRPr lang="en-US" altLang="en-US" sz="2400" dirty="0">
              <a:ea typeface="Tahoma" panose="020B0604030504040204" pitchFamily="34" charset="0"/>
            </a:endParaRPr>
          </a:p>
          <a:p>
            <a:pPr marL="342900" indent="-342900">
              <a:spcBef>
                <a:spcPts val="450"/>
              </a:spcBef>
            </a:pPr>
            <a:r>
              <a:rPr lang="en-US" altLang="en-US" sz="2400" dirty="0">
                <a:ea typeface="Tahoma" panose="020B0604030504040204" pitchFamily="34" charset="0"/>
              </a:rPr>
              <a:t>Create no interference: </a:t>
            </a:r>
            <a:r>
              <a:rPr lang="en-US" sz="2400" dirty="0"/>
              <a:t>Any guard which impedes a worker from performing the job quickly and comfortably might soon be overridden or disregarded. </a:t>
            </a:r>
            <a:endParaRPr lang="en-US" altLang="en-US" sz="2400" dirty="0">
              <a:ea typeface="Tahoma" panose="020B0604030504040204" pitchFamily="34" charset="0"/>
            </a:endParaRPr>
          </a:p>
          <a:p>
            <a:pPr marL="342900" indent="-342900">
              <a:spcBef>
                <a:spcPts val="450"/>
              </a:spcBef>
            </a:pPr>
            <a:r>
              <a:rPr lang="en-US" altLang="en-US" sz="2400" dirty="0">
                <a:ea typeface="Tahoma" panose="020B0604030504040204" pitchFamily="34" charset="0"/>
              </a:rPr>
              <a:t>Allow safe lubrication: </a:t>
            </a:r>
            <a:r>
              <a:rPr lang="en-US" sz="2400" dirty="0"/>
              <a:t>If possible, one should be able to lubricate the machine without removing the guards. </a:t>
            </a:r>
            <a:endParaRPr lang="en-US" altLang="en-US" sz="2400" dirty="0">
              <a:ea typeface="Tahoma" panose="020B0604030504040204" pitchFamily="34" charset="0"/>
            </a:endParaRPr>
          </a:p>
          <a:p>
            <a:endParaRPr lang="en-US" dirty="0"/>
          </a:p>
        </p:txBody>
      </p:sp>
      <p:sp>
        <p:nvSpPr>
          <p:cNvPr id="7" name="TextBox 6">
            <a:extLst>
              <a:ext uri="{FF2B5EF4-FFF2-40B4-BE49-F238E27FC236}">
                <a16:creationId xmlns:a16="http://schemas.microsoft.com/office/drawing/2014/main" id="{9F6CEF9F-538B-4CC8-8E49-6359CFC7E3E8}"/>
              </a:ext>
            </a:extLst>
          </p:cNvPr>
          <p:cNvSpPr txBox="1"/>
          <p:nvPr/>
        </p:nvSpPr>
        <p:spPr>
          <a:xfrm>
            <a:off x="0" y="0"/>
            <a:ext cx="9144000" cy="369332"/>
          </a:xfrm>
          <a:prstGeom prst="rect">
            <a:avLst/>
          </a:prstGeom>
          <a:solidFill>
            <a:schemeClr val="bg2">
              <a:lumMod val="75000"/>
            </a:schemeClr>
          </a:solidFill>
        </p:spPr>
        <p:txBody>
          <a:bodyPr wrap="square" rtlCol="0">
            <a:spAutoFit/>
          </a:bodyPr>
          <a:lstStyle/>
          <a:p>
            <a:pPr algn="ctr"/>
            <a:r>
              <a:rPr lang="en-US" dirty="0"/>
              <a:t>Machine Guarding</a:t>
            </a:r>
          </a:p>
        </p:txBody>
      </p:sp>
    </p:spTree>
    <p:extLst>
      <p:ext uri="{BB962C8B-B14F-4D97-AF65-F5344CB8AC3E}">
        <p14:creationId xmlns:p14="http://schemas.microsoft.com/office/powerpoint/2010/main" val="1810678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04E038-0167-4E00-8CC5-BB61D84D30C5}"/>
              </a:ext>
            </a:extLst>
          </p:cNvPr>
          <p:cNvSpPr txBox="1"/>
          <p:nvPr/>
        </p:nvSpPr>
        <p:spPr>
          <a:xfrm>
            <a:off x="0" y="0"/>
            <a:ext cx="9144000" cy="369332"/>
          </a:xfrm>
          <a:prstGeom prst="rect">
            <a:avLst/>
          </a:prstGeom>
          <a:solidFill>
            <a:schemeClr val="bg2">
              <a:lumMod val="75000"/>
            </a:schemeClr>
          </a:solidFill>
        </p:spPr>
        <p:txBody>
          <a:bodyPr wrap="square" rtlCol="0">
            <a:spAutoFit/>
          </a:bodyPr>
          <a:lstStyle/>
          <a:p>
            <a:pPr algn="ctr"/>
            <a:r>
              <a:rPr lang="en-US" dirty="0"/>
              <a:t>Machine Guarding</a:t>
            </a:r>
          </a:p>
        </p:txBody>
      </p:sp>
      <p:pic>
        <p:nvPicPr>
          <p:cNvPr id="1026" name="Picture 2">
            <a:extLst>
              <a:ext uri="{FF2B5EF4-FFF2-40B4-BE49-F238E27FC236}">
                <a16:creationId xmlns:a16="http://schemas.microsoft.com/office/drawing/2014/main" id="{CA42BB37-1FA5-4FD5-A95E-C05DE29822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3266" y="1968781"/>
            <a:ext cx="4836771" cy="4286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D405DC2-246F-4CFB-8E4D-309E2276F58C}"/>
              </a:ext>
            </a:extLst>
          </p:cNvPr>
          <p:cNvSpPr txBox="1"/>
          <p:nvPr/>
        </p:nvSpPr>
        <p:spPr>
          <a:xfrm>
            <a:off x="277792" y="845891"/>
            <a:ext cx="3202608" cy="646331"/>
          </a:xfrm>
          <a:prstGeom prst="rect">
            <a:avLst/>
          </a:prstGeom>
          <a:noFill/>
        </p:spPr>
        <p:txBody>
          <a:bodyPr wrap="none" rtlCol="0">
            <a:spAutoFit/>
          </a:bodyPr>
          <a:lstStyle/>
          <a:p>
            <a:r>
              <a:rPr lang="en-US" sz="3600" b="1" dirty="0"/>
              <a:t>Guards on tools</a:t>
            </a:r>
          </a:p>
        </p:txBody>
      </p:sp>
      <p:sp>
        <p:nvSpPr>
          <p:cNvPr id="4" name="TextBox 3">
            <a:extLst>
              <a:ext uri="{FF2B5EF4-FFF2-40B4-BE49-F238E27FC236}">
                <a16:creationId xmlns:a16="http://schemas.microsoft.com/office/drawing/2014/main" id="{96431F9F-B97C-4E96-8868-21E95918EB63}"/>
              </a:ext>
            </a:extLst>
          </p:cNvPr>
          <p:cNvSpPr txBox="1"/>
          <p:nvPr/>
        </p:nvSpPr>
        <p:spPr>
          <a:xfrm>
            <a:off x="277792" y="1968781"/>
            <a:ext cx="3414532" cy="4401205"/>
          </a:xfrm>
          <a:prstGeom prst="rect">
            <a:avLst/>
          </a:prstGeom>
          <a:noFill/>
        </p:spPr>
        <p:txBody>
          <a:bodyPr wrap="square" rtlCol="0">
            <a:spAutoFit/>
          </a:bodyPr>
          <a:lstStyle/>
          <a:p>
            <a:r>
              <a:rPr lang="en-US" sz="2800" dirty="0"/>
              <a:t>Never use a tool without the guard installed and properly adjusted.</a:t>
            </a:r>
          </a:p>
          <a:p>
            <a:endParaRPr lang="en-US" sz="2800" dirty="0"/>
          </a:p>
          <a:p>
            <a:r>
              <a:rPr lang="en-US" sz="2800" dirty="0"/>
              <a:t>This grinder is shown with an additional guard to accommodate a larger grinding wheel. </a:t>
            </a:r>
          </a:p>
        </p:txBody>
      </p:sp>
    </p:spTree>
    <p:extLst>
      <p:ext uri="{BB962C8B-B14F-4D97-AF65-F5344CB8AC3E}">
        <p14:creationId xmlns:p14="http://schemas.microsoft.com/office/powerpoint/2010/main" val="1242226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0756-8A6B-4463-A0CB-5BEDCF24A254}"/>
              </a:ext>
            </a:extLst>
          </p:cNvPr>
          <p:cNvSpPr>
            <a:spLocks noGrp="1"/>
          </p:cNvSpPr>
          <p:nvPr>
            <p:ph type="title"/>
          </p:nvPr>
        </p:nvSpPr>
        <p:spPr>
          <a:xfrm>
            <a:off x="3703900" y="134166"/>
            <a:ext cx="3857527" cy="949124"/>
          </a:xfrm>
        </p:spPr>
        <p:txBody>
          <a:bodyPr>
            <a:normAutofit fontScale="90000"/>
          </a:bodyPr>
          <a:lstStyle/>
          <a:p>
            <a:r>
              <a:rPr lang="en-US" altLang="en-US" b="1" dirty="0"/>
              <a:t>                              Summary</a:t>
            </a:r>
            <a:endParaRPr lang="en-US" b="1" dirty="0"/>
          </a:p>
        </p:txBody>
      </p:sp>
      <p:sp>
        <p:nvSpPr>
          <p:cNvPr id="3" name="Content Placeholder 2">
            <a:extLst>
              <a:ext uri="{FF2B5EF4-FFF2-40B4-BE49-F238E27FC236}">
                <a16:creationId xmlns:a16="http://schemas.microsoft.com/office/drawing/2014/main" id="{9EB9159D-912F-44C1-9836-013A77BC49DC}"/>
              </a:ext>
            </a:extLst>
          </p:cNvPr>
          <p:cNvSpPr>
            <a:spLocks noGrp="1"/>
          </p:cNvSpPr>
          <p:nvPr>
            <p:ph idx="1"/>
          </p:nvPr>
        </p:nvSpPr>
        <p:spPr>
          <a:xfrm>
            <a:off x="490628" y="1797248"/>
            <a:ext cx="7886700" cy="3263504"/>
          </a:xfrm>
        </p:spPr>
        <p:txBody>
          <a:bodyPr/>
          <a:lstStyle/>
          <a:p>
            <a:r>
              <a:rPr lang="en-US" altLang="en-US" sz="2400" dirty="0"/>
              <a:t>Guards are essential for protecting workers from needless and preventable machinery-related injuries</a:t>
            </a:r>
          </a:p>
          <a:p>
            <a:r>
              <a:rPr lang="en-US" altLang="en-US" sz="2400" dirty="0"/>
              <a:t>All parts of the machine that move while the machine is working, must be guarded</a:t>
            </a:r>
          </a:p>
          <a:p>
            <a:r>
              <a:rPr lang="en-US" altLang="en-US" sz="2400" dirty="0"/>
              <a:t>A good rule to remember is:  </a:t>
            </a:r>
            <a:br>
              <a:rPr lang="en-US" altLang="en-US" sz="2400" dirty="0"/>
            </a:br>
            <a:r>
              <a:rPr lang="en-US" altLang="en-US" sz="2400" b="1" i="1" dirty="0"/>
              <a:t>Any machine part, function, or process which may cause injury must be guarded</a:t>
            </a:r>
            <a:endParaRPr lang="en-US" altLang="en-US" sz="2400" b="1" dirty="0"/>
          </a:p>
          <a:p>
            <a:endParaRPr lang="en-US" dirty="0"/>
          </a:p>
        </p:txBody>
      </p:sp>
      <p:sp>
        <p:nvSpPr>
          <p:cNvPr id="6" name="TextBox 5">
            <a:extLst>
              <a:ext uri="{FF2B5EF4-FFF2-40B4-BE49-F238E27FC236}">
                <a16:creationId xmlns:a16="http://schemas.microsoft.com/office/drawing/2014/main" id="{660FC0AF-18CD-405E-B09E-143C747B3EAA}"/>
              </a:ext>
            </a:extLst>
          </p:cNvPr>
          <p:cNvSpPr txBox="1"/>
          <p:nvPr/>
        </p:nvSpPr>
        <p:spPr>
          <a:xfrm>
            <a:off x="0" y="0"/>
            <a:ext cx="9144000" cy="369332"/>
          </a:xfrm>
          <a:prstGeom prst="rect">
            <a:avLst/>
          </a:prstGeom>
          <a:solidFill>
            <a:schemeClr val="bg2">
              <a:lumMod val="75000"/>
            </a:schemeClr>
          </a:solidFill>
        </p:spPr>
        <p:txBody>
          <a:bodyPr wrap="square" rtlCol="0">
            <a:spAutoFit/>
          </a:bodyPr>
          <a:lstStyle/>
          <a:p>
            <a:pPr algn="ctr"/>
            <a:r>
              <a:rPr lang="en-US" dirty="0"/>
              <a:t>Machine Guarding</a:t>
            </a:r>
          </a:p>
        </p:txBody>
      </p:sp>
    </p:spTree>
    <p:extLst>
      <p:ext uri="{BB962C8B-B14F-4D97-AF65-F5344CB8AC3E}">
        <p14:creationId xmlns:p14="http://schemas.microsoft.com/office/powerpoint/2010/main" val="19046446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9" ma:contentTypeDescription="Create a new document." ma:contentTypeScope="" ma:versionID="653f59f523efa469c425c7acfcbc3415">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d43f08fbed78bc98f7ac04bd2c2d80c5"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41A287-C3A0-4744-998E-946038C34DB8}">
  <ds:schemaRefs>
    <ds:schemaRef ds:uri="http://schemas.microsoft.com/sharepoint/v3/contenttype/forms"/>
  </ds:schemaRefs>
</ds:datastoreItem>
</file>

<file path=customXml/itemProps2.xml><?xml version="1.0" encoding="utf-8"?>
<ds:datastoreItem xmlns:ds="http://schemas.openxmlformats.org/officeDocument/2006/customXml" ds:itemID="{3AEDC8C5-6373-4A01-AC9B-87947BAFA9D4}">
  <ds:schemaRefs>
    <ds:schemaRef ds:uri="http://schemas.microsoft.com/office/2006/metadata/properties"/>
    <ds:schemaRef ds:uri="http://schemas.microsoft.com/office/infopath/2007/PartnerControls"/>
    <ds:schemaRef ds:uri="90433dba-107d-4b9e-940f-3766d86c3499"/>
    <ds:schemaRef ds:uri="a75f71b9-dc79-41da-af3d-5486b07b51b9"/>
  </ds:schemaRefs>
</ds:datastoreItem>
</file>

<file path=customXml/itemProps3.xml><?xml version="1.0" encoding="utf-8"?>
<ds:datastoreItem xmlns:ds="http://schemas.openxmlformats.org/officeDocument/2006/customXml" ds:itemID="{476347F6-EBAA-4B6A-B416-B5FBE63E75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152</TotalTime>
  <Words>1002</Words>
  <Application>Microsoft Office PowerPoint</Application>
  <PresentationFormat>On-screen Show (4:3)</PresentationFormat>
  <Paragraphs>77</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Tahoma</vt:lpstr>
      <vt:lpstr>Times New Roman</vt:lpstr>
      <vt:lpstr>Office Theme</vt:lpstr>
      <vt:lpstr>PowerPoint Presentation</vt:lpstr>
      <vt:lpstr>Introduction</vt:lpstr>
      <vt:lpstr>Machinery Accidents</vt:lpstr>
      <vt:lpstr>Basic Elevator and Conveyance Machinery Parts and Hazards</vt:lpstr>
      <vt:lpstr>Basic Elevator Machinery and Conveyances  Parts and Hazards</vt:lpstr>
      <vt:lpstr>Basic Elevator and Conveyance  Machinery Parts and Hazards</vt:lpstr>
      <vt:lpstr>Requirements for guards</vt:lpstr>
      <vt:lpstr>PowerPoint Presentation</vt:lpstr>
      <vt:lpstr>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R. Devillers</dc:creator>
  <cp:lastModifiedBy>David Smarte</cp:lastModifiedBy>
  <cp:revision>2</cp:revision>
  <dcterms:created xsi:type="dcterms:W3CDTF">2021-12-06T17:06:14Z</dcterms:created>
  <dcterms:modified xsi:type="dcterms:W3CDTF">2025-03-11T13:10:02Z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ies>
</file>