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8"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arte" userId="17acdff8-7be5-4501-9287-bde18e62603c" providerId="ADAL" clId="{9459E30B-4122-4DF2-B45C-B300FF24A1F7}"/>
    <pc:docChg chg="modSld">
      <pc:chgData name="David Smarte" userId="17acdff8-7be5-4501-9287-bde18e62603c" providerId="ADAL" clId="{9459E30B-4122-4DF2-B45C-B300FF24A1F7}" dt="2025-03-11T13:09:37.553" v="0"/>
      <pc:docMkLst>
        <pc:docMk/>
      </pc:docMkLst>
      <pc:sldChg chg="modSp mod">
        <pc:chgData name="David Smarte" userId="17acdff8-7be5-4501-9287-bde18e62603c" providerId="ADAL" clId="{9459E30B-4122-4DF2-B45C-B300FF24A1F7}" dt="2025-03-11T13:09:37.553" v="0"/>
        <pc:sldMkLst>
          <pc:docMk/>
          <pc:sldMk cId="1352199387" sldId="270"/>
        </pc:sldMkLst>
        <pc:spChg chg="mod">
          <ac:chgData name="David Smarte" userId="17acdff8-7be5-4501-9287-bde18e62603c" providerId="ADAL" clId="{9459E30B-4122-4DF2-B45C-B300FF24A1F7}" dt="2025-03-11T13:09:37.553" v="0"/>
          <ac:spMkLst>
            <pc:docMk/>
            <pc:sldMk cId="1352199387" sldId="270"/>
            <ac:spMk id="4" creationId="{9E46D9C8-D3F6-FBCF-7518-FBDAE500CC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400" b="1" i="0">
                <a:solidFill>
                  <a:schemeClr val="tx1"/>
                </a:solidFill>
                <a:latin typeface="Tahoma"/>
                <a:cs typeface="Tahom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177190" y="575513"/>
            <a:ext cx="8789619" cy="697230"/>
          </a:xfrm>
          <a:prstGeom prst="rect">
            <a:avLst/>
          </a:prstGeom>
        </p:spPr>
        <p:txBody>
          <a:bodyPr wrap="square" lIns="0" tIns="0" rIns="0" bIns="0">
            <a:spAutoFit/>
          </a:bodyPr>
          <a:lstStyle>
            <a:lvl1pPr>
              <a:defRPr sz="4400" b="1" i="0">
                <a:solidFill>
                  <a:schemeClr val="tx1"/>
                </a:solidFill>
                <a:latin typeface="Tahoma"/>
                <a:cs typeface="Tahoma"/>
              </a:defRPr>
            </a:lvl1pPr>
          </a:lstStyle>
          <a:p>
            <a:endParaRPr/>
          </a:p>
        </p:txBody>
      </p:sp>
      <p:sp>
        <p:nvSpPr>
          <p:cNvPr id="3" name="Holder 3"/>
          <p:cNvSpPr>
            <a:spLocks noGrp="1"/>
          </p:cNvSpPr>
          <p:nvPr>
            <p:ph type="body" idx="1"/>
          </p:nvPr>
        </p:nvSpPr>
        <p:spPr>
          <a:xfrm>
            <a:off x="1157122" y="1769109"/>
            <a:ext cx="4603115" cy="368427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5.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83345" y="6273800"/>
            <a:ext cx="125095" cy="239395"/>
          </a:xfrm>
          <a:prstGeom prst="rect">
            <a:avLst/>
          </a:prstGeom>
        </p:spPr>
        <p:txBody>
          <a:bodyPr vert="horz" wrap="square" lIns="0" tIns="12700" rIns="0" bIns="0" rtlCol="0">
            <a:spAutoFit/>
          </a:bodyPr>
          <a:lstStyle/>
          <a:p>
            <a:pPr marL="12700">
              <a:lnSpc>
                <a:spcPct val="100000"/>
              </a:lnSpc>
              <a:spcBef>
                <a:spcPts val="100"/>
              </a:spcBef>
            </a:pPr>
            <a:r>
              <a:rPr sz="1400" spc="-50" dirty="0">
                <a:latin typeface="Arial"/>
                <a:cs typeface="Arial"/>
              </a:rPr>
              <a:t>1</a:t>
            </a:r>
            <a:endParaRPr sz="1400">
              <a:latin typeface="Arial"/>
              <a:cs typeface="Arial"/>
            </a:endParaRPr>
          </a:p>
        </p:txBody>
      </p:sp>
      <p:sp>
        <p:nvSpPr>
          <p:cNvPr id="3" name="object 3"/>
          <p:cNvSpPr txBox="1">
            <a:spLocks noGrp="1"/>
          </p:cNvSpPr>
          <p:nvPr>
            <p:ph type="title"/>
          </p:nvPr>
        </p:nvSpPr>
        <p:spPr>
          <a:xfrm>
            <a:off x="2932734" y="2916428"/>
            <a:ext cx="3279775" cy="1878330"/>
          </a:xfrm>
          <a:prstGeom prst="rect">
            <a:avLst/>
          </a:prstGeom>
        </p:spPr>
        <p:txBody>
          <a:bodyPr vert="horz" wrap="square" lIns="0" tIns="13335" rIns="0" bIns="0" rtlCol="0">
            <a:spAutoFit/>
          </a:bodyPr>
          <a:lstStyle/>
          <a:p>
            <a:pPr marL="12700" marR="5080" algn="ctr">
              <a:lnSpc>
                <a:spcPct val="100000"/>
              </a:lnSpc>
              <a:spcBef>
                <a:spcPts val="105"/>
              </a:spcBef>
            </a:pPr>
            <a:r>
              <a:rPr sz="4050" dirty="0">
                <a:latin typeface="Calibri"/>
                <a:cs typeface="Calibri"/>
              </a:rPr>
              <a:t>Introduction </a:t>
            </a:r>
            <a:r>
              <a:rPr sz="4050" spc="-25" dirty="0">
                <a:latin typeface="Calibri"/>
                <a:cs typeface="Calibri"/>
              </a:rPr>
              <a:t>to </a:t>
            </a:r>
            <a:r>
              <a:rPr sz="4050" dirty="0">
                <a:latin typeface="Calibri"/>
                <a:cs typeface="Calibri"/>
              </a:rPr>
              <a:t>Stairways</a:t>
            </a:r>
            <a:r>
              <a:rPr sz="4050" spc="-130" dirty="0">
                <a:latin typeface="Calibri"/>
                <a:cs typeface="Calibri"/>
              </a:rPr>
              <a:t> </a:t>
            </a:r>
            <a:r>
              <a:rPr sz="4050" spc="-25" dirty="0">
                <a:latin typeface="Calibri"/>
                <a:cs typeface="Calibri"/>
              </a:rPr>
              <a:t>and </a:t>
            </a:r>
            <a:r>
              <a:rPr sz="4050" spc="-10" dirty="0">
                <a:latin typeface="Calibri"/>
                <a:cs typeface="Calibri"/>
              </a:rPr>
              <a:t>Ladders</a:t>
            </a:r>
            <a:endParaRPr sz="4050">
              <a:latin typeface="Calibri"/>
              <a:cs typeface="Calibri"/>
            </a:endParaRPr>
          </a:p>
        </p:txBody>
      </p:sp>
      <p:pic>
        <p:nvPicPr>
          <p:cNvPr id="4" name="object 4"/>
          <p:cNvPicPr/>
          <p:nvPr/>
        </p:nvPicPr>
        <p:blipFill>
          <a:blip r:embed="rId2" cstate="print"/>
          <a:stretch>
            <a:fillRect/>
          </a:stretch>
        </p:blipFill>
        <p:spPr>
          <a:xfrm>
            <a:off x="3188207" y="1293875"/>
            <a:ext cx="2767584" cy="8153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9300" y="1764284"/>
            <a:ext cx="5123180" cy="3537585"/>
          </a:xfrm>
          <a:prstGeom prst="rect">
            <a:avLst/>
          </a:prstGeom>
        </p:spPr>
        <p:txBody>
          <a:bodyPr vert="horz" wrap="square" lIns="0" tIns="12700" rIns="0" bIns="0" rtlCol="0">
            <a:spAutoFit/>
          </a:bodyPr>
          <a:lstStyle/>
          <a:p>
            <a:pPr marL="297180" marR="5080" indent="-285115">
              <a:lnSpc>
                <a:spcPct val="100000"/>
              </a:lnSpc>
              <a:spcBef>
                <a:spcPts val="100"/>
              </a:spcBef>
              <a:buChar char="–"/>
              <a:tabLst>
                <a:tab pos="299085" algn="l"/>
              </a:tabLst>
            </a:pPr>
            <a:r>
              <a:rPr sz="2400" dirty="0">
                <a:latin typeface="Arial"/>
                <a:cs typeface="Arial"/>
              </a:rPr>
              <a:t>Don’t</a:t>
            </a:r>
            <a:r>
              <a:rPr sz="2400" spc="-50" dirty="0">
                <a:latin typeface="Arial"/>
                <a:cs typeface="Arial"/>
              </a:rPr>
              <a:t> </a:t>
            </a:r>
            <a:r>
              <a:rPr sz="2400" dirty="0">
                <a:latin typeface="Arial"/>
                <a:cs typeface="Arial"/>
              </a:rPr>
              <a:t>move,</a:t>
            </a:r>
            <a:r>
              <a:rPr sz="2400" spc="-65" dirty="0">
                <a:latin typeface="Arial"/>
                <a:cs typeface="Arial"/>
              </a:rPr>
              <a:t> </a:t>
            </a:r>
            <a:r>
              <a:rPr sz="2400" dirty="0">
                <a:latin typeface="Arial"/>
                <a:cs typeface="Arial"/>
              </a:rPr>
              <a:t>shift,</a:t>
            </a:r>
            <a:r>
              <a:rPr sz="2400" spc="-80" dirty="0">
                <a:latin typeface="Arial"/>
                <a:cs typeface="Arial"/>
              </a:rPr>
              <a:t> </a:t>
            </a:r>
            <a:r>
              <a:rPr sz="2400" dirty="0">
                <a:latin typeface="Arial"/>
                <a:cs typeface="Arial"/>
              </a:rPr>
              <a:t>or</a:t>
            </a:r>
            <a:r>
              <a:rPr sz="2400" spc="-65" dirty="0">
                <a:latin typeface="Arial"/>
                <a:cs typeface="Arial"/>
              </a:rPr>
              <a:t> </a:t>
            </a:r>
            <a:r>
              <a:rPr sz="2400" dirty="0">
                <a:latin typeface="Arial"/>
                <a:cs typeface="Arial"/>
              </a:rPr>
              <a:t>extend</a:t>
            </a:r>
            <a:r>
              <a:rPr sz="2400" spc="-45" dirty="0">
                <a:latin typeface="Arial"/>
                <a:cs typeface="Arial"/>
              </a:rPr>
              <a:t> </a:t>
            </a:r>
            <a:r>
              <a:rPr sz="2400" dirty="0">
                <a:latin typeface="Arial"/>
                <a:cs typeface="Arial"/>
              </a:rPr>
              <a:t>while</a:t>
            </a:r>
            <a:r>
              <a:rPr sz="2400" spc="-50" dirty="0">
                <a:latin typeface="Arial"/>
                <a:cs typeface="Arial"/>
              </a:rPr>
              <a:t> </a:t>
            </a:r>
            <a:r>
              <a:rPr sz="2400" spc="-25" dirty="0">
                <a:latin typeface="Arial"/>
                <a:cs typeface="Arial"/>
              </a:rPr>
              <a:t>in 	use</a:t>
            </a:r>
            <a:endParaRPr sz="2400">
              <a:latin typeface="Arial"/>
              <a:cs typeface="Arial"/>
            </a:endParaRPr>
          </a:p>
          <a:p>
            <a:pPr marL="297180" marR="1021080" indent="-285115">
              <a:lnSpc>
                <a:spcPct val="100000"/>
              </a:lnSpc>
              <a:spcBef>
                <a:spcPts val="575"/>
              </a:spcBef>
              <a:buChar char="–"/>
              <a:tabLst>
                <a:tab pos="299085" algn="l"/>
              </a:tabLst>
            </a:pPr>
            <a:r>
              <a:rPr sz="2400" dirty="0">
                <a:latin typeface="Arial"/>
                <a:cs typeface="Arial"/>
              </a:rPr>
              <a:t>When</a:t>
            </a:r>
            <a:r>
              <a:rPr sz="2400" spc="-70" dirty="0">
                <a:latin typeface="Arial"/>
                <a:cs typeface="Arial"/>
              </a:rPr>
              <a:t> </a:t>
            </a:r>
            <a:r>
              <a:rPr sz="2400" dirty="0">
                <a:latin typeface="Arial"/>
                <a:cs typeface="Arial"/>
              </a:rPr>
              <a:t>exposed</a:t>
            </a:r>
            <a:r>
              <a:rPr sz="2400" spc="-40" dirty="0">
                <a:latin typeface="Arial"/>
                <a:cs typeface="Arial"/>
              </a:rPr>
              <a:t> </a:t>
            </a:r>
            <a:r>
              <a:rPr sz="2400" dirty="0">
                <a:latin typeface="Arial"/>
                <a:cs typeface="Arial"/>
              </a:rPr>
              <a:t>to</a:t>
            </a:r>
            <a:r>
              <a:rPr sz="2400" spc="-70" dirty="0">
                <a:latin typeface="Arial"/>
                <a:cs typeface="Arial"/>
              </a:rPr>
              <a:t> </a:t>
            </a:r>
            <a:r>
              <a:rPr sz="2400" spc="-10" dirty="0">
                <a:latin typeface="Arial"/>
                <a:cs typeface="Arial"/>
              </a:rPr>
              <a:t>energized 	</a:t>
            </a:r>
            <a:r>
              <a:rPr sz="2400" dirty="0">
                <a:latin typeface="Arial"/>
                <a:cs typeface="Arial"/>
              </a:rPr>
              <a:t>electrical</a:t>
            </a:r>
            <a:r>
              <a:rPr sz="2400" spc="-75" dirty="0">
                <a:latin typeface="Arial"/>
                <a:cs typeface="Arial"/>
              </a:rPr>
              <a:t> </a:t>
            </a:r>
            <a:r>
              <a:rPr sz="2400" dirty="0">
                <a:latin typeface="Arial"/>
                <a:cs typeface="Arial"/>
              </a:rPr>
              <a:t>equipment,</a:t>
            </a:r>
            <a:r>
              <a:rPr sz="2400" spc="-70" dirty="0">
                <a:latin typeface="Arial"/>
                <a:cs typeface="Arial"/>
              </a:rPr>
              <a:t> </a:t>
            </a:r>
            <a:r>
              <a:rPr sz="2400" spc="-25" dirty="0">
                <a:latin typeface="Arial"/>
                <a:cs typeface="Arial"/>
              </a:rPr>
              <a:t>use 	</a:t>
            </a:r>
            <a:r>
              <a:rPr sz="2400" spc="-10" dirty="0">
                <a:latin typeface="Arial"/>
                <a:cs typeface="Arial"/>
              </a:rPr>
              <a:t>nonconductive</a:t>
            </a:r>
            <a:r>
              <a:rPr sz="2400" spc="-50" dirty="0">
                <a:latin typeface="Arial"/>
                <a:cs typeface="Arial"/>
              </a:rPr>
              <a:t> </a:t>
            </a:r>
            <a:r>
              <a:rPr sz="2400" dirty="0">
                <a:latin typeface="Arial"/>
                <a:cs typeface="Arial"/>
              </a:rPr>
              <a:t>side</a:t>
            </a:r>
            <a:r>
              <a:rPr sz="2400" spc="-65" dirty="0">
                <a:latin typeface="Arial"/>
                <a:cs typeface="Arial"/>
              </a:rPr>
              <a:t> </a:t>
            </a:r>
            <a:r>
              <a:rPr sz="2400" spc="-10" dirty="0">
                <a:latin typeface="Arial"/>
                <a:cs typeface="Arial"/>
              </a:rPr>
              <a:t>rails</a:t>
            </a:r>
            <a:endParaRPr sz="2400">
              <a:latin typeface="Arial"/>
              <a:cs typeface="Arial"/>
            </a:endParaRPr>
          </a:p>
          <a:p>
            <a:pPr marL="297180" marR="546735" indent="-285115">
              <a:lnSpc>
                <a:spcPct val="100000"/>
              </a:lnSpc>
              <a:spcBef>
                <a:spcPts val="575"/>
              </a:spcBef>
              <a:buChar char="–"/>
              <a:tabLst>
                <a:tab pos="299085" algn="l"/>
              </a:tabLst>
            </a:pPr>
            <a:r>
              <a:rPr sz="2400" dirty="0">
                <a:latin typeface="Arial"/>
                <a:cs typeface="Arial"/>
              </a:rPr>
              <a:t>Don’t</a:t>
            </a:r>
            <a:r>
              <a:rPr sz="2400" spc="-30" dirty="0">
                <a:latin typeface="Arial"/>
                <a:cs typeface="Arial"/>
              </a:rPr>
              <a:t> </a:t>
            </a:r>
            <a:r>
              <a:rPr sz="2400" dirty="0">
                <a:latin typeface="Arial"/>
                <a:cs typeface="Arial"/>
              </a:rPr>
              <a:t>use</a:t>
            </a:r>
            <a:r>
              <a:rPr sz="2400" spc="-45" dirty="0">
                <a:latin typeface="Arial"/>
                <a:cs typeface="Arial"/>
              </a:rPr>
              <a:t> </a:t>
            </a:r>
            <a:r>
              <a:rPr sz="2400" dirty="0">
                <a:latin typeface="Arial"/>
                <a:cs typeface="Arial"/>
              </a:rPr>
              <a:t>the</a:t>
            </a:r>
            <a:r>
              <a:rPr sz="2400" spc="-45" dirty="0">
                <a:latin typeface="Arial"/>
                <a:cs typeface="Arial"/>
              </a:rPr>
              <a:t> </a:t>
            </a:r>
            <a:r>
              <a:rPr sz="2400" dirty="0">
                <a:latin typeface="Arial"/>
                <a:cs typeface="Arial"/>
              </a:rPr>
              <a:t>top</a:t>
            </a:r>
            <a:r>
              <a:rPr sz="2400" spc="-45" dirty="0">
                <a:latin typeface="Arial"/>
                <a:cs typeface="Arial"/>
              </a:rPr>
              <a:t> </a:t>
            </a:r>
            <a:r>
              <a:rPr sz="2400" dirty="0">
                <a:latin typeface="Arial"/>
                <a:cs typeface="Arial"/>
              </a:rPr>
              <a:t>two</a:t>
            </a:r>
            <a:r>
              <a:rPr sz="2400" spc="-60" dirty="0">
                <a:latin typeface="Arial"/>
                <a:cs typeface="Arial"/>
              </a:rPr>
              <a:t> </a:t>
            </a:r>
            <a:r>
              <a:rPr sz="2400" dirty="0">
                <a:latin typeface="Arial"/>
                <a:cs typeface="Arial"/>
              </a:rPr>
              <a:t>steps</a:t>
            </a:r>
            <a:r>
              <a:rPr sz="2400" spc="-45" dirty="0">
                <a:latin typeface="Arial"/>
                <a:cs typeface="Arial"/>
              </a:rPr>
              <a:t> </a:t>
            </a:r>
            <a:r>
              <a:rPr sz="2400" dirty="0">
                <a:latin typeface="Arial"/>
                <a:cs typeface="Arial"/>
              </a:rPr>
              <a:t>of</a:t>
            </a:r>
            <a:r>
              <a:rPr sz="2400" spc="-40" dirty="0">
                <a:latin typeface="Arial"/>
                <a:cs typeface="Arial"/>
              </a:rPr>
              <a:t> </a:t>
            </a:r>
            <a:r>
              <a:rPr sz="2400" spc="-50" dirty="0">
                <a:latin typeface="Arial"/>
                <a:cs typeface="Arial"/>
              </a:rPr>
              <a:t>a 	</a:t>
            </a:r>
            <a:r>
              <a:rPr sz="2400" spc="-10" dirty="0">
                <a:latin typeface="Arial"/>
                <a:cs typeface="Arial"/>
              </a:rPr>
              <a:t>stepladder</a:t>
            </a:r>
            <a:endParaRPr sz="2400">
              <a:latin typeface="Arial"/>
              <a:cs typeface="Arial"/>
            </a:endParaRPr>
          </a:p>
          <a:p>
            <a:pPr marL="297180" marR="459740" indent="-285115">
              <a:lnSpc>
                <a:spcPct val="100000"/>
              </a:lnSpc>
              <a:spcBef>
                <a:spcPts val="580"/>
              </a:spcBef>
              <a:buChar char="–"/>
              <a:tabLst>
                <a:tab pos="299085" algn="l"/>
              </a:tabLst>
            </a:pPr>
            <a:r>
              <a:rPr sz="2400" dirty="0">
                <a:latin typeface="Arial"/>
                <a:cs typeface="Arial"/>
              </a:rPr>
              <a:t>Don’t</a:t>
            </a:r>
            <a:r>
              <a:rPr sz="2400" spc="-60" dirty="0">
                <a:latin typeface="Arial"/>
                <a:cs typeface="Arial"/>
              </a:rPr>
              <a:t> </a:t>
            </a:r>
            <a:r>
              <a:rPr sz="2400" dirty="0">
                <a:latin typeface="Arial"/>
                <a:cs typeface="Arial"/>
              </a:rPr>
              <a:t>climb</a:t>
            </a:r>
            <a:r>
              <a:rPr sz="2400" spc="-60" dirty="0">
                <a:latin typeface="Arial"/>
                <a:cs typeface="Arial"/>
              </a:rPr>
              <a:t> </a:t>
            </a:r>
            <a:r>
              <a:rPr sz="2400" dirty="0">
                <a:latin typeface="Arial"/>
                <a:cs typeface="Arial"/>
              </a:rPr>
              <a:t>the</a:t>
            </a:r>
            <a:r>
              <a:rPr sz="2400" spc="-75" dirty="0">
                <a:latin typeface="Arial"/>
                <a:cs typeface="Arial"/>
              </a:rPr>
              <a:t> </a:t>
            </a:r>
            <a:r>
              <a:rPr sz="2400" spc="-10" dirty="0">
                <a:latin typeface="Arial"/>
                <a:cs typeface="Arial"/>
              </a:rPr>
              <a:t>cross-</a:t>
            </a:r>
            <a:r>
              <a:rPr sz="2400" dirty="0">
                <a:latin typeface="Arial"/>
                <a:cs typeface="Arial"/>
              </a:rPr>
              <a:t>bracing</a:t>
            </a:r>
            <a:r>
              <a:rPr sz="2400" spc="-75" dirty="0">
                <a:latin typeface="Arial"/>
                <a:cs typeface="Arial"/>
              </a:rPr>
              <a:t> </a:t>
            </a:r>
            <a:r>
              <a:rPr sz="2400" spc="-25" dirty="0">
                <a:latin typeface="Arial"/>
                <a:cs typeface="Arial"/>
              </a:rPr>
              <a:t>on 	</a:t>
            </a:r>
            <a:r>
              <a:rPr sz="2400" dirty="0">
                <a:latin typeface="Arial"/>
                <a:cs typeface="Arial"/>
              </a:rPr>
              <a:t>the</a:t>
            </a:r>
            <a:r>
              <a:rPr sz="2400" spc="-45" dirty="0">
                <a:latin typeface="Arial"/>
                <a:cs typeface="Arial"/>
              </a:rPr>
              <a:t> </a:t>
            </a:r>
            <a:r>
              <a:rPr sz="2400" dirty="0">
                <a:latin typeface="Arial"/>
                <a:cs typeface="Arial"/>
              </a:rPr>
              <a:t>rear</a:t>
            </a:r>
            <a:r>
              <a:rPr sz="2400" spc="-40" dirty="0">
                <a:latin typeface="Arial"/>
                <a:cs typeface="Arial"/>
              </a:rPr>
              <a:t> </a:t>
            </a:r>
            <a:r>
              <a:rPr sz="2400" dirty="0">
                <a:latin typeface="Arial"/>
                <a:cs typeface="Arial"/>
              </a:rPr>
              <a:t>section</a:t>
            </a:r>
            <a:r>
              <a:rPr sz="2400" spc="-40" dirty="0">
                <a:latin typeface="Arial"/>
                <a:cs typeface="Arial"/>
              </a:rPr>
              <a:t> </a:t>
            </a:r>
            <a:r>
              <a:rPr sz="2400" dirty="0">
                <a:latin typeface="Arial"/>
                <a:cs typeface="Arial"/>
              </a:rPr>
              <a:t>of</a:t>
            </a:r>
            <a:r>
              <a:rPr sz="2400" spc="-40" dirty="0">
                <a:latin typeface="Arial"/>
                <a:cs typeface="Arial"/>
              </a:rPr>
              <a:t> </a:t>
            </a:r>
            <a:r>
              <a:rPr sz="2400" dirty="0">
                <a:latin typeface="Arial"/>
                <a:cs typeface="Arial"/>
              </a:rPr>
              <a:t>a</a:t>
            </a:r>
            <a:r>
              <a:rPr sz="2400" spc="-45" dirty="0">
                <a:latin typeface="Arial"/>
                <a:cs typeface="Arial"/>
              </a:rPr>
              <a:t> </a:t>
            </a:r>
            <a:r>
              <a:rPr sz="2400" spc="-10" dirty="0">
                <a:latin typeface="Arial"/>
                <a:cs typeface="Arial"/>
              </a:rPr>
              <a:t>stepladder</a:t>
            </a:r>
            <a:endParaRPr sz="2400">
              <a:latin typeface="Arial"/>
              <a:cs typeface="Arial"/>
            </a:endParaRPr>
          </a:p>
        </p:txBody>
      </p:sp>
      <p:grpSp>
        <p:nvGrpSpPr>
          <p:cNvPr id="3" name="object 3"/>
          <p:cNvGrpSpPr/>
          <p:nvPr/>
        </p:nvGrpSpPr>
        <p:grpSpPr>
          <a:xfrm>
            <a:off x="0" y="420623"/>
            <a:ext cx="9144000" cy="1229360"/>
            <a:chOff x="0" y="420623"/>
            <a:chExt cx="9144000" cy="1229360"/>
          </a:xfrm>
        </p:grpSpPr>
        <p:pic>
          <p:nvPicPr>
            <p:cNvPr id="4" name="object 4"/>
            <p:cNvPicPr/>
            <p:nvPr/>
          </p:nvPicPr>
          <p:blipFill>
            <a:blip r:embed="rId2" cstate="print"/>
            <a:stretch>
              <a:fillRect/>
            </a:stretch>
          </p:blipFill>
          <p:spPr>
            <a:xfrm>
              <a:off x="0" y="420623"/>
              <a:ext cx="3118866" cy="1229105"/>
            </a:xfrm>
            <a:prstGeom prst="rect">
              <a:avLst/>
            </a:prstGeom>
          </p:spPr>
        </p:pic>
        <p:pic>
          <p:nvPicPr>
            <p:cNvPr id="5" name="object 5"/>
            <p:cNvPicPr/>
            <p:nvPr/>
          </p:nvPicPr>
          <p:blipFill>
            <a:blip r:embed="rId3" cstate="print"/>
            <a:stretch>
              <a:fillRect/>
            </a:stretch>
          </p:blipFill>
          <p:spPr>
            <a:xfrm>
              <a:off x="2548127" y="420623"/>
              <a:ext cx="1285494" cy="1229105"/>
            </a:xfrm>
            <a:prstGeom prst="rect">
              <a:avLst/>
            </a:prstGeom>
          </p:spPr>
        </p:pic>
        <p:pic>
          <p:nvPicPr>
            <p:cNvPr id="6" name="object 6"/>
            <p:cNvPicPr/>
            <p:nvPr/>
          </p:nvPicPr>
          <p:blipFill>
            <a:blip r:embed="rId4" cstate="print"/>
            <a:stretch>
              <a:fillRect/>
            </a:stretch>
          </p:blipFill>
          <p:spPr>
            <a:xfrm>
              <a:off x="3262884" y="420623"/>
              <a:ext cx="3739134" cy="1229105"/>
            </a:xfrm>
            <a:prstGeom prst="rect">
              <a:avLst/>
            </a:prstGeom>
          </p:spPr>
        </p:pic>
        <p:pic>
          <p:nvPicPr>
            <p:cNvPr id="7" name="object 7"/>
            <p:cNvPicPr/>
            <p:nvPr/>
          </p:nvPicPr>
          <p:blipFill>
            <a:blip r:embed="rId5" cstate="print"/>
            <a:stretch>
              <a:fillRect/>
            </a:stretch>
          </p:blipFill>
          <p:spPr>
            <a:xfrm>
              <a:off x="6431279" y="420623"/>
              <a:ext cx="2712720" cy="1229105"/>
            </a:xfrm>
            <a:prstGeom prst="rect">
              <a:avLst/>
            </a:prstGeom>
          </p:spPr>
        </p:pic>
      </p:grpSp>
      <p:sp>
        <p:nvSpPr>
          <p:cNvPr id="8" name="object 8"/>
          <p:cNvSpPr txBox="1">
            <a:spLocks noGrp="1"/>
          </p:cNvSpPr>
          <p:nvPr>
            <p:ph type="title"/>
          </p:nvPr>
        </p:nvSpPr>
        <p:spPr>
          <a:prstGeom prst="rect">
            <a:avLst/>
          </a:prstGeom>
        </p:spPr>
        <p:txBody>
          <a:bodyPr vert="horz" wrap="square" lIns="0" tIns="13335" rIns="0" bIns="0" rtlCol="0">
            <a:spAutoFit/>
          </a:bodyPr>
          <a:lstStyle/>
          <a:p>
            <a:pPr marL="13335">
              <a:lnSpc>
                <a:spcPct val="100000"/>
              </a:lnSpc>
              <a:spcBef>
                <a:spcPts val="105"/>
              </a:spcBef>
            </a:pPr>
            <a:r>
              <a:rPr dirty="0">
                <a:latin typeface="Arial"/>
                <a:cs typeface="Arial"/>
              </a:rPr>
              <a:t>Reducing</a:t>
            </a:r>
            <a:r>
              <a:rPr spc="-30" dirty="0">
                <a:latin typeface="Arial"/>
                <a:cs typeface="Arial"/>
              </a:rPr>
              <a:t> </a:t>
            </a:r>
            <a:r>
              <a:rPr dirty="0">
                <a:latin typeface="Arial"/>
                <a:cs typeface="Arial"/>
              </a:rPr>
              <a:t>or</a:t>
            </a:r>
            <a:r>
              <a:rPr spc="-30" dirty="0">
                <a:latin typeface="Arial"/>
                <a:cs typeface="Arial"/>
              </a:rPr>
              <a:t> </a:t>
            </a:r>
            <a:r>
              <a:rPr dirty="0">
                <a:latin typeface="Arial"/>
                <a:cs typeface="Arial"/>
              </a:rPr>
              <a:t>Eliminating</a:t>
            </a:r>
            <a:r>
              <a:rPr spc="-30" dirty="0">
                <a:latin typeface="Arial"/>
                <a:cs typeface="Arial"/>
              </a:rPr>
              <a:t> </a:t>
            </a:r>
            <a:r>
              <a:rPr spc="-10" dirty="0">
                <a:latin typeface="Arial"/>
                <a:cs typeface="Arial"/>
              </a:rPr>
              <a:t>Hazards</a:t>
            </a:r>
          </a:p>
        </p:txBody>
      </p:sp>
      <p:grpSp>
        <p:nvGrpSpPr>
          <p:cNvPr id="9" name="object 9"/>
          <p:cNvGrpSpPr/>
          <p:nvPr/>
        </p:nvGrpSpPr>
        <p:grpSpPr>
          <a:xfrm>
            <a:off x="5994971" y="1816226"/>
            <a:ext cx="2764155" cy="3792854"/>
            <a:chOff x="5994971" y="1816226"/>
            <a:chExt cx="2764155" cy="3792854"/>
          </a:xfrm>
        </p:grpSpPr>
        <p:pic>
          <p:nvPicPr>
            <p:cNvPr id="10" name="object 10"/>
            <p:cNvPicPr/>
            <p:nvPr/>
          </p:nvPicPr>
          <p:blipFill>
            <a:blip r:embed="rId6" cstate="print"/>
            <a:stretch>
              <a:fillRect/>
            </a:stretch>
          </p:blipFill>
          <p:spPr>
            <a:xfrm>
              <a:off x="6004560" y="1825751"/>
              <a:ext cx="2744723" cy="3773423"/>
            </a:xfrm>
            <a:prstGeom prst="rect">
              <a:avLst/>
            </a:prstGeom>
          </p:spPr>
        </p:pic>
        <p:sp>
          <p:nvSpPr>
            <p:cNvPr id="11" name="object 11"/>
            <p:cNvSpPr/>
            <p:nvPr/>
          </p:nvSpPr>
          <p:spPr>
            <a:xfrm>
              <a:off x="5999734" y="1820989"/>
              <a:ext cx="2754630" cy="3783329"/>
            </a:xfrm>
            <a:custGeom>
              <a:avLst/>
              <a:gdLst/>
              <a:ahLst/>
              <a:cxnLst/>
              <a:rect l="l" t="t" r="r" b="b"/>
              <a:pathLst>
                <a:path w="2754629" h="3783329">
                  <a:moveTo>
                    <a:pt x="0" y="3782949"/>
                  </a:moveTo>
                  <a:lnTo>
                    <a:pt x="2754248" y="3782949"/>
                  </a:lnTo>
                  <a:lnTo>
                    <a:pt x="2754248" y="0"/>
                  </a:lnTo>
                  <a:lnTo>
                    <a:pt x="0" y="0"/>
                  </a:lnTo>
                  <a:lnTo>
                    <a:pt x="0" y="3782949"/>
                  </a:lnTo>
                  <a:close/>
                </a:path>
              </a:pathLst>
            </a:custGeom>
            <a:ln w="9525">
              <a:solidFill>
                <a:srgbClr val="0D0D0D"/>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6592570" y="3706113"/>
              <a:ext cx="76707" cy="93472"/>
            </a:xfrm>
            <a:prstGeom prst="rect">
              <a:avLst/>
            </a:prstGeom>
          </p:spPr>
        </p:pic>
      </p:grpSp>
      <p:sp>
        <p:nvSpPr>
          <p:cNvPr id="13" name="object 13"/>
          <p:cNvSpPr txBox="1"/>
          <p:nvPr/>
        </p:nvSpPr>
        <p:spPr>
          <a:xfrm>
            <a:off x="7391145" y="5839764"/>
            <a:ext cx="115379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 TEEX</a:t>
            </a:r>
            <a:r>
              <a:rPr sz="800" spc="-35" dirty="0">
                <a:latin typeface="Tahoma"/>
                <a:cs typeface="Tahoma"/>
              </a:rPr>
              <a:t> </a:t>
            </a:r>
            <a:r>
              <a:rPr sz="800" dirty="0">
                <a:latin typeface="Tahoma"/>
                <a:cs typeface="Tahoma"/>
              </a:rPr>
              <a:t>–</a:t>
            </a:r>
            <a:r>
              <a:rPr sz="800" spc="-20" dirty="0">
                <a:latin typeface="Tahoma"/>
                <a:cs typeface="Tahoma"/>
              </a:rPr>
              <a:t> </a:t>
            </a:r>
            <a:r>
              <a:rPr sz="800" spc="-10" dirty="0">
                <a:latin typeface="Tahoma"/>
                <a:cs typeface="Tahoma"/>
              </a:rPr>
              <a:t>Harwood</a:t>
            </a:r>
            <a:endParaRPr sz="800">
              <a:latin typeface="Tahoma"/>
              <a:cs typeface="Tahoma"/>
            </a:endParaRPr>
          </a:p>
        </p:txBody>
      </p:sp>
      <p:grpSp>
        <p:nvGrpSpPr>
          <p:cNvPr id="14" name="object 14"/>
          <p:cNvGrpSpPr/>
          <p:nvPr/>
        </p:nvGrpSpPr>
        <p:grpSpPr>
          <a:xfrm>
            <a:off x="0" y="0"/>
            <a:ext cx="9144000" cy="624205"/>
            <a:chOff x="0" y="0"/>
            <a:chExt cx="9144000" cy="624205"/>
          </a:xfrm>
        </p:grpSpPr>
        <p:sp>
          <p:nvSpPr>
            <p:cNvPr id="15" name="object 15"/>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6" name="object 16"/>
            <p:cNvPicPr/>
            <p:nvPr/>
          </p:nvPicPr>
          <p:blipFill>
            <a:blip r:embed="rId8" cstate="print"/>
            <a:stretch>
              <a:fillRect/>
            </a:stretch>
          </p:blipFill>
          <p:spPr>
            <a:xfrm>
              <a:off x="2723388" y="0"/>
              <a:ext cx="3720846" cy="624077"/>
            </a:xfrm>
            <a:prstGeom prst="rect">
              <a:avLst/>
            </a:prstGeom>
          </p:spPr>
        </p:pic>
      </p:grpSp>
      <p:sp>
        <p:nvSpPr>
          <p:cNvPr id="17" name="object 17"/>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578663" y="1733867"/>
            <a:ext cx="2044700" cy="3222625"/>
            <a:chOff x="6578663" y="1733867"/>
            <a:chExt cx="2044700" cy="3222625"/>
          </a:xfrm>
        </p:grpSpPr>
        <p:pic>
          <p:nvPicPr>
            <p:cNvPr id="3" name="object 3"/>
            <p:cNvPicPr/>
            <p:nvPr/>
          </p:nvPicPr>
          <p:blipFill>
            <a:blip r:embed="rId2" cstate="print"/>
            <a:stretch>
              <a:fillRect/>
            </a:stretch>
          </p:blipFill>
          <p:spPr>
            <a:xfrm>
              <a:off x="6588252" y="1743455"/>
              <a:ext cx="2025396" cy="3203448"/>
            </a:xfrm>
            <a:prstGeom prst="rect">
              <a:avLst/>
            </a:prstGeom>
          </p:spPr>
        </p:pic>
        <p:sp>
          <p:nvSpPr>
            <p:cNvPr id="4" name="object 4"/>
            <p:cNvSpPr/>
            <p:nvPr/>
          </p:nvSpPr>
          <p:spPr>
            <a:xfrm>
              <a:off x="6583426" y="1738629"/>
              <a:ext cx="2035175" cy="3213100"/>
            </a:xfrm>
            <a:custGeom>
              <a:avLst/>
              <a:gdLst/>
              <a:ahLst/>
              <a:cxnLst/>
              <a:rect l="l" t="t" r="r" b="b"/>
              <a:pathLst>
                <a:path w="2035175" h="3213100">
                  <a:moveTo>
                    <a:pt x="0" y="3212973"/>
                  </a:moveTo>
                  <a:lnTo>
                    <a:pt x="2034921" y="3212973"/>
                  </a:lnTo>
                  <a:lnTo>
                    <a:pt x="2034921" y="0"/>
                  </a:lnTo>
                  <a:lnTo>
                    <a:pt x="0" y="0"/>
                  </a:lnTo>
                  <a:lnTo>
                    <a:pt x="0" y="3212973"/>
                  </a:lnTo>
                  <a:close/>
                </a:path>
              </a:pathLst>
            </a:custGeom>
            <a:ln w="9525">
              <a:solidFill>
                <a:srgbClr val="0D0D0D"/>
              </a:solidFill>
            </a:ln>
          </p:spPr>
          <p:txBody>
            <a:bodyPr wrap="square" lIns="0" tIns="0" rIns="0" bIns="0" rtlCol="0"/>
            <a:lstStyle/>
            <a:p>
              <a:endParaRPr/>
            </a:p>
          </p:txBody>
        </p:sp>
      </p:gr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297180" marR="74295" indent="-285115">
              <a:lnSpc>
                <a:spcPct val="100000"/>
              </a:lnSpc>
              <a:spcBef>
                <a:spcPts val="100"/>
              </a:spcBef>
              <a:buChar char="–"/>
              <a:tabLst>
                <a:tab pos="299085" algn="l"/>
              </a:tabLst>
            </a:pPr>
            <a:r>
              <a:rPr dirty="0"/>
              <a:t>Remove</a:t>
            </a:r>
            <a:r>
              <a:rPr spc="-110" dirty="0"/>
              <a:t> </a:t>
            </a:r>
            <a:r>
              <a:rPr dirty="0"/>
              <a:t>defective</a:t>
            </a:r>
            <a:r>
              <a:rPr spc="-114" dirty="0"/>
              <a:t> </a:t>
            </a:r>
            <a:r>
              <a:rPr dirty="0"/>
              <a:t>ladders</a:t>
            </a:r>
            <a:r>
              <a:rPr spc="-95" dirty="0"/>
              <a:t> </a:t>
            </a:r>
            <a:r>
              <a:rPr spc="-20" dirty="0"/>
              <a:t>from 	</a:t>
            </a:r>
            <a:r>
              <a:rPr spc="-10" dirty="0"/>
              <a:t>service</a:t>
            </a:r>
          </a:p>
          <a:p>
            <a:pPr marL="696595" lvl="1" indent="-227329">
              <a:lnSpc>
                <a:spcPct val="100000"/>
              </a:lnSpc>
              <a:spcBef>
                <a:spcPts val="580"/>
              </a:spcBef>
              <a:buChar char="•"/>
              <a:tabLst>
                <a:tab pos="696595" algn="l"/>
              </a:tabLst>
            </a:pPr>
            <a:r>
              <a:rPr sz="2400" dirty="0">
                <a:latin typeface="Arial"/>
                <a:cs typeface="Arial"/>
              </a:rPr>
              <a:t>Broken</a:t>
            </a:r>
            <a:r>
              <a:rPr sz="2400" spc="-75" dirty="0">
                <a:latin typeface="Arial"/>
                <a:cs typeface="Arial"/>
              </a:rPr>
              <a:t> </a:t>
            </a:r>
            <a:r>
              <a:rPr sz="2400" dirty="0">
                <a:latin typeface="Arial"/>
                <a:cs typeface="Arial"/>
              </a:rPr>
              <a:t>or</a:t>
            </a:r>
            <a:r>
              <a:rPr sz="2400" spc="-80" dirty="0">
                <a:latin typeface="Arial"/>
                <a:cs typeface="Arial"/>
              </a:rPr>
              <a:t> </a:t>
            </a:r>
            <a:r>
              <a:rPr sz="2400" dirty="0">
                <a:latin typeface="Arial"/>
                <a:cs typeface="Arial"/>
              </a:rPr>
              <a:t>missing</a:t>
            </a:r>
            <a:r>
              <a:rPr sz="2400" spc="-75" dirty="0">
                <a:latin typeface="Arial"/>
                <a:cs typeface="Arial"/>
              </a:rPr>
              <a:t> </a:t>
            </a:r>
            <a:r>
              <a:rPr sz="2400" spc="-20" dirty="0">
                <a:latin typeface="Arial"/>
                <a:cs typeface="Arial"/>
              </a:rPr>
              <a:t>parts</a:t>
            </a:r>
            <a:endParaRPr sz="2400">
              <a:latin typeface="Arial"/>
              <a:cs typeface="Arial"/>
            </a:endParaRPr>
          </a:p>
          <a:p>
            <a:pPr marL="696595" lvl="1" indent="-227329">
              <a:lnSpc>
                <a:spcPct val="100000"/>
              </a:lnSpc>
              <a:spcBef>
                <a:spcPts val="575"/>
              </a:spcBef>
              <a:buChar char="•"/>
              <a:tabLst>
                <a:tab pos="696595" algn="l"/>
              </a:tabLst>
            </a:pPr>
            <a:r>
              <a:rPr sz="2400" spc="-10" dirty="0">
                <a:latin typeface="Arial"/>
                <a:cs typeface="Arial"/>
              </a:rPr>
              <a:t>Corrosion</a:t>
            </a:r>
            <a:endParaRPr sz="2400">
              <a:latin typeface="Arial"/>
              <a:cs typeface="Arial"/>
            </a:endParaRPr>
          </a:p>
          <a:p>
            <a:pPr marL="696595" marR="662940" lvl="1" indent="-227329">
              <a:lnSpc>
                <a:spcPct val="100000"/>
              </a:lnSpc>
              <a:spcBef>
                <a:spcPts val="575"/>
              </a:spcBef>
              <a:buChar char="•"/>
              <a:tabLst>
                <a:tab pos="697865" algn="l"/>
              </a:tabLst>
            </a:pPr>
            <a:r>
              <a:rPr sz="2400" dirty="0">
                <a:latin typeface="Arial"/>
                <a:cs typeface="Arial"/>
              </a:rPr>
              <a:t>Other</a:t>
            </a:r>
            <a:r>
              <a:rPr sz="2400" spc="-60" dirty="0">
                <a:latin typeface="Arial"/>
                <a:cs typeface="Arial"/>
              </a:rPr>
              <a:t> </a:t>
            </a:r>
            <a:r>
              <a:rPr sz="2400" dirty="0">
                <a:latin typeface="Arial"/>
                <a:cs typeface="Arial"/>
              </a:rPr>
              <a:t>faulty</a:t>
            </a:r>
            <a:r>
              <a:rPr sz="2400" spc="-35" dirty="0">
                <a:latin typeface="Arial"/>
                <a:cs typeface="Arial"/>
              </a:rPr>
              <a:t> </a:t>
            </a:r>
            <a:r>
              <a:rPr sz="2400" dirty="0">
                <a:latin typeface="Arial"/>
                <a:cs typeface="Arial"/>
              </a:rPr>
              <a:t>or</a:t>
            </a:r>
            <a:r>
              <a:rPr sz="2400" spc="-30" dirty="0">
                <a:latin typeface="Arial"/>
                <a:cs typeface="Arial"/>
              </a:rPr>
              <a:t> </a:t>
            </a:r>
            <a:r>
              <a:rPr sz="2400" spc="-10" dirty="0">
                <a:latin typeface="Arial"/>
                <a:cs typeface="Arial"/>
              </a:rPr>
              <a:t>defective 	components</a:t>
            </a:r>
            <a:endParaRPr sz="2400">
              <a:latin typeface="Arial"/>
              <a:cs typeface="Arial"/>
            </a:endParaRPr>
          </a:p>
          <a:p>
            <a:pPr marL="297180" marR="315595" indent="-285115">
              <a:lnSpc>
                <a:spcPct val="100000"/>
              </a:lnSpc>
              <a:spcBef>
                <a:spcPts val="580"/>
              </a:spcBef>
              <a:buChar char="–"/>
              <a:tabLst>
                <a:tab pos="299085" algn="l"/>
              </a:tabLst>
            </a:pPr>
            <a:r>
              <a:rPr dirty="0"/>
              <a:t>Mark</a:t>
            </a:r>
            <a:r>
              <a:rPr spc="-70" dirty="0"/>
              <a:t> </a:t>
            </a:r>
            <a:r>
              <a:rPr dirty="0"/>
              <a:t>defective</a:t>
            </a:r>
            <a:r>
              <a:rPr spc="-60" dirty="0"/>
              <a:t> </a:t>
            </a:r>
            <a:r>
              <a:rPr dirty="0"/>
              <a:t>or</a:t>
            </a:r>
            <a:r>
              <a:rPr spc="-55" dirty="0"/>
              <a:t> </a:t>
            </a:r>
            <a:r>
              <a:rPr dirty="0"/>
              <a:t>tag</a:t>
            </a:r>
            <a:r>
              <a:rPr spc="-60" dirty="0"/>
              <a:t> </a:t>
            </a:r>
            <a:r>
              <a:rPr dirty="0"/>
              <a:t>“Do</a:t>
            </a:r>
            <a:r>
              <a:rPr spc="-60" dirty="0"/>
              <a:t> </a:t>
            </a:r>
            <a:r>
              <a:rPr spc="-25" dirty="0"/>
              <a:t>Not 	</a:t>
            </a:r>
            <a:r>
              <a:rPr spc="-20" dirty="0"/>
              <a:t>Use”</a:t>
            </a:r>
          </a:p>
          <a:p>
            <a:pPr marL="297815" indent="-285115">
              <a:lnSpc>
                <a:spcPct val="100000"/>
              </a:lnSpc>
              <a:spcBef>
                <a:spcPts val="575"/>
              </a:spcBef>
              <a:buChar char="–"/>
              <a:tabLst>
                <a:tab pos="297815" algn="l"/>
              </a:tabLst>
            </a:pPr>
            <a:r>
              <a:rPr dirty="0"/>
              <a:t>Repair</a:t>
            </a:r>
            <a:r>
              <a:rPr spc="-55" dirty="0"/>
              <a:t> </a:t>
            </a:r>
            <a:r>
              <a:rPr dirty="0"/>
              <a:t>to</a:t>
            </a:r>
            <a:r>
              <a:rPr spc="-85" dirty="0"/>
              <a:t> </a:t>
            </a:r>
            <a:r>
              <a:rPr dirty="0"/>
              <a:t>original</a:t>
            </a:r>
            <a:r>
              <a:rPr spc="-60" dirty="0"/>
              <a:t> </a:t>
            </a:r>
            <a:r>
              <a:rPr dirty="0"/>
              <a:t>design</a:t>
            </a:r>
            <a:r>
              <a:rPr spc="-60" dirty="0"/>
              <a:t> </a:t>
            </a:r>
            <a:r>
              <a:rPr spc="-10" dirty="0"/>
              <a:t>criteria</a:t>
            </a:r>
          </a:p>
        </p:txBody>
      </p:sp>
      <p:sp>
        <p:nvSpPr>
          <p:cNvPr id="6" name="object 6"/>
          <p:cNvSpPr txBox="1"/>
          <p:nvPr/>
        </p:nvSpPr>
        <p:spPr>
          <a:xfrm>
            <a:off x="7628001" y="5138166"/>
            <a:ext cx="6597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35" dirty="0">
                <a:latin typeface="Tahoma"/>
                <a:cs typeface="Tahoma"/>
              </a:rPr>
              <a:t> </a:t>
            </a:r>
            <a:r>
              <a:rPr sz="800" spc="-20" dirty="0">
                <a:latin typeface="Tahoma"/>
                <a:cs typeface="Tahoma"/>
              </a:rPr>
              <a:t>OSHA</a:t>
            </a:r>
            <a:endParaRPr sz="800">
              <a:latin typeface="Tahoma"/>
              <a:cs typeface="Tahoma"/>
            </a:endParaRPr>
          </a:p>
        </p:txBody>
      </p:sp>
      <p:grpSp>
        <p:nvGrpSpPr>
          <p:cNvPr id="7" name="object 7"/>
          <p:cNvGrpSpPr/>
          <p:nvPr/>
        </p:nvGrpSpPr>
        <p:grpSpPr>
          <a:xfrm>
            <a:off x="0" y="441959"/>
            <a:ext cx="9144000" cy="1229360"/>
            <a:chOff x="0" y="441959"/>
            <a:chExt cx="9144000" cy="1229360"/>
          </a:xfrm>
        </p:grpSpPr>
        <p:pic>
          <p:nvPicPr>
            <p:cNvPr id="8" name="object 8"/>
            <p:cNvPicPr/>
            <p:nvPr/>
          </p:nvPicPr>
          <p:blipFill>
            <a:blip r:embed="rId3" cstate="print"/>
            <a:stretch>
              <a:fillRect/>
            </a:stretch>
          </p:blipFill>
          <p:spPr>
            <a:xfrm>
              <a:off x="0" y="441959"/>
              <a:ext cx="3118866" cy="1229106"/>
            </a:xfrm>
            <a:prstGeom prst="rect">
              <a:avLst/>
            </a:prstGeom>
          </p:spPr>
        </p:pic>
        <p:pic>
          <p:nvPicPr>
            <p:cNvPr id="9" name="object 9"/>
            <p:cNvPicPr/>
            <p:nvPr/>
          </p:nvPicPr>
          <p:blipFill>
            <a:blip r:embed="rId4" cstate="print"/>
            <a:stretch>
              <a:fillRect/>
            </a:stretch>
          </p:blipFill>
          <p:spPr>
            <a:xfrm>
              <a:off x="2548127" y="441959"/>
              <a:ext cx="1285494" cy="1229106"/>
            </a:xfrm>
            <a:prstGeom prst="rect">
              <a:avLst/>
            </a:prstGeom>
          </p:spPr>
        </p:pic>
        <p:pic>
          <p:nvPicPr>
            <p:cNvPr id="10" name="object 10"/>
            <p:cNvPicPr/>
            <p:nvPr/>
          </p:nvPicPr>
          <p:blipFill>
            <a:blip r:embed="rId5" cstate="print"/>
            <a:stretch>
              <a:fillRect/>
            </a:stretch>
          </p:blipFill>
          <p:spPr>
            <a:xfrm>
              <a:off x="3262884" y="441959"/>
              <a:ext cx="3739134" cy="1229106"/>
            </a:xfrm>
            <a:prstGeom prst="rect">
              <a:avLst/>
            </a:prstGeom>
          </p:spPr>
        </p:pic>
        <p:pic>
          <p:nvPicPr>
            <p:cNvPr id="11" name="object 11"/>
            <p:cNvPicPr/>
            <p:nvPr/>
          </p:nvPicPr>
          <p:blipFill>
            <a:blip r:embed="rId6" cstate="print"/>
            <a:stretch>
              <a:fillRect/>
            </a:stretch>
          </p:blipFill>
          <p:spPr>
            <a:xfrm>
              <a:off x="6431279" y="441959"/>
              <a:ext cx="2712720" cy="1229106"/>
            </a:xfrm>
            <a:prstGeom prst="rect">
              <a:avLst/>
            </a:prstGeom>
          </p:spPr>
        </p:pic>
      </p:grpSp>
      <p:sp>
        <p:nvSpPr>
          <p:cNvPr id="12" name="object 12"/>
          <p:cNvSpPr txBox="1"/>
          <p:nvPr/>
        </p:nvSpPr>
        <p:spPr>
          <a:xfrm>
            <a:off x="178409" y="590245"/>
            <a:ext cx="8788400" cy="697230"/>
          </a:xfrm>
          <a:prstGeom prst="rect">
            <a:avLst/>
          </a:prstGeom>
        </p:spPr>
        <p:txBody>
          <a:bodyPr vert="horz" wrap="square" lIns="0" tIns="13335" rIns="0" bIns="0" rtlCol="0">
            <a:spAutoFit/>
          </a:bodyPr>
          <a:lstStyle/>
          <a:p>
            <a:pPr marL="12700">
              <a:lnSpc>
                <a:spcPct val="100000"/>
              </a:lnSpc>
              <a:spcBef>
                <a:spcPts val="105"/>
              </a:spcBef>
            </a:pPr>
            <a:r>
              <a:rPr sz="4400" b="1" dirty="0">
                <a:latin typeface="Arial"/>
                <a:cs typeface="Arial"/>
              </a:rPr>
              <a:t>Reducing</a:t>
            </a:r>
            <a:r>
              <a:rPr sz="4400" b="1" spc="-30" dirty="0">
                <a:latin typeface="Arial"/>
                <a:cs typeface="Arial"/>
              </a:rPr>
              <a:t> </a:t>
            </a:r>
            <a:r>
              <a:rPr sz="4400" b="1" dirty="0">
                <a:latin typeface="Arial"/>
                <a:cs typeface="Arial"/>
              </a:rPr>
              <a:t>or</a:t>
            </a:r>
            <a:r>
              <a:rPr sz="4400" b="1" spc="-30" dirty="0">
                <a:latin typeface="Arial"/>
                <a:cs typeface="Arial"/>
              </a:rPr>
              <a:t> </a:t>
            </a:r>
            <a:r>
              <a:rPr sz="4400" b="1" dirty="0">
                <a:latin typeface="Arial"/>
                <a:cs typeface="Arial"/>
              </a:rPr>
              <a:t>Eliminating</a:t>
            </a:r>
            <a:r>
              <a:rPr sz="4400" b="1" spc="-30" dirty="0">
                <a:latin typeface="Arial"/>
                <a:cs typeface="Arial"/>
              </a:rPr>
              <a:t> </a:t>
            </a:r>
            <a:r>
              <a:rPr sz="4400" b="1" spc="-10" dirty="0">
                <a:latin typeface="Arial"/>
                <a:cs typeface="Arial"/>
              </a:rPr>
              <a:t>Hazards</a:t>
            </a:r>
            <a:endParaRPr sz="4400">
              <a:latin typeface="Arial"/>
              <a:cs typeface="Arial"/>
            </a:endParaRPr>
          </a:p>
        </p:txBody>
      </p:sp>
      <p:grpSp>
        <p:nvGrpSpPr>
          <p:cNvPr id="13" name="object 13"/>
          <p:cNvGrpSpPr/>
          <p:nvPr/>
        </p:nvGrpSpPr>
        <p:grpSpPr>
          <a:xfrm>
            <a:off x="0" y="0"/>
            <a:ext cx="9144000" cy="624205"/>
            <a:chOff x="0" y="0"/>
            <a:chExt cx="9144000" cy="624205"/>
          </a:xfrm>
        </p:grpSpPr>
        <p:sp>
          <p:nvSpPr>
            <p:cNvPr id="14" name="object 14"/>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5" name="object 15"/>
            <p:cNvPicPr/>
            <p:nvPr/>
          </p:nvPicPr>
          <p:blipFill>
            <a:blip r:embed="rId7" cstate="print"/>
            <a:stretch>
              <a:fillRect/>
            </a:stretch>
          </p:blipFill>
          <p:spPr>
            <a:xfrm>
              <a:off x="2723388" y="0"/>
              <a:ext cx="3720846" cy="624077"/>
            </a:xfrm>
            <a:prstGeom prst="rect">
              <a:avLst/>
            </a:prstGeom>
          </p:spPr>
        </p:pic>
      </p:grpSp>
      <p:sp>
        <p:nvSpPr>
          <p:cNvPr id="16" name="object 16"/>
          <p:cNvSpPr txBox="1">
            <a:spLocks noGrp="1"/>
          </p:cNvSpPr>
          <p:nvPr>
            <p:ph type="title"/>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Stairways</a:t>
            </a:r>
            <a:r>
              <a:rPr sz="2400" spc="-25" dirty="0">
                <a:latin typeface="Arial"/>
                <a:cs typeface="Arial"/>
              </a:rPr>
              <a:t> </a:t>
            </a:r>
            <a:r>
              <a:rPr sz="2400" dirty="0">
                <a:latin typeface="Arial"/>
                <a:cs typeface="Arial"/>
              </a:rPr>
              <a:t>and</a:t>
            </a:r>
            <a:r>
              <a:rPr sz="2400" spc="-40" dirty="0">
                <a:latin typeface="Arial"/>
                <a:cs typeface="Arial"/>
              </a:rPr>
              <a:t> </a:t>
            </a:r>
            <a:r>
              <a:rPr sz="2400" spc="-10" dirty="0">
                <a:latin typeface="Arial"/>
                <a:cs typeface="Arial"/>
              </a:rPr>
              <a:t>Ladders</a:t>
            </a: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189" y="2547366"/>
            <a:ext cx="3549650" cy="1883410"/>
          </a:xfrm>
          <a:prstGeom prst="rect">
            <a:avLst/>
          </a:prstGeom>
        </p:spPr>
        <p:txBody>
          <a:bodyPr vert="horz" wrap="square" lIns="0" tIns="13335" rIns="0" bIns="0" rtlCol="0">
            <a:spAutoFit/>
          </a:bodyPr>
          <a:lstStyle/>
          <a:p>
            <a:pPr marL="355600" marR="5080" indent="-343535">
              <a:lnSpc>
                <a:spcPct val="100000"/>
              </a:lnSpc>
              <a:spcBef>
                <a:spcPts val="105"/>
              </a:spcBef>
              <a:buChar char="•"/>
              <a:tabLst>
                <a:tab pos="355600" algn="l"/>
              </a:tabLst>
            </a:pPr>
            <a:r>
              <a:rPr sz="3200" dirty="0">
                <a:latin typeface="Arial"/>
                <a:cs typeface="Arial"/>
              </a:rPr>
              <a:t>Install</a:t>
            </a:r>
            <a:r>
              <a:rPr sz="3200" spc="-70" dirty="0">
                <a:latin typeface="Arial"/>
                <a:cs typeface="Arial"/>
              </a:rPr>
              <a:t> </a:t>
            </a:r>
            <a:r>
              <a:rPr sz="3200" dirty="0">
                <a:latin typeface="Arial"/>
                <a:cs typeface="Arial"/>
              </a:rPr>
              <a:t>handrail</a:t>
            </a:r>
            <a:r>
              <a:rPr sz="3200" spc="-70" dirty="0">
                <a:latin typeface="Arial"/>
                <a:cs typeface="Arial"/>
              </a:rPr>
              <a:t> </a:t>
            </a:r>
            <a:r>
              <a:rPr sz="3200" spc="-25" dirty="0">
                <a:latin typeface="Arial"/>
                <a:cs typeface="Arial"/>
              </a:rPr>
              <a:t>on </a:t>
            </a:r>
            <a:r>
              <a:rPr sz="3200" spc="-10" dirty="0">
                <a:latin typeface="Arial"/>
                <a:cs typeface="Arial"/>
              </a:rPr>
              <a:t>stairways</a:t>
            </a:r>
            <a:endParaRPr sz="3200">
              <a:latin typeface="Arial"/>
              <a:cs typeface="Arial"/>
            </a:endParaRPr>
          </a:p>
          <a:p>
            <a:pPr marL="755015" lvl="1" indent="-285115">
              <a:lnSpc>
                <a:spcPct val="100000"/>
              </a:lnSpc>
              <a:spcBef>
                <a:spcPts val="610"/>
              </a:spcBef>
              <a:buChar char="–"/>
              <a:tabLst>
                <a:tab pos="755015" algn="l"/>
              </a:tabLst>
            </a:pPr>
            <a:r>
              <a:rPr sz="2400" dirty="0">
                <a:latin typeface="Arial"/>
                <a:cs typeface="Arial"/>
              </a:rPr>
              <a:t>4</a:t>
            </a:r>
            <a:r>
              <a:rPr sz="2400" spc="-35" dirty="0">
                <a:latin typeface="Arial"/>
                <a:cs typeface="Arial"/>
              </a:rPr>
              <a:t> </a:t>
            </a:r>
            <a:r>
              <a:rPr sz="2400" dirty="0">
                <a:latin typeface="Arial"/>
                <a:cs typeface="Arial"/>
              </a:rPr>
              <a:t>or</a:t>
            </a:r>
            <a:r>
              <a:rPr sz="2400" spc="-35" dirty="0">
                <a:latin typeface="Arial"/>
                <a:cs typeface="Arial"/>
              </a:rPr>
              <a:t> </a:t>
            </a:r>
            <a:r>
              <a:rPr sz="2400" dirty="0">
                <a:latin typeface="Arial"/>
                <a:cs typeface="Arial"/>
              </a:rPr>
              <a:t>more</a:t>
            </a:r>
            <a:r>
              <a:rPr sz="2400" spc="-35" dirty="0">
                <a:latin typeface="Arial"/>
                <a:cs typeface="Arial"/>
              </a:rPr>
              <a:t> </a:t>
            </a:r>
            <a:r>
              <a:rPr sz="2400" spc="-10" dirty="0">
                <a:latin typeface="Arial"/>
                <a:cs typeface="Arial"/>
              </a:rPr>
              <a:t>risers</a:t>
            </a:r>
            <a:endParaRPr sz="2400">
              <a:latin typeface="Arial"/>
              <a:cs typeface="Arial"/>
            </a:endParaRPr>
          </a:p>
          <a:p>
            <a:pPr marL="755015" lvl="1" indent="-285115">
              <a:lnSpc>
                <a:spcPct val="100000"/>
              </a:lnSpc>
              <a:spcBef>
                <a:spcPts val="575"/>
              </a:spcBef>
              <a:buChar char="–"/>
              <a:tabLst>
                <a:tab pos="755015" algn="l"/>
              </a:tabLst>
            </a:pPr>
            <a:r>
              <a:rPr sz="2400" dirty="0">
                <a:latin typeface="Arial"/>
                <a:cs typeface="Arial"/>
              </a:rPr>
              <a:t>30</a:t>
            </a:r>
            <a:r>
              <a:rPr sz="2400" spc="-40" dirty="0">
                <a:latin typeface="Arial"/>
                <a:cs typeface="Arial"/>
              </a:rPr>
              <a:t> </a:t>
            </a:r>
            <a:r>
              <a:rPr sz="2400" dirty="0">
                <a:latin typeface="Arial"/>
                <a:cs typeface="Arial"/>
              </a:rPr>
              <a:t>inches</a:t>
            </a:r>
            <a:r>
              <a:rPr sz="2400" spc="-25" dirty="0">
                <a:latin typeface="Arial"/>
                <a:cs typeface="Arial"/>
              </a:rPr>
              <a:t> </a:t>
            </a:r>
            <a:r>
              <a:rPr sz="2400" dirty="0">
                <a:latin typeface="Arial"/>
                <a:cs typeface="Arial"/>
              </a:rPr>
              <a:t>of</a:t>
            </a:r>
            <a:r>
              <a:rPr sz="2400" spc="-40" dirty="0">
                <a:latin typeface="Arial"/>
                <a:cs typeface="Arial"/>
              </a:rPr>
              <a:t> </a:t>
            </a:r>
            <a:r>
              <a:rPr sz="2400" spc="-20" dirty="0">
                <a:latin typeface="Arial"/>
                <a:cs typeface="Arial"/>
              </a:rPr>
              <a:t>rise</a:t>
            </a:r>
            <a:endParaRPr sz="2400">
              <a:latin typeface="Arial"/>
              <a:cs typeface="Arial"/>
            </a:endParaRPr>
          </a:p>
        </p:txBody>
      </p:sp>
      <p:grpSp>
        <p:nvGrpSpPr>
          <p:cNvPr id="3" name="object 3"/>
          <p:cNvGrpSpPr/>
          <p:nvPr/>
        </p:nvGrpSpPr>
        <p:grpSpPr>
          <a:xfrm>
            <a:off x="0" y="611123"/>
            <a:ext cx="9144000" cy="1229360"/>
            <a:chOff x="0" y="611123"/>
            <a:chExt cx="9144000" cy="1229360"/>
          </a:xfrm>
        </p:grpSpPr>
        <p:pic>
          <p:nvPicPr>
            <p:cNvPr id="4" name="object 4"/>
            <p:cNvPicPr/>
            <p:nvPr/>
          </p:nvPicPr>
          <p:blipFill>
            <a:blip r:embed="rId2" cstate="print"/>
            <a:stretch>
              <a:fillRect/>
            </a:stretch>
          </p:blipFill>
          <p:spPr>
            <a:xfrm>
              <a:off x="0" y="611123"/>
              <a:ext cx="3118866" cy="1229105"/>
            </a:xfrm>
            <a:prstGeom prst="rect">
              <a:avLst/>
            </a:prstGeom>
          </p:spPr>
        </p:pic>
        <p:pic>
          <p:nvPicPr>
            <p:cNvPr id="5" name="object 5"/>
            <p:cNvPicPr/>
            <p:nvPr/>
          </p:nvPicPr>
          <p:blipFill>
            <a:blip r:embed="rId3" cstate="print"/>
            <a:stretch>
              <a:fillRect/>
            </a:stretch>
          </p:blipFill>
          <p:spPr>
            <a:xfrm>
              <a:off x="2548127" y="611123"/>
              <a:ext cx="1285494" cy="1229105"/>
            </a:xfrm>
            <a:prstGeom prst="rect">
              <a:avLst/>
            </a:prstGeom>
          </p:spPr>
        </p:pic>
        <p:pic>
          <p:nvPicPr>
            <p:cNvPr id="6" name="object 6"/>
            <p:cNvPicPr/>
            <p:nvPr/>
          </p:nvPicPr>
          <p:blipFill>
            <a:blip r:embed="rId4" cstate="print"/>
            <a:stretch>
              <a:fillRect/>
            </a:stretch>
          </p:blipFill>
          <p:spPr>
            <a:xfrm>
              <a:off x="3262884" y="611123"/>
              <a:ext cx="3739134" cy="1229105"/>
            </a:xfrm>
            <a:prstGeom prst="rect">
              <a:avLst/>
            </a:prstGeom>
          </p:spPr>
        </p:pic>
        <p:pic>
          <p:nvPicPr>
            <p:cNvPr id="7" name="object 7"/>
            <p:cNvPicPr/>
            <p:nvPr/>
          </p:nvPicPr>
          <p:blipFill>
            <a:blip r:embed="rId5" cstate="print"/>
            <a:stretch>
              <a:fillRect/>
            </a:stretch>
          </p:blipFill>
          <p:spPr>
            <a:xfrm>
              <a:off x="6431279" y="611123"/>
              <a:ext cx="2712720" cy="1229105"/>
            </a:xfrm>
            <a:prstGeom prst="rect">
              <a:avLst/>
            </a:prstGeom>
          </p:spPr>
        </p:pic>
      </p:grpSp>
      <p:sp>
        <p:nvSpPr>
          <p:cNvPr id="8" name="object 8"/>
          <p:cNvSpPr txBox="1">
            <a:spLocks noGrp="1"/>
          </p:cNvSpPr>
          <p:nvPr>
            <p:ph type="title"/>
          </p:nvPr>
        </p:nvSpPr>
        <p:spPr>
          <a:xfrm>
            <a:off x="178409" y="760221"/>
            <a:ext cx="8787765" cy="696595"/>
          </a:xfrm>
          <a:prstGeom prst="rect">
            <a:avLst/>
          </a:prstGeom>
        </p:spPr>
        <p:txBody>
          <a:bodyPr vert="horz" wrap="square" lIns="0" tIns="13335" rIns="0" bIns="0" rtlCol="0">
            <a:spAutoFit/>
          </a:bodyPr>
          <a:lstStyle/>
          <a:p>
            <a:pPr marL="12700">
              <a:lnSpc>
                <a:spcPct val="100000"/>
              </a:lnSpc>
              <a:spcBef>
                <a:spcPts val="105"/>
              </a:spcBef>
            </a:pPr>
            <a:r>
              <a:rPr dirty="0">
                <a:latin typeface="Arial"/>
                <a:cs typeface="Arial"/>
              </a:rPr>
              <a:t>Reducing</a:t>
            </a:r>
            <a:r>
              <a:rPr spc="-15" dirty="0">
                <a:latin typeface="Arial"/>
                <a:cs typeface="Arial"/>
              </a:rPr>
              <a:t> </a:t>
            </a:r>
            <a:r>
              <a:rPr dirty="0">
                <a:latin typeface="Arial"/>
                <a:cs typeface="Arial"/>
              </a:rPr>
              <a:t>or</a:t>
            </a:r>
            <a:r>
              <a:rPr spc="5" dirty="0">
                <a:latin typeface="Arial"/>
                <a:cs typeface="Arial"/>
              </a:rPr>
              <a:t> </a:t>
            </a:r>
            <a:r>
              <a:rPr dirty="0">
                <a:latin typeface="Arial"/>
                <a:cs typeface="Arial"/>
              </a:rPr>
              <a:t>Eliminating</a:t>
            </a:r>
            <a:r>
              <a:rPr spc="-15" dirty="0">
                <a:latin typeface="Arial"/>
                <a:cs typeface="Arial"/>
              </a:rPr>
              <a:t> </a:t>
            </a:r>
            <a:r>
              <a:rPr spc="-10" dirty="0">
                <a:latin typeface="Arial"/>
                <a:cs typeface="Arial"/>
              </a:rPr>
              <a:t>Hazards</a:t>
            </a:r>
          </a:p>
        </p:txBody>
      </p:sp>
      <p:grpSp>
        <p:nvGrpSpPr>
          <p:cNvPr id="9" name="object 9"/>
          <p:cNvGrpSpPr/>
          <p:nvPr/>
        </p:nvGrpSpPr>
        <p:grpSpPr>
          <a:xfrm>
            <a:off x="5022659" y="2674175"/>
            <a:ext cx="3638550" cy="2791460"/>
            <a:chOff x="5022659" y="2674175"/>
            <a:chExt cx="3638550" cy="2791460"/>
          </a:xfrm>
        </p:grpSpPr>
        <p:pic>
          <p:nvPicPr>
            <p:cNvPr id="10" name="object 10"/>
            <p:cNvPicPr/>
            <p:nvPr/>
          </p:nvPicPr>
          <p:blipFill>
            <a:blip r:embed="rId6" cstate="print"/>
            <a:stretch>
              <a:fillRect/>
            </a:stretch>
          </p:blipFill>
          <p:spPr>
            <a:xfrm>
              <a:off x="5032247" y="2683764"/>
              <a:ext cx="3619500" cy="2772156"/>
            </a:xfrm>
            <a:prstGeom prst="rect">
              <a:avLst/>
            </a:prstGeom>
          </p:spPr>
        </p:pic>
        <p:sp>
          <p:nvSpPr>
            <p:cNvPr id="11" name="object 11"/>
            <p:cNvSpPr/>
            <p:nvPr/>
          </p:nvSpPr>
          <p:spPr>
            <a:xfrm>
              <a:off x="5027421" y="2678938"/>
              <a:ext cx="3629025" cy="2781935"/>
            </a:xfrm>
            <a:custGeom>
              <a:avLst/>
              <a:gdLst/>
              <a:ahLst/>
              <a:cxnLst/>
              <a:rect l="l" t="t" r="r" b="b"/>
              <a:pathLst>
                <a:path w="3629025" h="2781935">
                  <a:moveTo>
                    <a:pt x="0" y="2781681"/>
                  </a:moveTo>
                  <a:lnTo>
                    <a:pt x="3629025" y="2781681"/>
                  </a:lnTo>
                  <a:lnTo>
                    <a:pt x="3629025" y="0"/>
                  </a:lnTo>
                  <a:lnTo>
                    <a:pt x="0" y="0"/>
                  </a:lnTo>
                  <a:lnTo>
                    <a:pt x="0" y="2781681"/>
                  </a:lnTo>
                  <a:close/>
                </a:path>
              </a:pathLst>
            </a:custGeom>
            <a:ln w="9525">
              <a:solidFill>
                <a:srgbClr val="000000"/>
              </a:solidFill>
            </a:ln>
          </p:spPr>
          <p:txBody>
            <a:bodyPr wrap="square" lIns="0" tIns="0" rIns="0" bIns="0" rtlCol="0"/>
            <a:lstStyle/>
            <a:p>
              <a:endParaRPr/>
            </a:p>
          </p:txBody>
        </p:sp>
      </p:grpSp>
      <p:sp>
        <p:nvSpPr>
          <p:cNvPr id="12" name="object 12"/>
          <p:cNvSpPr txBox="1"/>
          <p:nvPr/>
        </p:nvSpPr>
        <p:spPr>
          <a:xfrm>
            <a:off x="7914513" y="5646521"/>
            <a:ext cx="6597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35" dirty="0">
                <a:latin typeface="Tahoma"/>
                <a:cs typeface="Tahoma"/>
              </a:rPr>
              <a:t> </a:t>
            </a:r>
            <a:r>
              <a:rPr sz="800" spc="-20" dirty="0">
                <a:latin typeface="Tahoma"/>
                <a:cs typeface="Tahoma"/>
              </a:rPr>
              <a:t>OSHA</a:t>
            </a:r>
            <a:endParaRPr sz="800">
              <a:latin typeface="Tahoma"/>
              <a:cs typeface="Tahoma"/>
            </a:endParaRPr>
          </a:p>
        </p:txBody>
      </p:sp>
      <p:grpSp>
        <p:nvGrpSpPr>
          <p:cNvPr id="13" name="object 13"/>
          <p:cNvGrpSpPr/>
          <p:nvPr/>
        </p:nvGrpSpPr>
        <p:grpSpPr>
          <a:xfrm>
            <a:off x="0" y="0"/>
            <a:ext cx="9144000" cy="624205"/>
            <a:chOff x="0" y="0"/>
            <a:chExt cx="9144000" cy="624205"/>
          </a:xfrm>
        </p:grpSpPr>
        <p:sp>
          <p:nvSpPr>
            <p:cNvPr id="14" name="object 14"/>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5" name="object 15"/>
            <p:cNvPicPr/>
            <p:nvPr/>
          </p:nvPicPr>
          <p:blipFill>
            <a:blip r:embed="rId7" cstate="print"/>
            <a:stretch>
              <a:fillRect/>
            </a:stretch>
          </p:blipFill>
          <p:spPr>
            <a:xfrm>
              <a:off x="2723388" y="0"/>
              <a:ext cx="3720846" cy="624077"/>
            </a:xfrm>
            <a:prstGeom prst="rect">
              <a:avLst/>
            </a:prstGeom>
          </p:spPr>
        </p:pic>
      </p:grpSp>
      <p:sp>
        <p:nvSpPr>
          <p:cNvPr id="16" name="object 16"/>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3056255">
              <a:lnSpc>
                <a:spcPct val="100000"/>
              </a:lnSpc>
              <a:spcBef>
                <a:spcPts val="105"/>
              </a:spcBef>
            </a:pPr>
            <a:r>
              <a:rPr spc="-10" dirty="0"/>
              <a:t>Summary</a:t>
            </a:r>
          </a:p>
        </p:txBody>
      </p:sp>
      <p:sp>
        <p:nvSpPr>
          <p:cNvPr id="3" name="object 3"/>
          <p:cNvSpPr txBox="1"/>
          <p:nvPr/>
        </p:nvSpPr>
        <p:spPr>
          <a:xfrm>
            <a:off x="1088542" y="1649430"/>
            <a:ext cx="6621145" cy="4205605"/>
          </a:xfrm>
          <a:prstGeom prst="rect">
            <a:avLst/>
          </a:prstGeom>
        </p:spPr>
        <p:txBody>
          <a:bodyPr vert="horz" wrap="square" lIns="0" tIns="161290" rIns="0" bIns="0" rtlCol="0">
            <a:spAutoFit/>
          </a:bodyPr>
          <a:lstStyle/>
          <a:p>
            <a:pPr marL="451484" indent="-438784">
              <a:lnSpc>
                <a:spcPct val="100000"/>
              </a:lnSpc>
              <a:spcBef>
                <a:spcPts val="1270"/>
              </a:spcBef>
              <a:buChar char="•"/>
              <a:tabLst>
                <a:tab pos="451484" algn="l"/>
              </a:tabLst>
            </a:pPr>
            <a:r>
              <a:rPr sz="3200" dirty="0">
                <a:latin typeface="Tahoma"/>
                <a:cs typeface="Tahoma"/>
              </a:rPr>
              <a:t>Key</a:t>
            </a:r>
            <a:r>
              <a:rPr sz="3200" spc="-70" dirty="0">
                <a:latin typeface="Tahoma"/>
                <a:cs typeface="Tahoma"/>
              </a:rPr>
              <a:t> </a:t>
            </a:r>
            <a:r>
              <a:rPr sz="3200" dirty="0">
                <a:latin typeface="Tahoma"/>
                <a:cs typeface="Tahoma"/>
              </a:rPr>
              <a:t>components</a:t>
            </a:r>
            <a:r>
              <a:rPr sz="3200" spc="-90" dirty="0">
                <a:latin typeface="Tahoma"/>
                <a:cs typeface="Tahoma"/>
              </a:rPr>
              <a:t> </a:t>
            </a:r>
            <a:r>
              <a:rPr sz="3200" dirty="0">
                <a:latin typeface="Tahoma"/>
                <a:cs typeface="Tahoma"/>
              </a:rPr>
              <a:t>for</a:t>
            </a:r>
            <a:r>
              <a:rPr sz="3200" spc="-65" dirty="0">
                <a:latin typeface="Tahoma"/>
                <a:cs typeface="Tahoma"/>
              </a:rPr>
              <a:t> </a:t>
            </a:r>
            <a:r>
              <a:rPr sz="3200" dirty="0">
                <a:latin typeface="Tahoma"/>
                <a:cs typeface="Tahoma"/>
              </a:rPr>
              <a:t>ladder</a:t>
            </a:r>
            <a:r>
              <a:rPr sz="3200" spc="-70" dirty="0">
                <a:latin typeface="Tahoma"/>
                <a:cs typeface="Tahoma"/>
              </a:rPr>
              <a:t> </a:t>
            </a:r>
            <a:r>
              <a:rPr sz="3200" spc="-10" dirty="0">
                <a:latin typeface="Tahoma"/>
                <a:cs typeface="Tahoma"/>
              </a:rPr>
              <a:t>safety:</a:t>
            </a:r>
            <a:endParaRPr sz="3200">
              <a:latin typeface="Tahoma"/>
              <a:cs typeface="Tahoma"/>
            </a:endParaRPr>
          </a:p>
          <a:p>
            <a:pPr marL="867410" lvl="1" indent="-398145">
              <a:lnSpc>
                <a:spcPct val="100000"/>
              </a:lnSpc>
              <a:spcBef>
                <a:spcPts val="1015"/>
              </a:spcBef>
              <a:buChar char="–"/>
              <a:tabLst>
                <a:tab pos="867410" algn="l"/>
              </a:tabLst>
            </a:pPr>
            <a:r>
              <a:rPr sz="2800" dirty="0">
                <a:latin typeface="Tahoma"/>
                <a:cs typeface="Tahoma"/>
              </a:rPr>
              <a:t>A</a:t>
            </a:r>
            <a:r>
              <a:rPr sz="2800" spc="-90" dirty="0">
                <a:latin typeface="Tahoma"/>
                <a:cs typeface="Tahoma"/>
              </a:rPr>
              <a:t> </a:t>
            </a:r>
            <a:r>
              <a:rPr sz="2800" dirty="0">
                <a:latin typeface="Tahoma"/>
                <a:cs typeface="Tahoma"/>
              </a:rPr>
              <a:t>competent</a:t>
            </a:r>
            <a:r>
              <a:rPr sz="2800" spc="-75" dirty="0">
                <a:latin typeface="Tahoma"/>
                <a:cs typeface="Tahoma"/>
              </a:rPr>
              <a:t> </a:t>
            </a:r>
            <a:r>
              <a:rPr sz="2800" dirty="0">
                <a:latin typeface="Tahoma"/>
                <a:cs typeface="Tahoma"/>
              </a:rPr>
              <a:t>person</a:t>
            </a:r>
            <a:r>
              <a:rPr sz="2800" spc="-65" dirty="0">
                <a:latin typeface="Tahoma"/>
                <a:cs typeface="Tahoma"/>
              </a:rPr>
              <a:t> </a:t>
            </a:r>
            <a:r>
              <a:rPr sz="2800" dirty="0">
                <a:latin typeface="Tahoma"/>
                <a:cs typeface="Tahoma"/>
              </a:rPr>
              <a:t>must</a:t>
            </a:r>
            <a:r>
              <a:rPr sz="2800" spc="-85" dirty="0">
                <a:latin typeface="Tahoma"/>
                <a:cs typeface="Tahoma"/>
              </a:rPr>
              <a:t> </a:t>
            </a:r>
            <a:r>
              <a:rPr sz="2800" spc="-10" dirty="0">
                <a:latin typeface="Tahoma"/>
                <a:cs typeface="Tahoma"/>
              </a:rPr>
              <a:t>inspect</a:t>
            </a:r>
            <a:endParaRPr sz="2800">
              <a:latin typeface="Tahoma"/>
              <a:cs typeface="Tahoma"/>
            </a:endParaRPr>
          </a:p>
          <a:p>
            <a:pPr marL="867410" lvl="1" indent="-398145">
              <a:lnSpc>
                <a:spcPct val="100000"/>
              </a:lnSpc>
              <a:spcBef>
                <a:spcPts val="1010"/>
              </a:spcBef>
              <a:buChar char="–"/>
              <a:tabLst>
                <a:tab pos="867410" algn="l"/>
              </a:tabLst>
            </a:pPr>
            <a:r>
              <a:rPr sz="2800" dirty="0">
                <a:latin typeface="Tahoma"/>
                <a:cs typeface="Tahoma"/>
              </a:rPr>
              <a:t>Use</a:t>
            </a:r>
            <a:r>
              <a:rPr sz="2800" spc="-70" dirty="0">
                <a:latin typeface="Tahoma"/>
                <a:cs typeface="Tahoma"/>
              </a:rPr>
              <a:t> </a:t>
            </a:r>
            <a:r>
              <a:rPr sz="2800" dirty="0">
                <a:latin typeface="Tahoma"/>
                <a:cs typeface="Tahoma"/>
              </a:rPr>
              <a:t>the</a:t>
            </a:r>
            <a:r>
              <a:rPr sz="2800" spc="-65" dirty="0">
                <a:latin typeface="Tahoma"/>
                <a:cs typeface="Tahoma"/>
              </a:rPr>
              <a:t> </a:t>
            </a:r>
            <a:r>
              <a:rPr sz="2800" dirty="0">
                <a:latin typeface="Tahoma"/>
                <a:cs typeface="Tahoma"/>
              </a:rPr>
              <a:t>correct</a:t>
            </a:r>
            <a:r>
              <a:rPr sz="2800" spc="-75" dirty="0">
                <a:latin typeface="Tahoma"/>
                <a:cs typeface="Tahoma"/>
              </a:rPr>
              <a:t> </a:t>
            </a:r>
            <a:r>
              <a:rPr sz="2800" dirty="0">
                <a:latin typeface="Tahoma"/>
                <a:cs typeface="Tahoma"/>
              </a:rPr>
              <a:t>ladder</a:t>
            </a:r>
            <a:r>
              <a:rPr sz="2800" spc="-50" dirty="0">
                <a:latin typeface="Tahoma"/>
                <a:cs typeface="Tahoma"/>
              </a:rPr>
              <a:t> </a:t>
            </a:r>
            <a:r>
              <a:rPr sz="2800" dirty="0">
                <a:latin typeface="Tahoma"/>
                <a:cs typeface="Tahoma"/>
              </a:rPr>
              <a:t>for</a:t>
            </a:r>
            <a:r>
              <a:rPr sz="2800" spc="-70" dirty="0">
                <a:latin typeface="Tahoma"/>
                <a:cs typeface="Tahoma"/>
              </a:rPr>
              <a:t> </a:t>
            </a:r>
            <a:r>
              <a:rPr sz="2800" dirty="0">
                <a:latin typeface="Tahoma"/>
                <a:cs typeface="Tahoma"/>
              </a:rPr>
              <a:t>the</a:t>
            </a:r>
            <a:r>
              <a:rPr sz="2800" spc="-65" dirty="0">
                <a:latin typeface="Tahoma"/>
                <a:cs typeface="Tahoma"/>
              </a:rPr>
              <a:t> </a:t>
            </a:r>
            <a:r>
              <a:rPr sz="2800" spc="-25" dirty="0">
                <a:latin typeface="Tahoma"/>
                <a:cs typeface="Tahoma"/>
              </a:rPr>
              <a:t>job</a:t>
            </a:r>
            <a:endParaRPr sz="2800">
              <a:latin typeface="Tahoma"/>
              <a:cs typeface="Tahoma"/>
            </a:endParaRPr>
          </a:p>
          <a:p>
            <a:pPr marL="867410" marR="720090" lvl="1" indent="-398145">
              <a:lnSpc>
                <a:spcPts val="3020"/>
              </a:lnSpc>
              <a:spcBef>
                <a:spcPts val="1395"/>
              </a:spcBef>
              <a:buChar char="–"/>
              <a:tabLst>
                <a:tab pos="867410" algn="l"/>
              </a:tabLst>
            </a:pPr>
            <a:r>
              <a:rPr sz="2800" dirty="0">
                <a:latin typeface="Tahoma"/>
                <a:cs typeface="Tahoma"/>
              </a:rPr>
              <a:t>Use</a:t>
            </a:r>
            <a:r>
              <a:rPr sz="2800" spc="-70" dirty="0">
                <a:latin typeface="Tahoma"/>
                <a:cs typeface="Tahoma"/>
              </a:rPr>
              <a:t> </a:t>
            </a:r>
            <a:r>
              <a:rPr sz="2800" dirty="0">
                <a:latin typeface="Tahoma"/>
                <a:cs typeface="Tahoma"/>
              </a:rPr>
              <a:t>the</a:t>
            </a:r>
            <a:r>
              <a:rPr sz="2800" spc="-70" dirty="0">
                <a:latin typeface="Tahoma"/>
                <a:cs typeface="Tahoma"/>
              </a:rPr>
              <a:t> </a:t>
            </a:r>
            <a:r>
              <a:rPr sz="2800" dirty="0">
                <a:latin typeface="Tahoma"/>
                <a:cs typeface="Tahoma"/>
              </a:rPr>
              <a:t>correct</a:t>
            </a:r>
            <a:r>
              <a:rPr sz="2800" spc="-75" dirty="0">
                <a:latin typeface="Tahoma"/>
                <a:cs typeface="Tahoma"/>
              </a:rPr>
              <a:t> </a:t>
            </a:r>
            <a:r>
              <a:rPr sz="2800" dirty="0">
                <a:latin typeface="Tahoma"/>
                <a:cs typeface="Tahoma"/>
              </a:rPr>
              <a:t>angle,</a:t>
            </a:r>
            <a:r>
              <a:rPr sz="2800" spc="-40" dirty="0">
                <a:latin typeface="Tahoma"/>
                <a:cs typeface="Tahoma"/>
              </a:rPr>
              <a:t> </a:t>
            </a:r>
            <a:r>
              <a:rPr sz="2800" spc="-10" dirty="0">
                <a:latin typeface="Tahoma"/>
                <a:cs typeface="Tahoma"/>
              </a:rPr>
              <a:t>supports, </a:t>
            </a:r>
            <a:r>
              <a:rPr sz="2800" dirty="0">
                <a:latin typeface="Tahoma"/>
                <a:cs typeface="Tahoma"/>
              </a:rPr>
              <a:t>treads,</a:t>
            </a:r>
            <a:r>
              <a:rPr sz="2800" spc="-85" dirty="0">
                <a:latin typeface="Tahoma"/>
                <a:cs typeface="Tahoma"/>
              </a:rPr>
              <a:t> </a:t>
            </a:r>
            <a:r>
              <a:rPr sz="2800" dirty="0">
                <a:latin typeface="Tahoma"/>
                <a:cs typeface="Tahoma"/>
              </a:rPr>
              <a:t>cross</a:t>
            </a:r>
            <a:r>
              <a:rPr sz="2800" spc="-95" dirty="0">
                <a:latin typeface="Tahoma"/>
                <a:cs typeface="Tahoma"/>
              </a:rPr>
              <a:t> </a:t>
            </a:r>
            <a:r>
              <a:rPr sz="2800" dirty="0">
                <a:latin typeface="Tahoma"/>
                <a:cs typeface="Tahoma"/>
              </a:rPr>
              <a:t>braces,</a:t>
            </a:r>
            <a:r>
              <a:rPr sz="2800" spc="-80" dirty="0">
                <a:latin typeface="Tahoma"/>
                <a:cs typeface="Tahoma"/>
              </a:rPr>
              <a:t> </a:t>
            </a:r>
            <a:r>
              <a:rPr sz="2800" dirty="0">
                <a:latin typeface="Tahoma"/>
                <a:cs typeface="Tahoma"/>
              </a:rPr>
              <a:t>and</a:t>
            </a:r>
            <a:r>
              <a:rPr sz="2800" spc="-90" dirty="0">
                <a:latin typeface="Tahoma"/>
                <a:cs typeface="Tahoma"/>
              </a:rPr>
              <a:t> </a:t>
            </a:r>
            <a:r>
              <a:rPr sz="2800" spc="-10" dirty="0">
                <a:latin typeface="Tahoma"/>
                <a:cs typeface="Tahoma"/>
              </a:rPr>
              <a:t>rails</a:t>
            </a:r>
            <a:endParaRPr sz="2800">
              <a:latin typeface="Tahoma"/>
              <a:cs typeface="Tahoma"/>
            </a:endParaRPr>
          </a:p>
          <a:p>
            <a:pPr marL="867410" lvl="1" indent="-398145">
              <a:lnSpc>
                <a:spcPct val="100000"/>
              </a:lnSpc>
              <a:spcBef>
                <a:spcPts val="965"/>
              </a:spcBef>
              <a:buChar char="–"/>
              <a:tabLst>
                <a:tab pos="867410" algn="l"/>
              </a:tabLst>
            </a:pPr>
            <a:r>
              <a:rPr sz="2800" dirty="0">
                <a:latin typeface="Tahoma"/>
                <a:cs typeface="Tahoma"/>
              </a:rPr>
              <a:t>Don’t</a:t>
            </a:r>
            <a:r>
              <a:rPr sz="2800" spc="-20" dirty="0">
                <a:latin typeface="Tahoma"/>
                <a:cs typeface="Tahoma"/>
              </a:rPr>
              <a:t> </a:t>
            </a:r>
            <a:r>
              <a:rPr sz="2800" spc="-10" dirty="0">
                <a:latin typeface="Tahoma"/>
                <a:cs typeface="Tahoma"/>
              </a:rPr>
              <a:t>overload</a:t>
            </a:r>
            <a:endParaRPr sz="2800">
              <a:latin typeface="Tahoma"/>
              <a:cs typeface="Tahoma"/>
            </a:endParaRPr>
          </a:p>
          <a:p>
            <a:pPr marL="867410" marR="711835" lvl="1" indent="-398145">
              <a:lnSpc>
                <a:spcPts val="3020"/>
              </a:lnSpc>
              <a:spcBef>
                <a:spcPts val="1395"/>
              </a:spcBef>
              <a:buChar char="–"/>
              <a:tabLst>
                <a:tab pos="867410" algn="l"/>
              </a:tabLst>
            </a:pPr>
            <a:r>
              <a:rPr sz="2800" spc="-10" dirty="0">
                <a:latin typeface="Tahoma"/>
                <a:cs typeface="Tahoma"/>
              </a:rPr>
              <a:t>Your</a:t>
            </a:r>
            <a:r>
              <a:rPr sz="2800" spc="-110" dirty="0">
                <a:latin typeface="Tahoma"/>
                <a:cs typeface="Tahoma"/>
              </a:rPr>
              <a:t> </a:t>
            </a:r>
            <a:r>
              <a:rPr sz="2800" dirty="0">
                <a:latin typeface="Tahoma"/>
                <a:cs typeface="Tahoma"/>
              </a:rPr>
              <a:t>employer</a:t>
            </a:r>
            <a:r>
              <a:rPr sz="2800" spc="-110" dirty="0">
                <a:latin typeface="Tahoma"/>
                <a:cs typeface="Tahoma"/>
              </a:rPr>
              <a:t> </a:t>
            </a:r>
            <a:r>
              <a:rPr sz="2800" dirty="0">
                <a:latin typeface="Tahoma"/>
                <a:cs typeface="Tahoma"/>
              </a:rPr>
              <a:t>must</a:t>
            </a:r>
            <a:r>
              <a:rPr sz="2800" spc="-125" dirty="0">
                <a:latin typeface="Tahoma"/>
                <a:cs typeface="Tahoma"/>
              </a:rPr>
              <a:t> </a:t>
            </a:r>
            <a:r>
              <a:rPr sz="2800" dirty="0">
                <a:latin typeface="Tahoma"/>
                <a:cs typeface="Tahoma"/>
              </a:rPr>
              <a:t>train</a:t>
            </a:r>
            <a:r>
              <a:rPr sz="2800" spc="-110" dirty="0">
                <a:latin typeface="Tahoma"/>
                <a:cs typeface="Tahoma"/>
              </a:rPr>
              <a:t> </a:t>
            </a:r>
            <a:r>
              <a:rPr sz="2800" dirty="0">
                <a:latin typeface="Tahoma"/>
                <a:cs typeface="Tahoma"/>
              </a:rPr>
              <a:t>you</a:t>
            </a:r>
            <a:r>
              <a:rPr sz="2800" spc="-105" dirty="0">
                <a:latin typeface="Tahoma"/>
                <a:cs typeface="Tahoma"/>
              </a:rPr>
              <a:t> </a:t>
            </a:r>
            <a:r>
              <a:rPr sz="2800" spc="-25" dirty="0">
                <a:latin typeface="Tahoma"/>
                <a:cs typeface="Tahoma"/>
              </a:rPr>
              <a:t>in </a:t>
            </a:r>
            <a:r>
              <a:rPr sz="2800" dirty="0">
                <a:latin typeface="Tahoma"/>
                <a:cs typeface="Tahoma"/>
              </a:rPr>
              <a:t>proper</a:t>
            </a:r>
            <a:r>
              <a:rPr sz="2800" spc="-35" dirty="0">
                <a:latin typeface="Tahoma"/>
                <a:cs typeface="Tahoma"/>
              </a:rPr>
              <a:t> </a:t>
            </a:r>
            <a:r>
              <a:rPr sz="2800" dirty="0">
                <a:latin typeface="Tahoma"/>
                <a:cs typeface="Tahoma"/>
              </a:rPr>
              <a:t>use</a:t>
            </a:r>
            <a:r>
              <a:rPr sz="2800" spc="-45" dirty="0">
                <a:latin typeface="Tahoma"/>
                <a:cs typeface="Tahoma"/>
              </a:rPr>
              <a:t> </a:t>
            </a:r>
            <a:r>
              <a:rPr sz="2800" dirty="0">
                <a:latin typeface="Tahoma"/>
                <a:cs typeface="Tahoma"/>
              </a:rPr>
              <a:t>of</a:t>
            </a:r>
            <a:r>
              <a:rPr sz="2800" spc="-50" dirty="0">
                <a:latin typeface="Tahoma"/>
                <a:cs typeface="Tahoma"/>
              </a:rPr>
              <a:t> </a:t>
            </a:r>
            <a:r>
              <a:rPr sz="2800" dirty="0">
                <a:latin typeface="Tahoma"/>
                <a:cs typeface="Tahoma"/>
              </a:rPr>
              <a:t>a</a:t>
            </a:r>
            <a:r>
              <a:rPr sz="2800" spc="-35" dirty="0">
                <a:latin typeface="Tahoma"/>
                <a:cs typeface="Tahoma"/>
              </a:rPr>
              <a:t> </a:t>
            </a:r>
            <a:r>
              <a:rPr sz="2800" spc="-10" dirty="0">
                <a:latin typeface="Tahoma"/>
                <a:cs typeface="Tahoma"/>
              </a:rPr>
              <a:t>ladder</a:t>
            </a:r>
            <a:endParaRPr sz="2800">
              <a:latin typeface="Tahoma"/>
              <a:cs typeface="Tahoma"/>
            </a:endParaRPr>
          </a:p>
        </p:txBody>
      </p:sp>
      <p:grpSp>
        <p:nvGrpSpPr>
          <p:cNvPr id="4" name="object 4"/>
          <p:cNvGrpSpPr/>
          <p:nvPr/>
        </p:nvGrpSpPr>
        <p:grpSpPr>
          <a:xfrm>
            <a:off x="0" y="0"/>
            <a:ext cx="9144000" cy="624205"/>
            <a:chOff x="0" y="0"/>
            <a:chExt cx="9144000" cy="624205"/>
          </a:xfrm>
        </p:grpSpPr>
        <p:sp>
          <p:nvSpPr>
            <p:cNvPr id="5" name="object 5"/>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6" name="object 6"/>
            <p:cNvPicPr/>
            <p:nvPr/>
          </p:nvPicPr>
          <p:blipFill>
            <a:blip r:embed="rId2" cstate="print"/>
            <a:stretch>
              <a:fillRect/>
            </a:stretch>
          </p:blipFill>
          <p:spPr>
            <a:xfrm>
              <a:off x="2723388" y="0"/>
              <a:ext cx="3720846" cy="624077"/>
            </a:xfrm>
            <a:prstGeom prst="rect">
              <a:avLst/>
            </a:prstGeom>
          </p:spPr>
        </p:pic>
      </p:grpSp>
      <p:sp>
        <p:nvSpPr>
          <p:cNvPr id="7" name="object 7"/>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0973" y="683463"/>
            <a:ext cx="2704465" cy="697230"/>
          </a:xfrm>
          <a:prstGeom prst="rect">
            <a:avLst/>
          </a:prstGeom>
        </p:spPr>
        <p:txBody>
          <a:bodyPr vert="horz" wrap="square" lIns="0" tIns="13335" rIns="0" bIns="0" rtlCol="0">
            <a:spAutoFit/>
          </a:bodyPr>
          <a:lstStyle/>
          <a:p>
            <a:pPr marL="12700">
              <a:lnSpc>
                <a:spcPct val="100000"/>
              </a:lnSpc>
              <a:spcBef>
                <a:spcPts val="105"/>
              </a:spcBef>
            </a:pPr>
            <a:r>
              <a:rPr spc="-10" dirty="0"/>
              <a:t>Summary</a:t>
            </a:r>
          </a:p>
        </p:txBody>
      </p:sp>
      <p:sp>
        <p:nvSpPr>
          <p:cNvPr id="3" name="object 3"/>
          <p:cNvSpPr txBox="1"/>
          <p:nvPr/>
        </p:nvSpPr>
        <p:spPr>
          <a:xfrm>
            <a:off x="1222044" y="1458613"/>
            <a:ext cx="6674484" cy="3668395"/>
          </a:xfrm>
          <a:prstGeom prst="rect">
            <a:avLst/>
          </a:prstGeom>
        </p:spPr>
        <p:txBody>
          <a:bodyPr vert="horz" wrap="square" lIns="0" tIns="185420" rIns="0" bIns="0" rtlCol="0">
            <a:spAutoFit/>
          </a:bodyPr>
          <a:lstStyle/>
          <a:p>
            <a:pPr marL="285115" indent="-272415">
              <a:lnSpc>
                <a:spcPct val="100000"/>
              </a:lnSpc>
              <a:spcBef>
                <a:spcPts val="1460"/>
              </a:spcBef>
              <a:buSzPct val="87500"/>
              <a:buChar char="•"/>
              <a:tabLst>
                <a:tab pos="285115" algn="l"/>
              </a:tabLst>
            </a:pPr>
            <a:r>
              <a:rPr sz="3200" dirty="0">
                <a:latin typeface="Tahoma"/>
                <a:cs typeface="Tahoma"/>
              </a:rPr>
              <a:t>Key</a:t>
            </a:r>
            <a:r>
              <a:rPr sz="3200" spc="-90" dirty="0">
                <a:latin typeface="Tahoma"/>
                <a:cs typeface="Tahoma"/>
              </a:rPr>
              <a:t> </a:t>
            </a:r>
            <a:r>
              <a:rPr sz="3200" dirty="0">
                <a:latin typeface="Tahoma"/>
                <a:cs typeface="Tahoma"/>
              </a:rPr>
              <a:t>components</a:t>
            </a:r>
            <a:r>
              <a:rPr sz="3200" spc="-90" dirty="0">
                <a:latin typeface="Tahoma"/>
                <a:cs typeface="Tahoma"/>
              </a:rPr>
              <a:t> </a:t>
            </a:r>
            <a:r>
              <a:rPr sz="3200" dirty="0">
                <a:latin typeface="Tahoma"/>
                <a:cs typeface="Tahoma"/>
              </a:rPr>
              <a:t>for</a:t>
            </a:r>
            <a:r>
              <a:rPr sz="3200" spc="-90" dirty="0">
                <a:latin typeface="Tahoma"/>
                <a:cs typeface="Tahoma"/>
              </a:rPr>
              <a:t> </a:t>
            </a:r>
            <a:r>
              <a:rPr sz="3200" dirty="0">
                <a:latin typeface="Tahoma"/>
                <a:cs typeface="Tahoma"/>
              </a:rPr>
              <a:t>stairway</a:t>
            </a:r>
            <a:r>
              <a:rPr sz="3200" spc="-90" dirty="0">
                <a:latin typeface="Tahoma"/>
                <a:cs typeface="Tahoma"/>
              </a:rPr>
              <a:t> </a:t>
            </a:r>
            <a:r>
              <a:rPr sz="3200" spc="-10" dirty="0">
                <a:latin typeface="Tahoma"/>
                <a:cs typeface="Tahoma"/>
              </a:rPr>
              <a:t>safety</a:t>
            </a:r>
            <a:endParaRPr sz="3200">
              <a:latin typeface="Tahoma"/>
              <a:cs typeface="Tahoma"/>
            </a:endParaRPr>
          </a:p>
          <a:p>
            <a:pPr marL="469265">
              <a:lnSpc>
                <a:spcPct val="100000"/>
              </a:lnSpc>
              <a:spcBef>
                <a:spcPts val="1180"/>
              </a:spcBef>
            </a:pPr>
            <a:r>
              <a:rPr sz="2800" spc="-10" dirty="0">
                <a:latin typeface="Tahoma"/>
                <a:cs typeface="Tahoma"/>
              </a:rPr>
              <a:t>–Treads</a:t>
            </a:r>
            <a:endParaRPr sz="2800">
              <a:latin typeface="Tahoma"/>
              <a:cs typeface="Tahoma"/>
            </a:endParaRPr>
          </a:p>
          <a:p>
            <a:pPr marL="773430" lvl="1" indent="-304165">
              <a:lnSpc>
                <a:spcPct val="100000"/>
              </a:lnSpc>
              <a:spcBef>
                <a:spcPts val="670"/>
              </a:spcBef>
              <a:buChar char="–"/>
              <a:tabLst>
                <a:tab pos="773430" algn="l"/>
              </a:tabLst>
            </a:pPr>
            <a:r>
              <a:rPr sz="2800" spc="-10" dirty="0">
                <a:latin typeface="Tahoma"/>
                <a:cs typeface="Tahoma"/>
              </a:rPr>
              <a:t>Rails</a:t>
            </a:r>
            <a:endParaRPr sz="2800">
              <a:latin typeface="Tahoma"/>
              <a:cs typeface="Tahoma"/>
            </a:endParaRPr>
          </a:p>
          <a:p>
            <a:pPr marL="1153795" lvl="2" indent="-227329">
              <a:lnSpc>
                <a:spcPct val="100000"/>
              </a:lnSpc>
              <a:spcBef>
                <a:spcPts val="580"/>
              </a:spcBef>
              <a:buFont typeface="Arial"/>
              <a:buChar char="•"/>
              <a:tabLst>
                <a:tab pos="1153795" algn="l"/>
              </a:tabLst>
            </a:pPr>
            <a:r>
              <a:rPr sz="2400" spc="-10" dirty="0">
                <a:latin typeface="Tahoma"/>
                <a:cs typeface="Tahoma"/>
              </a:rPr>
              <a:t>Handrails</a:t>
            </a:r>
            <a:endParaRPr sz="2400">
              <a:latin typeface="Tahoma"/>
              <a:cs typeface="Tahoma"/>
            </a:endParaRPr>
          </a:p>
          <a:p>
            <a:pPr marL="1153795" lvl="2" indent="-227329">
              <a:lnSpc>
                <a:spcPct val="100000"/>
              </a:lnSpc>
              <a:spcBef>
                <a:spcPts val="580"/>
              </a:spcBef>
              <a:buFont typeface="Arial"/>
              <a:buChar char="•"/>
              <a:tabLst>
                <a:tab pos="1153795" algn="l"/>
              </a:tabLst>
            </a:pPr>
            <a:r>
              <a:rPr sz="2400" dirty="0">
                <a:latin typeface="Tahoma"/>
                <a:cs typeface="Tahoma"/>
              </a:rPr>
              <a:t>Stair</a:t>
            </a:r>
            <a:r>
              <a:rPr sz="2400" spc="-20" dirty="0">
                <a:latin typeface="Tahoma"/>
                <a:cs typeface="Tahoma"/>
              </a:rPr>
              <a:t> </a:t>
            </a:r>
            <a:r>
              <a:rPr sz="2400" spc="-10" dirty="0">
                <a:latin typeface="Tahoma"/>
                <a:cs typeface="Tahoma"/>
              </a:rPr>
              <a:t>rails</a:t>
            </a:r>
            <a:endParaRPr sz="2400">
              <a:latin typeface="Tahoma"/>
              <a:cs typeface="Tahoma"/>
            </a:endParaRPr>
          </a:p>
          <a:p>
            <a:pPr marL="1153795" lvl="2" indent="-227329">
              <a:lnSpc>
                <a:spcPct val="100000"/>
              </a:lnSpc>
              <a:spcBef>
                <a:spcPts val="575"/>
              </a:spcBef>
              <a:buFont typeface="Arial"/>
              <a:buChar char="•"/>
              <a:tabLst>
                <a:tab pos="1153795" algn="l"/>
              </a:tabLst>
            </a:pPr>
            <a:r>
              <a:rPr sz="2400" spc="-10" dirty="0">
                <a:latin typeface="Tahoma"/>
                <a:cs typeface="Tahoma"/>
              </a:rPr>
              <a:t>Guardrails</a:t>
            </a:r>
            <a:endParaRPr sz="2400">
              <a:latin typeface="Tahoma"/>
              <a:cs typeface="Tahoma"/>
            </a:endParaRPr>
          </a:p>
          <a:p>
            <a:pPr marL="729615" lvl="1" indent="-260350">
              <a:lnSpc>
                <a:spcPct val="100000"/>
              </a:lnSpc>
              <a:spcBef>
                <a:spcPts val="1175"/>
              </a:spcBef>
              <a:buSzPct val="85714"/>
              <a:buChar char="–"/>
              <a:tabLst>
                <a:tab pos="729615" algn="l"/>
              </a:tabLst>
            </a:pPr>
            <a:r>
              <a:rPr sz="2800" dirty="0">
                <a:latin typeface="Tahoma"/>
                <a:cs typeface="Tahoma"/>
              </a:rPr>
              <a:t>Landings</a:t>
            </a:r>
            <a:r>
              <a:rPr sz="2800" spc="-85" dirty="0">
                <a:latin typeface="Tahoma"/>
                <a:cs typeface="Tahoma"/>
              </a:rPr>
              <a:t> </a:t>
            </a:r>
            <a:r>
              <a:rPr sz="2800" dirty="0">
                <a:latin typeface="Tahoma"/>
                <a:cs typeface="Tahoma"/>
              </a:rPr>
              <a:t>and</a:t>
            </a:r>
            <a:r>
              <a:rPr sz="2800" spc="-90" dirty="0">
                <a:latin typeface="Tahoma"/>
                <a:cs typeface="Tahoma"/>
              </a:rPr>
              <a:t> </a:t>
            </a:r>
            <a:r>
              <a:rPr sz="2800" spc="-10" dirty="0">
                <a:latin typeface="Tahoma"/>
                <a:cs typeface="Tahoma"/>
              </a:rPr>
              <a:t>Platforms</a:t>
            </a:r>
            <a:endParaRPr sz="2800">
              <a:latin typeface="Tahoma"/>
              <a:cs typeface="Tahoma"/>
            </a:endParaRPr>
          </a:p>
        </p:txBody>
      </p:sp>
      <p:grpSp>
        <p:nvGrpSpPr>
          <p:cNvPr id="4" name="object 4"/>
          <p:cNvGrpSpPr/>
          <p:nvPr/>
        </p:nvGrpSpPr>
        <p:grpSpPr>
          <a:xfrm>
            <a:off x="0" y="0"/>
            <a:ext cx="9144000" cy="624205"/>
            <a:chOff x="0" y="0"/>
            <a:chExt cx="9144000" cy="624205"/>
          </a:xfrm>
        </p:grpSpPr>
        <p:sp>
          <p:nvSpPr>
            <p:cNvPr id="5" name="object 5"/>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6" name="object 6"/>
            <p:cNvPicPr/>
            <p:nvPr/>
          </p:nvPicPr>
          <p:blipFill>
            <a:blip r:embed="rId2" cstate="print"/>
            <a:stretch>
              <a:fillRect/>
            </a:stretch>
          </p:blipFill>
          <p:spPr>
            <a:xfrm>
              <a:off x="2723388" y="0"/>
              <a:ext cx="3720846" cy="624077"/>
            </a:xfrm>
            <a:prstGeom prst="rect">
              <a:avLst/>
            </a:prstGeom>
          </p:spPr>
        </p:pic>
      </p:grpSp>
      <p:sp>
        <p:nvSpPr>
          <p:cNvPr id="7" name="object 7"/>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46D9C8-D3F6-FBCF-7518-FBDAE500CCC5}"/>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endParaRPr lang="en-US" sz="1600" dirty="0">
              <a:effectLst/>
              <a:latin typeface="Times New Roman"/>
              <a:ea typeface="Calibri" panose="020F0502020204030204" pitchFamily="34" charset="0"/>
              <a:cs typeface="Times New Roman"/>
            </a:endParaRPr>
          </a:p>
          <a:p>
            <a:pPr marL="0" marR="0">
              <a:spcBef>
                <a:spcPts val="0"/>
              </a:spcBef>
              <a:spcAft>
                <a:spcPts val="75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5219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0538" y="837387"/>
            <a:ext cx="3583940" cy="697230"/>
          </a:xfrm>
          <a:prstGeom prst="rect">
            <a:avLst/>
          </a:prstGeom>
        </p:spPr>
        <p:txBody>
          <a:bodyPr vert="horz" wrap="square" lIns="0" tIns="13335" rIns="0" bIns="0" rtlCol="0">
            <a:spAutoFit/>
          </a:bodyPr>
          <a:lstStyle/>
          <a:p>
            <a:pPr marL="12700">
              <a:lnSpc>
                <a:spcPct val="100000"/>
              </a:lnSpc>
              <a:spcBef>
                <a:spcPts val="105"/>
              </a:spcBef>
            </a:pPr>
            <a:r>
              <a:rPr spc="-10" dirty="0"/>
              <a:t>Introduction</a:t>
            </a:r>
          </a:p>
        </p:txBody>
      </p:sp>
      <p:sp>
        <p:nvSpPr>
          <p:cNvPr id="3" name="object 3"/>
          <p:cNvSpPr txBox="1"/>
          <p:nvPr/>
        </p:nvSpPr>
        <p:spPr>
          <a:xfrm>
            <a:off x="1031544" y="1965401"/>
            <a:ext cx="6797040" cy="4246245"/>
          </a:xfrm>
          <a:prstGeom prst="rect">
            <a:avLst/>
          </a:prstGeom>
        </p:spPr>
        <p:txBody>
          <a:bodyPr vert="horz" wrap="square" lIns="0" tIns="67945" rIns="0" bIns="0" rtlCol="0">
            <a:spAutoFit/>
          </a:bodyPr>
          <a:lstStyle/>
          <a:p>
            <a:pPr marL="354965" marR="1208405" indent="-342900">
              <a:lnSpc>
                <a:spcPts val="3460"/>
              </a:lnSpc>
              <a:spcBef>
                <a:spcPts val="535"/>
              </a:spcBef>
              <a:buChar char="•"/>
              <a:tabLst>
                <a:tab pos="354965" algn="l"/>
              </a:tabLst>
            </a:pPr>
            <a:r>
              <a:rPr sz="3200" dirty="0">
                <a:latin typeface="Tahoma"/>
                <a:cs typeface="Tahoma"/>
              </a:rPr>
              <a:t>Falls</a:t>
            </a:r>
            <a:r>
              <a:rPr sz="3200" spc="-85" dirty="0">
                <a:latin typeface="Tahoma"/>
                <a:cs typeface="Tahoma"/>
              </a:rPr>
              <a:t> </a:t>
            </a:r>
            <a:r>
              <a:rPr sz="3200" dirty="0">
                <a:latin typeface="Tahoma"/>
                <a:cs typeface="Tahoma"/>
              </a:rPr>
              <a:t>are</a:t>
            </a:r>
            <a:r>
              <a:rPr sz="3200" spc="-95" dirty="0">
                <a:latin typeface="Tahoma"/>
                <a:cs typeface="Tahoma"/>
              </a:rPr>
              <a:t> </a:t>
            </a:r>
            <a:r>
              <a:rPr sz="3200" dirty="0">
                <a:latin typeface="Tahoma"/>
                <a:cs typeface="Tahoma"/>
              </a:rPr>
              <a:t>the</a:t>
            </a:r>
            <a:r>
              <a:rPr sz="3200" spc="-85" dirty="0">
                <a:latin typeface="Tahoma"/>
                <a:cs typeface="Tahoma"/>
              </a:rPr>
              <a:t> </a:t>
            </a:r>
            <a:r>
              <a:rPr sz="3200" dirty="0">
                <a:latin typeface="Tahoma"/>
                <a:cs typeface="Tahoma"/>
              </a:rPr>
              <a:t>leading</a:t>
            </a:r>
            <a:r>
              <a:rPr sz="3200" spc="-80" dirty="0">
                <a:latin typeface="Tahoma"/>
                <a:cs typeface="Tahoma"/>
              </a:rPr>
              <a:t> </a:t>
            </a:r>
            <a:r>
              <a:rPr sz="3200" dirty="0">
                <a:latin typeface="Tahoma"/>
                <a:cs typeface="Tahoma"/>
              </a:rPr>
              <a:t>cause</a:t>
            </a:r>
            <a:r>
              <a:rPr sz="3200" spc="-100" dirty="0">
                <a:latin typeface="Tahoma"/>
                <a:cs typeface="Tahoma"/>
              </a:rPr>
              <a:t> </a:t>
            </a:r>
            <a:r>
              <a:rPr sz="3200" spc="-25" dirty="0">
                <a:latin typeface="Tahoma"/>
                <a:cs typeface="Tahoma"/>
              </a:rPr>
              <a:t>of </a:t>
            </a:r>
            <a:r>
              <a:rPr sz="3200" dirty="0">
                <a:latin typeface="Tahoma"/>
                <a:cs typeface="Tahoma"/>
              </a:rPr>
              <a:t>fatalities</a:t>
            </a:r>
            <a:r>
              <a:rPr sz="3200" spc="-114" dirty="0">
                <a:latin typeface="Tahoma"/>
                <a:cs typeface="Tahoma"/>
              </a:rPr>
              <a:t> </a:t>
            </a:r>
            <a:r>
              <a:rPr sz="3200" dirty="0">
                <a:latin typeface="Tahoma"/>
                <a:cs typeface="Tahoma"/>
              </a:rPr>
              <a:t>in</a:t>
            </a:r>
            <a:r>
              <a:rPr sz="3200" spc="-100" dirty="0">
                <a:latin typeface="Tahoma"/>
                <a:cs typeface="Tahoma"/>
              </a:rPr>
              <a:t> </a:t>
            </a:r>
            <a:r>
              <a:rPr sz="3200" spc="-10" dirty="0">
                <a:latin typeface="Tahoma"/>
                <a:cs typeface="Tahoma"/>
              </a:rPr>
              <a:t>constructions</a:t>
            </a:r>
            <a:endParaRPr sz="3200">
              <a:latin typeface="Tahoma"/>
              <a:cs typeface="Tahoma"/>
            </a:endParaRPr>
          </a:p>
          <a:p>
            <a:pPr marL="354965" marR="448309" indent="-342900">
              <a:lnSpc>
                <a:spcPts val="3460"/>
              </a:lnSpc>
              <a:spcBef>
                <a:spcPts val="1725"/>
              </a:spcBef>
              <a:buChar char="•"/>
              <a:tabLst>
                <a:tab pos="354965" algn="l"/>
              </a:tabLst>
            </a:pPr>
            <a:r>
              <a:rPr sz="3200" dirty="0">
                <a:latin typeface="Tahoma"/>
                <a:cs typeface="Tahoma"/>
              </a:rPr>
              <a:t>Falls</a:t>
            </a:r>
            <a:r>
              <a:rPr sz="3200" spc="-90" dirty="0">
                <a:latin typeface="Tahoma"/>
                <a:cs typeface="Tahoma"/>
              </a:rPr>
              <a:t> </a:t>
            </a:r>
            <a:r>
              <a:rPr sz="3200" dirty="0">
                <a:latin typeface="Tahoma"/>
                <a:cs typeface="Tahoma"/>
              </a:rPr>
              <a:t>from</a:t>
            </a:r>
            <a:r>
              <a:rPr sz="3200" spc="-105" dirty="0">
                <a:latin typeface="Tahoma"/>
                <a:cs typeface="Tahoma"/>
              </a:rPr>
              <a:t> </a:t>
            </a:r>
            <a:r>
              <a:rPr sz="3200" dirty="0">
                <a:latin typeface="Tahoma"/>
                <a:cs typeface="Tahoma"/>
              </a:rPr>
              <a:t>ladders</a:t>
            </a:r>
            <a:r>
              <a:rPr sz="3200" spc="-95" dirty="0">
                <a:latin typeface="Tahoma"/>
                <a:cs typeface="Tahoma"/>
              </a:rPr>
              <a:t> </a:t>
            </a:r>
            <a:r>
              <a:rPr sz="3200" dirty="0">
                <a:latin typeface="Tahoma"/>
                <a:cs typeface="Tahoma"/>
              </a:rPr>
              <a:t>make</a:t>
            </a:r>
            <a:r>
              <a:rPr sz="3200" spc="-100" dirty="0">
                <a:latin typeface="Tahoma"/>
                <a:cs typeface="Tahoma"/>
              </a:rPr>
              <a:t> </a:t>
            </a:r>
            <a:r>
              <a:rPr sz="3200" dirty="0">
                <a:latin typeface="Tahoma"/>
                <a:cs typeface="Tahoma"/>
              </a:rPr>
              <a:t>up</a:t>
            </a:r>
            <a:r>
              <a:rPr sz="3200" spc="-90" dirty="0">
                <a:latin typeface="Tahoma"/>
                <a:cs typeface="Tahoma"/>
              </a:rPr>
              <a:t> </a:t>
            </a:r>
            <a:r>
              <a:rPr sz="3200" spc="-10" dirty="0">
                <a:latin typeface="Tahoma"/>
                <a:cs typeface="Tahoma"/>
              </a:rPr>
              <a:t>about one-</a:t>
            </a:r>
            <a:r>
              <a:rPr sz="3200" dirty="0">
                <a:latin typeface="Tahoma"/>
                <a:cs typeface="Tahoma"/>
              </a:rPr>
              <a:t>third</a:t>
            </a:r>
            <a:r>
              <a:rPr sz="3200" spc="-45" dirty="0">
                <a:latin typeface="Tahoma"/>
                <a:cs typeface="Tahoma"/>
              </a:rPr>
              <a:t> </a:t>
            </a:r>
            <a:r>
              <a:rPr sz="3200" dirty="0">
                <a:latin typeface="Tahoma"/>
                <a:cs typeface="Tahoma"/>
              </a:rPr>
              <a:t>of</a:t>
            </a:r>
            <a:r>
              <a:rPr sz="3200" spc="-45" dirty="0">
                <a:latin typeface="Tahoma"/>
                <a:cs typeface="Tahoma"/>
              </a:rPr>
              <a:t> </a:t>
            </a:r>
            <a:r>
              <a:rPr sz="3200" dirty="0">
                <a:latin typeface="Tahoma"/>
                <a:cs typeface="Tahoma"/>
              </a:rPr>
              <a:t>these</a:t>
            </a:r>
            <a:r>
              <a:rPr sz="3200" spc="-55" dirty="0">
                <a:latin typeface="Tahoma"/>
                <a:cs typeface="Tahoma"/>
              </a:rPr>
              <a:t> </a:t>
            </a:r>
            <a:r>
              <a:rPr sz="3200" spc="-10" dirty="0">
                <a:latin typeface="Tahoma"/>
                <a:cs typeface="Tahoma"/>
              </a:rPr>
              <a:t>fatalities</a:t>
            </a:r>
            <a:endParaRPr sz="3200">
              <a:latin typeface="Tahoma"/>
              <a:cs typeface="Tahoma"/>
            </a:endParaRPr>
          </a:p>
          <a:p>
            <a:pPr marL="354965" marR="5080" indent="-342900">
              <a:lnSpc>
                <a:spcPct val="90000"/>
              </a:lnSpc>
              <a:spcBef>
                <a:spcPts val="1675"/>
              </a:spcBef>
              <a:buChar char="•"/>
              <a:tabLst>
                <a:tab pos="354965" algn="l"/>
              </a:tabLst>
            </a:pPr>
            <a:r>
              <a:rPr sz="3200" dirty="0">
                <a:latin typeface="Tahoma"/>
                <a:cs typeface="Tahoma"/>
              </a:rPr>
              <a:t>Approximately</a:t>
            </a:r>
            <a:r>
              <a:rPr sz="3200" spc="-105" dirty="0">
                <a:latin typeface="Tahoma"/>
                <a:cs typeface="Tahoma"/>
              </a:rPr>
              <a:t> </a:t>
            </a:r>
            <a:r>
              <a:rPr sz="3200" dirty="0">
                <a:latin typeface="Tahoma"/>
                <a:cs typeface="Tahoma"/>
              </a:rPr>
              <a:t>25,000</a:t>
            </a:r>
            <a:r>
              <a:rPr sz="3200" spc="-125" dirty="0">
                <a:latin typeface="Tahoma"/>
                <a:cs typeface="Tahoma"/>
              </a:rPr>
              <a:t> </a:t>
            </a:r>
            <a:r>
              <a:rPr sz="3200" dirty="0">
                <a:latin typeface="Tahoma"/>
                <a:cs typeface="Tahoma"/>
              </a:rPr>
              <a:t>injuries</a:t>
            </a:r>
            <a:r>
              <a:rPr sz="3200" spc="-125" dirty="0">
                <a:latin typeface="Tahoma"/>
                <a:cs typeface="Tahoma"/>
              </a:rPr>
              <a:t> </a:t>
            </a:r>
            <a:r>
              <a:rPr sz="3200" spc="-25" dirty="0">
                <a:latin typeface="Tahoma"/>
                <a:cs typeface="Tahoma"/>
              </a:rPr>
              <a:t>per </a:t>
            </a:r>
            <a:r>
              <a:rPr sz="3200" dirty="0">
                <a:latin typeface="Tahoma"/>
                <a:cs typeface="Tahoma"/>
              </a:rPr>
              <a:t>year</a:t>
            </a:r>
            <a:r>
              <a:rPr sz="3200" spc="-50" dirty="0">
                <a:latin typeface="Tahoma"/>
                <a:cs typeface="Tahoma"/>
              </a:rPr>
              <a:t> </a:t>
            </a:r>
            <a:r>
              <a:rPr sz="3200" dirty="0">
                <a:latin typeface="Tahoma"/>
                <a:cs typeface="Tahoma"/>
              </a:rPr>
              <a:t>due</a:t>
            </a:r>
            <a:r>
              <a:rPr sz="3200" spc="-70" dirty="0">
                <a:latin typeface="Tahoma"/>
                <a:cs typeface="Tahoma"/>
              </a:rPr>
              <a:t> </a:t>
            </a:r>
            <a:r>
              <a:rPr sz="3200" dirty="0">
                <a:latin typeface="Tahoma"/>
                <a:cs typeface="Tahoma"/>
              </a:rPr>
              <a:t>to</a:t>
            </a:r>
            <a:r>
              <a:rPr sz="3200" spc="-50" dirty="0">
                <a:latin typeface="Tahoma"/>
                <a:cs typeface="Tahoma"/>
              </a:rPr>
              <a:t> </a:t>
            </a:r>
            <a:r>
              <a:rPr sz="3200" dirty="0">
                <a:latin typeface="Tahoma"/>
                <a:cs typeface="Tahoma"/>
              </a:rPr>
              <a:t>falls</a:t>
            </a:r>
            <a:r>
              <a:rPr sz="3200" spc="-50" dirty="0">
                <a:latin typeface="Tahoma"/>
                <a:cs typeface="Tahoma"/>
              </a:rPr>
              <a:t> </a:t>
            </a:r>
            <a:r>
              <a:rPr sz="3200" dirty="0">
                <a:latin typeface="Tahoma"/>
                <a:cs typeface="Tahoma"/>
              </a:rPr>
              <a:t>from</a:t>
            </a:r>
            <a:r>
              <a:rPr sz="3200" spc="-70" dirty="0">
                <a:latin typeface="Tahoma"/>
                <a:cs typeface="Tahoma"/>
              </a:rPr>
              <a:t> </a:t>
            </a:r>
            <a:r>
              <a:rPr sz="3200" dirty="0">
                <a:latin typeface="Tahoma"/>
                <a:cs typeface="Tahoma"/>
              </a:rPr>
              <a:t>stairways</a:t>
            </a:r>
            <a:r>
              <a:rPr sz="3200" spc="-60" dirty="0">
                <a:latin typeface="Tahoma"/>
                <a:cs typeface="Tahoma"/>
              </a:rPr>
              <a:t> </a:t>
            </a:r>
            <a:r>
              <a:rPr sz="3200" spc="-25" dirty="0">
                <a:latin typeface="Tahoma"/>
                <a:cs typeface="Tahoma"/>
              </a:rPr>
              <a:t>and </a:t>
            </a:r>
            <a:r>
              <a:rPr sz="3200" spc="-10" dirty="0">
                <a:latin typeface="Tahoma"/>
                <a:cs typeface="Tahoma"/>
              </a:rPr>
              <a:t>ladders</a:t>
            </a:r>
            <a:endParaRPr sz="3200">
              <a:latin typeface="Tahoma"/>
              <a:cs typeface="Tahoma"/>
            </a:endParaRPr>
          </a:p>
          <a:p>
            <a:pPr marL="354965" indent="-342265">
              <a:lnSpc>
                <a:spcPct val="100000"/>
              </a:lnSpc>
              <a:spcBef>
                <a:spcPts val="1340"/>
              </a:spcBef>
              <a:buChar char="•"/>
              <a:tabLst>
                <a:tab pos="354965" algn="l"/>
              </a:tabLst>
            </a:pPr>
            <a:r>
              <a:rPr sz="3200" dirty="0">
                <a:latin typeface="Tahoma"/>
                <a:cs typeface="Tahoma"/>
              </a:rPr>
              <a:t>Falls</a:t>
            </a:r>
            <a:r>
              <a:rPr sz="3200" spc="-120" dirty="0">
                <a:latin typeface="Tahoma"/>
                <a:cs typeface="Tahoma"/>
              </a:rPr>
              <a:t> </a:t>
            </a:r>
            <a:r>
              <a:rPr sz="3200" dirty="0">
                <a:latin typeface="Tahoma"/>
                <a:cs typeface="Tahoma"/>
              </a:rPr>
              <a:t>are</a:t>
            </a:r>
            <a:r>
              <a:rPr sz="3200" spc="-130" dirty="0">
                <a:latin typeface="Tahoma"/>
                <a:cs typeface="Tahoma"/>
              </a:rPr>
              <a:t> </a:t>
            </a:r>
            <a:r>
              <a:rPr sz="3200" spc="-10" dirty="0">
                <a:latin typeface="Tahoma"/>
                <a:cs typeface="Tahoma"/>
              </a:rPr>
              <a:t>preventable</a:t>
            </a:r>
            <a:endParaRPr sz="3200">
              <a:latin typeface="Tahoma"/>
              <a:cs typeface="Tahoma"/>
            </a:endParaRPr>
          </a:p>
        </p:txBody>
      </p:sp>
      <p:grpSp>
        <p:nvGrpSpPr>
          <p:cNvPr id="4" name="object 4"/>
          <p:cNvGrpSpPr/>
          <p:nvPr/>
        </p:nvGrpSpPr>
        <p:grpSpPr>
          <a:xfrm>
            <a:off x="0" y="0"/>
            <a:ext cx="9144000" cy="624205"/>
            <a:chOff x="0" y="0"/>
            <a:chExt cx="9144000" cy="624205"/>
          </a:xfrm>
        </p:grpSpPr>
        <p:sp>
          <p:nvSpPr>
            <p:cNvPr id="5" name="object 5"/>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6" name="object 6"/>
            <p:cNvPicPr/>
            <p:nvPr/>
          </p:nvPicPr>
          <p:blipFill>
            <a:blip r:embed="rId2" cstate="print"/>
            <a:stretch>
              <a:fillRect/>
            </a:stretch>
          </p:blipFill>
          <p:spPr>
            <a:xfrm>
              <a:off x="2723388" y="0"/>
              <a:ext cx="3720846" cy="624077"/>
            </a:xfrm>
            <a:prstGeom prst="rect">
              <a:avLst/>
            </a:prstGeom>
          </p:spPr>
        </p:pic>
      </p:grpSp>
      <p:sp>
        <p:nvSpPr>
          <p:cNvPr id="7" name="object 7"/>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74980" rIns="0" bIns="0" rtlCol="0">
            <a:spAutoFit/>
          </a:bodyPr>
          <a:lstStyle/>
          <a:p>
            <a:pPr marL="491490">
              <a:lnSpc>
                <a:spcPct val="100000"/>
              </a:lnSpc>
              <a:spcBef>
                <a:spcPts val="100"/>
              </a:spcBef>
            </a:pPr>
            <a:r>
              <a:rPr sz="4200" dirty="0"/>
              <a:t>Types</a:t>
            </a:r>
            <a:r>
              <a:rPr sz="4200" spc="-25" dirty="0"/>
              <a:t> </a:t>
            </a:r>
            <a:r>
              <a:rPr sz="4200" dirty="0"/>
              <a:t>of</a:t>
            </a:r>
            <a:r>
              <a:rPr sz="4200" spc="-15" dirty="0"/>
              <a:t> </a:t>
            </a:r>
            <a:r>
              <a:rPr sz="4200" dirty="0"/>
              <a:t>Ladders</a:t>
            </a:r>
            <a:r>
              <a:rPr sz="4200" spc="-30" dirty="0"/>
              <a:t> </a:t>
            </a:r>
            <a:r>
              <a:rPr sz="4200" dirty="0"/>
              <a:t>&amp;</a:t>
            </a:r>
            <a:r>
              <a:rPr sz="4200" spc="-15" dirty="0"/>
              <a:t> </a:t>
            </a:r>
            <a:r>
              <a:rPr sz="4200" spc="-10" dirty="0"/>
              <a:t>Stairways</a:t>
            </a:r>
            <a:endParaRPr sz="4200"/>
          </a:p>
        </p:txBody>
      </p:sp>
      <p:grpSp>
        <p:nvGrpSpPr>
          <p:cNvPr id="4" name="object 4"/>
          <p:cNvGrpSpPr/>
          <p:nvPr/>
        </p:nvGrpSpPr>
        <p:grpSpPr>
          <a:xfrm>
            <a:off x="942975" y="2454782"/>
            <a:ext cx="3405504" cy="3556635"/>
            <a:chOff x="942975" y="2454782"/>
            <a:chExt cx="3405504" cy="3556635"/>
          </a:xfrm>
        </p:grpSpPr>
        <p:pic>
          <p:nvPicPr>
            <p:cNvPr id="5" name="object 5"/>
            <p:cNvPicPr/>
            <p:nvPr/>
          </p:nvPicPr>
          <p:blipFill>
            <a:blip r:embed="rId3" cstate="print"/>
            <a:stretch>
              <a:fillRect/>
            </a:stretch>
          </p:blipFill>
          <p:spPr>
            <a:xfrm>
              <a:off x="952500" y="2464307"/>
              <a:ext cx="3386328" cy="3537204"/>
            </a:xfrm>
            <a:prstGeom prst="rect">
              <a:avLst/>
            </a:prstGeom>
          </p:spPr>
        </p:pic>
        <p:sp>
          <p:nvSpPr>
            <p:cNvPr id="6" name="object 6"/>
            <p:cNvSpPr/>
            <p:nvPr/>
          </p:nvSpPr>
          <p:spPr>
            <a:xfrm>
              <a:off x="947737" y="2459545"/>
              <a:ext cx="3395979" cy="3547110"/>
            </a:xfrm>
            <a:custGeom>
              <a:avLst/>
              <a:gdLst/>
              <a:ahLst/>
              <a:cxnLst/>
              <a:rect l="l" t="t" r="r" b="b"/>
              <a:pathLst>
                <a:path w="3395979" h="3547110">
                  <a:moveTo>
                    <a:pt x="0" y="3546729"/>
                  </a:moveTo>
                  <a:lnTo>
                    <a:pt x="3395853" y="3546729"/>
                  </a:lnTo>
                  <a:lnTo>
                    <a:pt x="3395853" y="0"/>
                  </a:lnTo>
                  <a:lnTo>
                    <a:pt x="0" y="0"/>
                  </a:lnTo>
                  <a:lnTo>
                    <a:pt x="0" y="3546729"/>
                  </a:lnTo>
                  <a:close/>
                </a:path>
              </a:pathLst>
            </a:custGeom>
            <a:ln w="9525">
              <a:solidFill>
                <a:srgbClr val="000000"/>
              </a:solidFill>
            </a:ln>
          </p:spPr>
          <p:txBody>
            <a:bodyPr wrap="square" lIns="0" tIns="0" rIns="0" bIns="0" rtlCol="0"/>
            <a:lstStyle/>
            <a:p>
              <a:endParaRPr/>
            </a:p>
          </p:txBody>
        </p:sp>
      </p:grpSp>
      <p:sp>
        <p:nvSpPr>
          <p:cNvPr id="7" name="object 7"/>
          <p:cNvSpPr txBox="1"/>
          <p:nvPr/>
        </p:nvSpPr>
        <p:spPr>
          <a:xfrm>
            <a:off x="1031544" y="1485645"/>
            <a:ext cx="2851150" cy="513715"/>
          </a:xfrm>
          <a:prstGeom prst="rect">
            <a:avLst/>
          </a:prstGeom>
        </p:spPr>
        <p:txBody>
          <a:bodyPr vert="horz" wrap="square" lIns="0" tIns="13335" rIns="0" bIns="0" rtlCol="0">
            <a:spAutoFit/>
          </a:bodyPr>
          <a:lstStyle/>
          <a:p>
            <a:pPr marL="469265" indent="-456565">
              <a:lnSpc>
                <a:spcPct val="100000"/>
              </a:lnSpc>
              <a:spcBef>
                <a:spcPts val="105"/>
              </a:spcBef>
              <a:buFont typeface="Arial"/>
              <a:buChar char="•"/>
              <a:tabLst>
                <a:tab pos="469265" algn="l"/>
              </a:tabLst>
            </a:pPr>
            <a:r>
              <a:rPr sz="3200" dirty="0">
                <a:latin typeface="Tahoma"/>
                <a:cs typeface="Tahoma"/>
              </a:rPr>
              <a:t>Fixed</a:t>
            </a:r>
            <a:r>
              <a:rPr sz="3200" spc="-120" dirty="0">
                <a:latin typeface="Tahoma"/>
                <a:cs typeface="Tahoma"/>
              </a:rPr>
              <a:t> </a:t>
            </a:r>
            <a:r>
              <a:rPr sz="3200" spc="-10" dirty="0">
                <a:latin typeface="Tahoma"/>
                <a:cs typeface="Tahoma"/>
              </a:rPr>
              <a:t>ladders</a:t>
            </a:r>
            <a:endParaRPr sz="3200">
              <a:latin typeface="Tahoma"/>
              <a:cs typeface="Tahoma"/>
            </a:endParaRPr>
          </a:p>
        </p:txBody>
      </p:sp>
      <p:sp>
        <p:nvSpPr>
          <p:cNvPr id="8" name="object 8"/>
          <p:cNvSpPr txBox="1"/>
          <p:nvPr/>
        </p:nvSpPr>
        <p:spPr>
          <a:xfrm>
            <a:off x="1322577" y="6047943"/>
            <a:ext cx="6597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35" dirty="0">
                <a:latin typeface="Tahoma"/>
                <a:cs typeface="Tahoma"/>
              </a:rPr>
              <a:t> </a:t>
            </a:r>
            <a:r>
              <a:rPr sz="800" spc="-20" dirty="0">
                <a:latin typeface="Tahoma"/>
                <a:cs typeface="Tahoma"/>
              </a:rPr>
              <a:t>OSHA</a:t>
            </a:r>
            <a:endParaRPr sz="800">
              <a:latin typeface="Tahoma"/>
              <a:cs typeface="Tahoma"/>
            </a:endParaRPr>
          </a:p>
        </p:txBody>
      </p:sp>
      <p:grpSp>
        <p:nvGrpSpPr>
          <p:cNvPr id="9" name="object 9"/>
          <p:cNvGrpSpPr/>
          <p:nvPr/>
        </p:nvGrpSpPr>
        <p:grpSpPr>
          <a:xfrm>
            <a:off x="5624639" y="2428875"/>
            <a:ext cx="2576830" cy="3582670"/>
            <a:chOff x="5624639" y="2428875"/>
            <a:chExt cx="2576830" cy="3582670"/>
          </a:xfrm>
        </p:grpSpPr>
        <p:pic>
          <p:nvPicPr>
            <p:cNvPr id="10" name="object 10"/>
            <p:cNvPicPr/>
            <p:nvPr/>
          </p:nvPicPr>
          <p:blipFill>
            <a:blip r:embed="rId4" cstate="print"/>
            <a:stretch>
              <a:fillRect/>
            </a:stretch>
          </p:blipFill>
          <p:spPr>
            <a:xfrm>
              <a:off x="5634228" y="2438400"/>
              <a:ext cx="2557272" cy="3563112"/>
            </a:xfrm>
            <a:prstGeom prst="rect">
              <a:avLst/>
            </a:prstGeom>
          </p:spPr>
        </p:pic>
        <p:sp>
          <p:nvSpPr>
            <p:cNvPr id="11" name="object 11"/>
            <p:cNvSpPr/>
            <p:nvPr/>
          </p:nvSpPr>
          <p:spPr>
            <a:xfrm>
              <a:off x="5629402" y="2433637"/>
              <a:ext cx="2567305" cy="3573145"/>
            </a:xfrm>
            <a:custGeom>
              <a:avLst/>
              <a:gdLst/>
              <a:ahLst/>
              <a:cxnLst/>
              <a:rect l="l" t="t" r="r" b="b"/>
              <a:pathLst>
                <a:path w="2567304" h="3573145">
                  <a:moveTo>
                    <a:pt x="0" y="3572637"/>
                  </a:moveTo>
                  <a:lnTo>
                    <a:pt x="2566797" y="3572637"/>
                  </a:lnTo>
                  <a:lnTo>
                    <a:pt x="2566797" y="0"/>
                  </a:lnTo>
                  <a:lnTo>
                    <a:pt x="0" y="0"/>
                  </a:lnTo>
                  <a:lnTo>
                    <a:pt x="0" y="3572637"/>
                  </a:lnTo>
                  <a:close/>
                </a:path>
              </a:pathLst>
            </a:custGeom>
            <a:ln w="9525">
              <a:solidFill>
                <a:srgbClr val="0D0D0D"/>
              </a:solidFill>
            </a:ln>
          </p:spPr>
          <p:txBody>
            <a:bodyPr wrap="square" lIns="0" tIns="0" rIns="0" bIns="0" rtlCol="0"/>
            <a:lstStyle/>
            <a:p>
              <a:endParaRPr/>
            </a:p>
          </p:txBody>
        </p:sp>
      </p:grpSp>
      <p:sp>
        <p:nvSpPr>
          <p:cNvPr id="12" name="object 12"/>
          <p:cNvSpPr txBox="1"/>
          <p:nvPr/>
        </p:nvSpPr>
        <p:spPr>
          <a:xfrm>
            <a:off x="6721220" y="6047943"/>
            <a:ext cx="10661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10" dirty="0">
                <a:latin typeface="Tahoma"/>
                <a:cs typeface="Tahoma"/>
              </a:rPr>
              <a:t> </a:t>
            </a:r>
            <a:r>
              <a:rPr sz="800" dirty="0">
                <a:latin typeface="Tahoma"/>
                <a:cs typeface="Tahoma"/>
              </a:rPr>
              <a:t>TEEX</a:t>
            </a:r>
            <a:r>
              <a:rPr sz="800" spc="-50" dirty="0">
                <a:latin typeface="Tahoma"/>
                <a:cs typeface="Tahoma"/>
              </a:rPr>
              <a:t> </a:t>
            </a:r>
            <a:r>
              <a:rPr sz="800" spc="-10" dirty="0">
                <a:latin typeface="Tahoma"/>
                <a:cs typeface="Tahoma"/>
              </a:rPr>
              <a:t>Harwood</a:t>
            </a:r>
            <a:endParaRPr sz="800">
              <a:latin typeface="Tahoma"/>
              <a:cs typeface="Tahoma"/>
            </a:endParaRPr>
          </a:p>
        </p:txBody>
      </p:sp>
      <p:grpSp>
        <p:nvGrpSpPr>
          <p:cNvPr id="13" name="object 13"/>
          <p:cNvGrpSpPr/>
          <p:nvPr/>
        </p:nvGrpSpPr>
        <p:grpSpPr>
          <a:xfrm>
            <a:off x="0" y="0"/>
            <a:ext cx="9144000" cy="624205"/>
            <a:chOff x="0" y="0"/>
            <a:chExt cx="9144000" cy="624205"/>
          </a:xfrm>
        </p:grpSpPr>
        <p:sp>
          <p:nvSpPr>
            <p:cNvPr id="14" name="object 14"/>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5" name="object 15"/>
            <p:cNvPicPr/>
            <p:nvPr/>
          </p:nvPicPr>
          <p:blipFill>
            <a:blip r:embed="rId5" cstate="print"/>
            <a:stretch>
              <a:fillRect/>
            </a:stretch>
          </p:blipFill>
          <p:spPr>
            <a:xfrm>
              <a:off x="2723388" y="0"/>
              <a:ext cx="3720846" cy="624077"/>
            </a:xfrm>
            <a:prstGeom prst="rect">
              <a:avLst/>
            </a:prstGeom>
          </p:spPr>
        </p:pic>
      </p:grpSp>
      <p:sp>
        <p:nvSpPr>
          <p:cNvPr id="16" name="object 16"/>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491490">
              <a:lnSpc>
                <a:spcPct val="100000"/>
              </a:lnSpc>
              <a:spcBef>
                <a:spcPts val="100"/>
              </a:spcBef>
            </a:pPr>
            <a:r>
              <a:rPr sz="4200" dirty="0"/>
              <a:t>Types</a:t>
            </a:r>
            <a:r>
              <a:rPr sz="4200" spc="-25" dirty="0"/>
              <a:t> </a:t>
            </a:r>
            <a:r>
              <a:rPr sz="4200" dirty="0"/>
              <a:t>of</a:t>
            </a:r>
            <a:r>
              <a:rPr sz="4200" spc="-15" dirty="0"/>
              <a:t> </a:t>
            </a:r>
            <a:r>
              <a:rPr sz="4200" dirty="0"/>
              <a:t>Ladders</a:t>
            </a:r>
            <a:r>
              <a:rPr sz="4200" spc="-30" dirty="0"/>
              <a:t> </a:t>
            </a:r>
            <a:r>
              <a:rPr sz="4200" dirty="0"/>
              <a:t>&amp;</a:t>
            </a:r>
            <a:r>
              <a:rPr sz="4200" spc="-15" dirty="0"/>
              <a:t> </a:t>
            </a:r>
            <a:r>
              <a:rPr sz="4200" spc="-10" dirty="0"/>
              <a:t>Stairways</a:t>
            </a:r>
            <a:endParaRPr sz="4200"/>
          </a:p>
        </p:txBody>
      </p:sp>
      <p:sp>
        <p:nvSpPr>
          <p:cNvPr id="4" name="object 4"/>
          <p:cNvSpPr txBox="1"/>
          <p:nvPr/>
        </p:nvSpPr>
        <p:spPr>
          <a:xfrm>
            <a:off x="750519" y="1551813"/>
            <a:ext cx="3371215" cy="513715"/>
          </a:xfrm>
          <a:prstGeom prst="rect">
            <a:avLst/>
          </a:prstGeom>
        </p:spPr>
        <p:txBody>
          <a:bodyPr vert="horz" wrap="square" lIns="0" tIns="13335" rIns="0" bIns="0" rtlCol="0">
            <a:spAutoFit/>
          </a:bodyPr>
          <a:lstStyle/>
          <a:p>
            <a:pPr marL="469265" indent="-456565">
              <a:lnSpc>
                <a:spcPct val="100000"/>
              </a:lnSpc>
              <a:spcBef>
                <a:spcPts val="105"/>
              </a:spcBef>
              <a:buFont typeface="Arial"/>
              <a:buChar char="•"/>
              <a:tabLst>
                <a:tab pos="469265" algn="l"/>
              </a:tabLst>
            </a:pPr>
            <a:r>
              <a:rPr sz="3200" dirty="0">
                <a:latin typeface="Tahoma"/>
                <a:cs typeface="Tahoma"/>
              </a:rPr>
              <a:t>Portable</a:t>
            </a:r>
            <a:r>
              <a:rPr sz="3200" spc="-215" dirty="0">
                <a:latin typeface="Tahoma"/>
                <a:cs typeface="Tahoma"/>
              </a:rPr>
              <a:t> </a:t>
            </a:r>
            <a:r>
              <a:rPr sz="3200" spc="-10" dirty="0">
                <a:latin typeface="Tahoma"/>
                <a:cs typeface="Tahoma"/>
              </a:rPr>
              <a:t>ladders</a:t>
            </a:r>
            <a:endParaRPr sz="3200">
              <a:latin typeface="Tahoma"/>
              <a:cs typeface="Tahoma"/>
            </a:endParaRPr>
          </a:p>
        </p:txBody>
      </p:sp>
      <p:pic>
        <p:nvPicPr>
          <p:cNvPr id="5" name="object 5"/>
          <p:cNvPicPr/>
          <p:nvPr/>
        </p:nvPicPr>
        <p:blipFill>
          <a:blip r:embed="rId3" cstate="print"/>
          <a:stretch>
            <a:fillRect/>
          </a:stretch>
        </p:blipFill>
        <p:spPr>
          <a:xfrm>
            <a:off x="5340096" y="3962400"/>
            <a:ext cx="1219200" cy="2214372"/>
          </a:xfrm>
          <a:prstGeom prst="rect">
            <a:avLst/>
          </a:prstGeom>
        </p:spPr>
      </p:pic>
      <p:pic>
        <p:nvPicPr>
          <p:cNvPr id="6" name="object 6"/>
          <p:cNvPicPr/>
          <p:nvPr/>
        </p:nvPicPr>
        <p:blipFill>
          <a:blip r:embed="rId4" cstate="print"/>
          <a:stretch>
            <a:fillRect/>
          </a:stretch>
        </p:blipFill>
        <p:spPr>
          <a:xfrm>
            <a:off x="6672071" y="2337816"/>
            <a:ext cx="2203704" cy="3483863"/>
          </a:xfrm>
          <a:prstGeom prst="rect">
            <a:avLst/>
          </a:prstGeom>
        </p:spPr>
      </p:pic>
      <p:grpSp>
        <p:nvGrpSpPr>
          <p:cNvPr id="7" name="object 7"/>
          <p:cNvGrpSpPr/>
          <p:nvPr/>
        </p:nvGrpSpPr>
        <p:grpSpPr>
          <a:xfrm>
            <a:off x="795527" y="2360676"/>
            <a:ext cx="2874645" cy="3994785"/>
            <a:chOff x="795527" y="2360676"/>
            <a:chExt cx="2874645" cy="3994785"/>
          </a:xfrm>
        </p:grpSpPr>
        <p:pic>
          <p:nvPicPr>
            <p:cNvPr id="8" name="object 8"/>
            <p:cNvPicPr/>
            <p:nvPr/>
          </p:nvPicPr>
          <p:blipFill>
            <a:blip r:embed="rId5" cstate="print"/>
            <a:stretch>
              <a:fillRect/>
            </a:stretch>
          </p:blipFill>
          <p:spPr>
            <a:xfrm>
              <a:off x="2145791" y="4046220"/>
              <a:ext cx="1524000" cy="2308860"/>
            </a:xfrm>
            <a:prstGeom prst="rect">
              <a:avLst/>
            </a:prstGeom>
          </p:spPr>
        </p:pic>
        <p:pic>
          <p:nvPicPr>
            <p:cNvPr id="9" name="object 9"/>
            <p:cNvPicPr/>
            <p:nvPr/>
          </p:nvPicPr>
          <p:blipFill>
            <a:blip r:embed="rId6" cstate="print"/>
            <a:stretch>
              <a:fillRect/>
            </a:stretch>
          </p:blipFill>
          <p:spPr>
            <a:xfrm>
              <a:off x="795527" y="2360676"/>
              <a:ext cx="1350263" cy="1921764"/>
            </a:xfrm>
            <a:prstGeom prst="rect">
              <a:avLst/>
            </a:prstGeom>
          </p:spPr>
        </p:pic>
      </p:grpSp>
      <p:sp>
        <p:nvSpPr>
          <p:cNvPr id="10" name="object 10"/>
          <p:cNvSpPr txBox="1"/>
          <p:nvPr/>
        </p:nvSpPr>
        <p:spPr>
          <a:xfrm>
            <a:off x="4016121" y="6389014"/>
            <a:ext cx="111379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15" dirty="0">
                <a:latin typeface="Tahoma"/>
                <a:cs typeface="Tahoma"/>
              </a:rPr>
              <a:t> </a:t>
            </a:r>
            <a:r>
              <a:rPr sz="800" dirty="0">
                <a:latin typeface="Tahoma"/>
                <a:cs typeface="Tahoma"/>
              </a:rPr>
              <a:t>of</a:t>
            </a:r>
            <a:r>
              <a:rPr sz="800" spc="-35" dirty="0">
                <a:latin typeface="Tahoma"/>
                <a:cs typeface="Tahoma"/>
              </a:rPr>
              <a:t> </a:t>
            </a:r>
            <a:r>
              <a:rPr sz="800" dirty="0">
                <a:latin typeface="Tahoma"/>
                <a:cs typeface="Tahoma"/>
              </a:rPr>
              <a:t>photos:</a:t>
            </a:r>
            <a:r>
              <a:rPr sz="800" spc="-20" dirty="0">
                <a:latin typeface="Tahoma"/>
                <a:cs typeface="Tahoma"/>
              </a:rPr>
              <a:t> OSHA</a:t>
            </a:r>
            <a:endParaRPr sz="800">
              <a:latin typeface="Tahoma"/>
              <a:cs typeface="Tahoma"/>
            </a:endParaRPr>
          </a:p>
        </p:txBody>
      </p:sp>
      <p:pic>
        <p:nvPicPr>
          <p:cNvPr id="11" name="object 11"/>
          <p:cNvPicPr/>
          <p:nvPr/>
        </p:nvPicPr>
        <p:blipFill>
          <a:blip r:embed="rId7" cstate="print"/>
          <a:stretch>
            <a:fillRect/>
          </a:stretch>
        </p:blipFill>
        <p:spPr>
          <a:xfrm>
            <a:off x="3823715" y="2337816"/>
            <a:ext cx="1194815" cy="2188463"/>
          </a:xfrm>
          <a:prstGeom prst="rect">
            <a:avLst/>
          </a:prstGeom>
        </p:spPr>
      </p:pic>
      <p:grpSp>
        <p:nvGrpSpPr>
          <p:cNvPr id="12" name="object 12"/>
          <p:cNvGrpSpPr/>
          <p:nvPr/>
        </p:nvGrpSpPr>
        <p:grpSpPr>
          <a:xfrm>
            <a:off x="0" y="0"/>
            <a:ext cx="9144000" cy="624205"/>
            <a:chOff x="0" y="0"/>
            <a:chExt cx="9144000" cy="624205"/>
          </a:xfrm>
        </p:grpSpPr>
        <p:sp>
          <p:nvSpPr>
            <p:cNvPr id="13" name="object 13"/>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4" name="object 14"/>
            <p:cNvPicPr/>
            <p:nvPr/>
          </p:nvPicPr>
          <p:blipFill>
            <a:blip r:embed="rId8" cstate="print"/>
            <a:stretch>
              <a:fillRect/>
            </a:stretch>
          </p:blipFill>
          <p:spPr>
            <a:xfrm>
              <a:off x="2723388" y="0"/>
              <a:ext cx="3720846" cy="624077"/>
            </a:xfrm>
            <a:prstGeom prst="rect">
              <a:avLst/>
            </a:prstGeom>
          </p:spPr>
        </p:pic>
      </p:grpSp>
      <p:sp>
        <p:nvSpPr>
          <p:cNvPr id="15" name="object 15"/>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grpSp>
        <p:nvGrpSpPr>
          <p:cNvPr id="3" name="object 3"/>
          <p:cNvGrpSpPr/>
          <p:nvPr/>
        </p:nvGrpSpPr>
        <p:grpSpPr>
          <a:xfrm>
            <a:off x="5248211" y="2276475"/>
            <a:ext cx="3015615" cy="3371850"/>
            <a:chOff x="5248211" y="2276475"/>
            <a:chExt cx="3015615" cy="3371850"/>
          </a:xfrm>
        </p:grpSpPr>
        <p:pic>
          <p:nvPicPr>
            <p:cNvPr id="4" name="object 4"/>
            <p:cNvPicPr/>
            <p:nvPr/>
          </p:nvPicPr>
          <p:blipFill>
            <a:blip r:embed="rId3" cstate="print"/>
            <a:stretch>
              <a:fillRect/>
            </a:stretch>
          </p:blipFill>
          <p:spPr>
            <a:xfrm>
              <a:off x="5257799" y="2286000"/>
              <a:ext cx="2996183" cy="3352800"/>
            </a:xfrm>
            <a:prstGeom prst="rect">
              <a:avLst/>
            </a:prstGeom>
          </p:spPr>
        </p:pic>
        <p:sp>
          <p:nvSpPr>
            <p:cNvPr id="5" name="object 5"/>
            <p:cNvSpPr/>
            <p:nvPr/>
          </p:nvSpPr>
          <p:spPr>
            <a:xfrm>
              <a:off x="5252973" y="2281237"/>
              <a:ext cx="3006090" cy="3362325"/>
            </a:xfrm>
            <a:custGeom>
              <a:avLst/>
              <a:gdLst/>
              <a:ahLst/>
              <a:cxnLst/>
              <a:rect l="l" t="t" r="r" b="b"/>
              <a:pathLst>
                <a:path w="3006090" h="3362325">
                  <a:moveTo>
                    <a:pt x="0" y="3362325"/>
                  </a:moveTo>
                  <a:lnTo>
                    <a:pt x="3005708" y="3362325"/>
                  </a:lnTo>
                  <a:lnTo>
                    <a:pt x="3005708" y="0"/>
                  </a:lnTo>
                  <a:lnTo>
                    <a:pt x="0" y="0"/>
                  </a:lnTo>
                  <a:lnTo>
                    <a:pt x="0" y="3362325"/>
                  </a:lnTo>
                  <a:close/>
                </a:path>
              </a:pathLst>
            </a:custGeom>
            <a:ln w="9525">
              <a:solidFill>
                <a:srgbClr val="0D0D0D"/>
              </a:solidFill>
            </a:ln>
          </p:spPr>
          <p:txBody>
            <a:bodyPr wrap="square" lIns="0" tIns="0" rIns="0" bIns="0" rtlCol="0"/>
            <a:lstStyle/>
            <a:p>
              <a:endParaRPr/>
            </a:p>
          </p:txBody>
        </p:sp>
      </p:grpSp>
      <p:sp>
        <p:nvSpPr>
          <p:cNvPr id="6" name="object 6"/>
          <p:cNvSpPr txBox="1"/>
          <p:nvPr/>
        </p:nvSpPr>
        <p:spPr>
          <a:xfrm>
            <a:off x="1031544" y="1407413"/>
            <a:ext cx="2191385" cy="513715"/>
          </a:xfrm>
          <a:prstGeom prst="rect">
            <a:avLst/>
          </a:prstGeom>
        </p:spPr>
        <p:txBody>
          <a:bodyPr vert="horz" wrap="square" lIns="0" tIns="13335" rIns="0" bIns="0" rtlCol="0">
            <a:spAutoFit/>
          </a:bodyPr>
          <a:lstStyle/>
          <a:p>
            <a:pPr marL="469265" indent="-456565">
              <a:lnSpc>
                <a:spcPct val="100000"/>
              </a:lnSpc>
              <a:spcBef>
                <a:spcPts val="105"/>
              </a:spcBef>
              <a:buFont typeface="Arial"/>
              <a:buChar char="•"/>
              <a:tabLst>
                <a:tab pos="469265" algn="l"/>
              </a:tabLst>
            </a:pPr>
            <a:r>
              <a:rPr sz="3200" spc="-10" dirty="0">
                <a:latin typeface="Tahoma"/>
                <a:cs typeface="Tahoma"/>
              </a:rPr>
              <a:t>Stairways</a:t>
            </a:r>
            <a:endParaRPr sz="3200">
              <a:latin typeface="Tahoma"/>
              <a:cs typeface="Tahoma"/>
            </a:endParaRPr>
          </a:p>
        </p:txBody>
      </p:sp>
      <p:sp>
        <p:nvSpPr>
          <p:cNvPr id="7" name="object 7"/>
          <p:cNvSpPr txBox="1"/>
          <p:nvPr/>
        </p:nvSpPr>
        <p:spPr>
          <a:xfrm>
            <a:off x="3979545" y="5928461"/>
            <a:ext cx="118618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20" dirty="0">
                <a:latin typeface="Tahoma"/>
                <a:cs typeface="Tahoma"/>
              </a:rPr>
              <a:t> </a:t>
            </a:r>
            <a:r>
              <a:rPr sz="800" dirty="0">
                <a:latin typeface="Tahoma"/>
                <a:cs typeface="Tahoma"/>
              </a:rPr>
              <a:t>of</a:t>
            </a:r>
            <a:r>
              <a:rPr sz="800" spc="-35" dirty="0">
                <a:latin typeface="Tahoma"/>
                <a:cs typeface="Tahoma"/>
              </a:rPr>
              <a:t> </a:t>
            </a:r>
            <a:r>
              <a:rPr sz="800" dirty="0">
                <a:latin typeface="Tahoma"/>
                <a:cs typeface="Tahoma"/>
              </a:rPr>
              <a:t>graphics:</a:t>
            </a:r>
            <a:r>
              <a:rPr sz="800" spc="-20" dirty="0">
                <a:latin typeface="Tahoma"/>
                <a:cs typeface="Tahoma"/>
              </a:rPr>
              <a:t> OSHA</a:t>
            </a:r>
            <a:endParaRPr sz="800">
              <a:latin typeface="Tahoma"/>
              <a:cs typeface="Tahoma"/>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441325">
              <a:lnSpc>
                <a:spcPct val="100000"/>
              </a:lnSpc>
              <a:spcBef>
                <a:spcPts val="100"/>
              </a:spcBef>
            </a:pPr>
            <a:r>
              <a:rPr sz="4200" dirty="0"/>
              <a:t>Types</a:t>
            </a:r>
            <a:r>
              <a:rPr sz="4200" spc="-25" dirty="0"/>
              <a:t> </a:t>
            </a:r>
            <a:r>
              <a:rPr sz="4200" dirty="0"/>
              <a:t>of</a:t>
            </a:r>
            <a:r>
              <a:rPr sz="4200" spc="-15" dirty="0"/>
              <a:t> </a:t>
            </a:r>
            <a:r>
              <a:rPr sz="4200" dirty="0"/>
              <a:t>Ladders</a:t>
            </a:r>
            <a:r>
              <a:rPr sz="4200" spc="-30" dirty="0"/>
              <a:t> </a:t>
            </a:r>
            <a:r>
              <a:rPr sz="4200" dirty="0"/>
              <a:t>&amp;</a:t>
            </a:r>
            <a:r>
              <a:rPr sz="4200" spc="-15" dirty="0"/>
              <a:t> </a:t>
            </a:r>
            <a:r>
              <a:rPr sz="4200" spc="-10" dirty="0"/>
              <a:t>Stairways</a:t>
            </a:r>
            <a:endParaRPr sz="4200"/>
          </a:p>
        </p:txBody>
      </p:sp>
      <p:grpSp>
        <p:nvGrpSpPr>
          <p:cNvPr id="9" name="object 9"/>
          <p:cNvGrpSpPr/>
          <p:nvPr/>
        </p:nvGrpSpPr>
        <p:grpSpPr>
          <a:xfrm>
            <a:off x="942975" y="2276475"/>
            <a:ext cx="3343275" cy="3371850"/>
            <a:chOff x="942975" y="2276475"/>
            <a:chExt cx="3343275" cy="3371850"/>
          </a:xfrm>
        </p:grpSpPr>
        <p:pic>
          <p:nvPicPr>
            <p:cNvPr id="10" name="object 10"/>
            <p:cNvPicPr/>
            <p:nvPr/>
          </p:nvPicPr>
          <p:blipFill>
            <a:blip r:embed="rId4" cstate="print"/>
            <a:stretch>
              <a:fillRect/>
            </a:stretch>
          </p:blipFill>
          <p:spPr>
            <a:xfrm>
              <a:off x="952500" y="2286000"/>
              <a:ext cx="3323844" cy="3352800"/>
            </a:xfrm>
            <a:prstGeom prst="rect">
              <a:avLst/>
            </a:prstGeom>
          </p:spPr>
        </p:pic>
        <p:sp>
          <p:nvSpPr>
            <p:cNvPr id="11" name="object 11"/>
            <p:cNvSpPr/>
            <p:nvPr/>
          </p:nvSpPr>
          <p:spPr>
            <a:xfrm>
              <a:off x="947737" y="2281237"/>
              <a:ext cx="3333750" cy="3362325"/>
            </a:xfrm>
            <a:custGeom>
              <a:avLst/>
              <a:gdLst/>
              <a:ahLst/>
              <a:cxnLst/>
              <a:rect l="l" t="t" r="r" b="b"/>
              <a:pathLst>
                <a:path w="3333750" h="3362325">
                  <a:moveTo>
                    <a:pt x="0" y="3362325"/>
                  </a:moveTo>
                  <a:lnTo>
                    <a:pt x="3333369" y="3362325"/>
                  </a:lnTo>
                  <a:lnTo>
                    <a:pt x="3333369" y="0"/>
                  </a:lnTo>
                  <a:lnTo>
                    <a:pt x="0" y="0"/>
                  </a:lnTo>
                  <a:lnTo>
                    <a:pt x="0" y="3362325"/>
                  </a:lnTo>
                  <a:close/>
                </a:path>
              </a:pathLst>
            </a:custGeom>
            <a:ln w="9525">
              <a:solidFill>
                <a:srgbClr val="000000"/>
              </a:solidFill>
            </a:ln>
          </p:spPr>
          <p:txBody>
            <a:bodyPr wrap="square" lIns="0" tIns="0" rIns="0" bIns="0" rtlCol="0"/>
            <a:lstStyle/>
            <a:p>
              <a:endParaRPr/>
            </a:p>
          </p:txBody>
        </p:sp>
      </p:grpSp>
      <p:grpSp>
        <p:nvGrpSpPr>
          <p:cNvPr id="12" name="object 12"/>
          <p:cNvGrpSpPr/>
          <p:nvPr/>
        </p:nvGrpSpPr>
        <p:grpSpPr>
          <a:xfrm>
            <a:off x="0" y="0"/>
            <a:ext cx="9144000" cy="624205"/>
            <a:chOff x="0" y="0"/>
            <a:chExt cx="9144000" cy="624205"/>
          </a:xfrm>
        </p:grpSpPr>
        <p:sp>
          <p:nvSpPr>
            <p:cNvPr id="13" name="object 13"/>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4" name="object 14"/>
            <p:cNvPicPr/>
            <p:nvPr/>
          </p:nvPicPr>
          <p:blipFill>
            <a:blip r:embed="rId5" cstate="print"/>
            <a:stretch>
              <a:fillRect/>
            </a:stretch>
          </p:blipFill>
          <p:spPr>
            <a:xfrm>
              <a:off x="2723388" y="0"/>
              <a:ext cx="3720846" cy="624077"/>
            </a:xfrm>
            <a:prstGeom prst="rect">
              <a:avLst/>
            </a:prstGeom>
          </p:spPr>
        </p:pic>
      </p:grpSp>
      <p:sp>
        <p:nvSpPr>
          <p:cNvPr id="15" name="object 15"/>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3444" y="1360347"/>
            <a:ext cx="4801235" cy="3474085"/>
          </a:xfrm>
          <a:prstGeom prst="rect">
            <a:avLst/>
          </a:prstGeom>
        </p:spPr>
        <p:txBody>
          <a:bodyPr vert="horz" wrap="square" lIns="0" tIns="115570" rIns="0" bIns="0" rtlCol="0">
            <a:spAutoFit/>
          </a:bodyPr>
          <a:lstStyle/>
          <a:p>
            <a:pPr marL="354965" indent="-342265">
              <a:lnSpc>
                <a:spcPct val="100000"/>
              </a:lnSpc>
              <a:spcBef>
                <a:spcPts val="910"/>
              </a:spcBef>
              <a:buChar char="•"/>
              <a:tabLst>
                <a:tab pos="354965" algn="l"/>
              </a:tabLst>
            </a:pPr>
            <a:r>
              <a:rPr sz="3200" spc="-10" dirty="0">
                <a:latin typeface="Arial"/>
                <a:cs typeface="Arial"/>
              </a:rPr>
              <a:t>Ladder-</a:t>
            </a:r>
            <a:r>
              <a:rPr sz="3200" dirty="0">
                <a:latin typeface="Arial"/>
                <a:cs typeface="Arial"/>
              </a:rPr>
              <a:t>use</a:t>
            </a:r>
            <a:r>
              <a:rPr sz="3200" spc="-30" dirty="0">
                <a:latin typeface="Arial"/>
                <a:cs typeface="Arial"/>
              </a:rPr>
              <a:t> </a:t>
            </a:r>
            <a:r>
              <a:rPr sz="3200" spc="-10" dirty="0">
                <a:latin typeface="Arial"/>
                <a:cs typeface="Arial"/>
              </a:rPr>
              <a:t>practices</a:t>
            </a:r>
            <a:endParaRPr sz="3200">
              <a:latin typeface="Arial"/>
              <a:cs typeface="Arial"/>
            </a:endParaRPr>
          </a:p>
          <a:p>
            <a:pPr marL="754380" lvl="1" indent="-285115">
              <a:lnSpc>
                <a:spcPct val="100000"/>
              </a:lnSpc>
              <a:spcBef>
                <a:spcPts val="605"/>
              </a:spcBef>
              <a:buChar char="–"/>
              <a:tabLst>
                <a:tab pos="754380" algn="l"/>
              </a:tabLst>
            </a:pPr>
            <a:r>
              <a:rPr sz="2400" dirty="0">
                <a:latin typeface="Arial"/>
                <a:cs typeface="Arial"/>
              </a:rPr>
              <a:t>Extend</a:t>
            </a:r>
            <a:r>
              <a:rPr sz="2400" spc="-30" dirty="0">
                <a:latin typeface="Arial"/>
                <a:cs typeface="Arial"/>
              </a:rPr>
              <a:t> </a:t>
            </a:r>
            <a:r>
              <a:rPr sz="2400" dirty="0">
                <a:latin typeface="Arial"/>
                <a:cs typeface="Arial"/>
              </a:rPr>
              <a:t>side</a:t>
            </a:r>
            <a:r>
              <a:rPr sz="2400" spc="-25" dirty="0">
                <a:latin typeface="Arial"/>
                <a:cs typeface="Arial"/>
              </a:rPr>
              <a:t> </a:t>
            </a:r>
            <a:r>
              <a:rPr sz="2400" dirty="0">
                <a:latin typeface="Arial"/>
                <a:cs typeface="Arial"/>
              </a:rPr>
              <a:t>rails</a:t>
            </a:r>
            <a:r>
              <a:rPr sz="2400" spc="-25" dirty="0">
                <a:latin typeface="Arial"/>
                <a:cs typeface="Arial"/>
              </a:rPr>
              <a:t> </a:t>
            </a:r>
            <a:r>
              <a:rPr sz="2400" dirty="0">
                <a:latin typeface="Arial"/>
                <a:cs typeface="Arial"/>
              </a:rPr>
              <a:t>3</a:t>
            </a:r>
            <a:r>
              <a:rPr sz="2400" spc="-35" dirty="0">
                <a:latin typeface="Arial"/>
                <a:cs typeface="Arial"/>
              </a:rPr>
              <a:t> </a:t>
            </a:r>
            <a:r>
              <a:rPr sz="2400" dirty="0">
                <a:latin typeface="Arial"/>
                <a:cs typeface="Arial"/>
              </a:rPr>
              <a:t>feet</a:t>
            </a:r>
            <a:r>
              <a:rPr sz="2400" spc="-50" dirty="0">
                <a:latin typeface="Arial"/>
                <a:cs typeface="Arial"/>
              </a:rPr>
              <a:t> </a:t>
            </a:r>
            <a:r>
              <a:rPr sz="2400" spc="-10" dirty="0">
                <a:latin typeface="Arial"/>
                <a:cs typeface="Arial"/>
              </a:rPr>
              <a:t>above</a:t>
            </a:r>
            <a:endParaRPr sz="2400">
              <a:latin typeface="Arial"/>
              <a:cs typeface="Arial"/>
            </a:endParaRPr>
          </a:p>
          <a:p>
            <a:pPr marL="756285">
              <a:lnSpc>
                <a:spcPct val="100000"/>
              </a:lnSpc>
              <a:spcBef>
                <a:spcPts val="5"/>
              </a:spcBef>
            </a:pPr>
            <a:r>
              <a:rPr sz="2400" dirty="0">
                <a:latin typeface="Arial"/>
                <a:cs typeface="Arial"/>
              </a:rPr>
              <a:t>the</a:t>
            </a:r>
            <a:r>
              <a:rPr sz="2400" spc="-90" dirty="0">
                <a:latin typeface="Arial"/>
                <a:cs typeface="Arial"/>
              </a:rPr>
              <a:t> </a:t>
            </a:r>
            <a:r>
              <a:rPr sz="2400" dirty="0">
                <a:latin typeface="Arial"/>
                <a:cs typeface="Arial"/>
              </a:rPr>
              <a:t>upper</a:t>
            </a:r>
            <a:r>
              <a:rPr sz="2400" spc="-60" dirty="0">
                <a:latin typeface="Arial"/>
                <a:cs typeface="Arial"/>
              </a:rPr>
              <a:t> </a:t>
            </a:r>
            <a:r>
              <a:rPr sz="2400" dirty="0">
                <a:latin typeface="Arial"/>
                <a:cs typeface="Arial"/>
              </a:rPr>
              <a:t>landing</a:t>
            </a:r>
            <a:r>
              <a:rPr sz="2400" spc="-50" dirty="0">
                <a:latin typeface="Arial"/>
                <a:cs typeface="Arial"/>
              </a:rPr>
              <a:t> </a:t>
            </a:r>
            <a:r>
              <a:rPr sz="2400" spc="-10" dirty="0">
                <a:latin typeface="Arial"/>
                <a:cs typeface="Arial"/>
              </a:rPr>
              <a:t>surface</a:t>
            </a:r>
            <a:endParaRPr sz="2400">
              <a:latin typeface="Arial"/>
              <a:cs typeface="Arial"/>
            </a:endParaRPr>
          </a:p>
          <a:p>
            <a:pPr marL="754380" lvl="1" indent="-285115">
              <a:lnSpc>
                <a:spcPct val="100000"/>
              </a:lnSpc>
              <a:spcBef>
                <a:spcPts val="575"/>
              </a:spcBef>
              <a:buChar char="–"/>
              <a:tabLst>
                <a:tab pos="754380" algn="l"/>
              </a:tabLst>
            </a:pPr>
            <a:r>
              <a:rPr sz="2400" dirty="0">
                <a:latin typeface="Arial"/>
                <a:cs typeface="Arial"/>
              </a:rPr>
              <a:t>Don’t</a:t>
            </a:r>
            <a:r>
              <a:rPr sz="2400" spc="-75" dirty="0">
                <a:latin typeface="Arial"/>
                <a:cs typeface="Arial"/>
              </a:rPr>
              <a:t> </a:t>
            </a:r>
            <a:r>
              <a:rPr sz="2400" dirty="0">
                <a:latin typeface="Arial"/>
                <a:cs typeface="Arial"/>
              </a:rPr>
              <a:t>exceed</a:t>
            </a:r>
            <a:r>
              <a:rPr sz="2400" spc="-80" dirty="0">
                <a:latin typeface="Arial"/>
                <a:cs typeface="Arial"/>
              </a:rPr>
              <a:t> </a:t>
            </a:r>
            <a:r>
              <a:rPr sz="2400" spc="-10" dirty="0">
                <a:latin typeface="Arial"/>
                <a:cs typeface="Arial"/>
              </a:rPr>
              <a:t>load/capacity</a:t>
            </a:r>
            <a:endParaRPr sz="2400">
              <a:latin typeface="Arial"/>
              <a:cs typeface="Arial"/>
            </a:endParaRPr>
          </a:p>
          <a:p>
            <a:pPr marL="754380" lvl="1" indent="-285115">
              <a:lnSpc>
                <a:spcPct val="100000"/>
              </a:lnSpc>
              <a:spcBef>
                <a:spcPts val="575"/>
              </a:spcBef>
              <a:buChar char="–"/>
              <a:tabLst>
                <a:tab pos="754380" algn="l"/>
              </a:tabLst>
            </a:pPr>
            <a:r>
              <a:rPr sz="2400" dirty="0">
                <a:latin typeface="Arial"/>
                <a:cs typeface="Arial"/>
              </a:rPr>
              <a:t>Use</a:t>
            </a:r>
            <a:r>
              <a:rPr sz="2400" spc="-40" dirty="0">
                <a:latin typeface="Arial"/>
                <a:cs typeface="Arial"/>
              </a:rPr>
              <a:t> </a:t>
            </a:r>
            <a:r>
              <a:rPr sz="2400" dirty="0">
                <a:latin typeface="Arial"/>
                <a:cs typeface="Arial"/>
              </a:rPr>
              <a:t>only</a:t>
            </a:r>
            <a:r>
              <a:rPr sz="2400" spc="-25" dirty="0">
                <a:latin typeface="Arial"/>
                <a:cs typeface="Arial"/>
              </a:rPr>
              <a:t> </a:t>
            </a:r>
            <a:r>
              <a:rPr sz="2400" dirty="0">
                <a:latin typeface="Arial"/>
                <a:cs typeface="Arial"/>
              </a:rPr>
              <a:t>as</a:t>
            </a:r>
            <a:r>
              <a:rPr sz="2400" spc="-30" dirty="0">
                <a:latin typeface="Arial"/>
                <a:cs typeface="Arial"/>
              </a:rPr>
              <a:t> </a:t>
            </a:r>
            <a:r>
              <a:rPr sz="2400" spc="-10" dirty="0">
                <a:latin typeface="Arial"/>
                <a:cs typeface="Arial"/>
              </a:rPr>
              <a:t>designed</a:t>
            </a:r>
            <a:endParaRPr sz="2400">
              <a:latin typeface="Arial"/>
              <a:cs typeface="Arial"/>
            </a:endParaRPr>
          </a:p>
          <a:p>
            <a:pPr marL="754380" marR="5080" lvl="1" indent="-285115">
              <a:lnSpc>
                <a:spcPct val="100000"/>
              </a:lnSpc>
              <a:spcBef>
                <a:spcPts val="580"/>
              </a:spcBef>
              <a:buChar char="–"/>
              <a:tabLst>
                <a:tab pos="756285" algn="l"/>
              </a:tabLst>
            </a:pPr>
            <a:r>
              <a:rPr sz="2400" dirty="0">
                <a:latin typeface="Arial"/>
                <a:cs typeface="Arial"/>
              </a:rPr>
              <a:t>Angle</a:t>
            </a:r>
            <a:r>
              <a:rPr sz="2400" spc="-45" dirty="0">
                <a:latin typeface="Arial"/>
                <a:cs typeface="Arial"/>
              </a:rPr>
              <a:t> </a:t>
            </a:r>
            <a:r>
              <a:rPr sz="2400" dirty="0">
                <a:latin typeface="Arial"/>
                <a:cs typeface="Arial"/>
              </a:rPr>
              <a:t>ladder</a:t>
            </a:r>
            <a:r>
              <a:rPr sz="2400" spc="-50" dirty="0">
                <a:latin typeface="Arial"/>
                <a:cs typeface="Arial"/>
              </a:rPr>
              <a:t> </a:t>
            </a:r>
            <a:r>
              <a:rPr sz="2400" dirty="0">
                <a:latin typeface="Arial"/>
                <a:cs typeface="Arial"/>
              </a:rPr>
              <a:t>so</a:t>
            </a:r>
            <a:r>
              <a:rPr sz="2400" spc="-60" dirty="0">
                <a:latin typeface="Arial"/>
                <a:cs typeface="Arial"/>
              </a:rPr>
              <a:t> </a:t>
            </a:r>
            <a:r>
              <a:rPr sz="2400" dirty="0">
                <a:latin typeface="Arial"/>
                <a:cs typeface="Arial"/>
              </a:rPr>
              <a:t>the</a:t>
            </a:r>
            <a:r>
              <a:rPr sz="2400" spc="-80" dirty="0">
                <a:latin typeface="Arial"/>
                <a:cs typeface="Arial"/>
              </a:rPr>
              <a:t> </a:t>
            </a:r>
            <a:r>
              <a:rPr sz="2400" spc="-10" dirty="0">
                <a:latin typeface="Arial"/>
                <a:cs typeface="Arial"/>
              </a:rPr>
              <a:t>horizontal 	</a:t>
            </a:r>
            <a:r>
              <a:rPr sz="2400" dirty="0">
                <a:latin typeface="Arial"/>
                <a:cs typeface="Arial"/>
              </a:rPr>
              <a:t>distance</a:t>
            </a:r>
            <a:r>
              <a:rPr sz="2400" spc="-30" dirty="0">
                <a:latin typeface="Arial"/>
                <a:cs typeface="Arial"/>
              </a:rPr>
              <a:t> </a:t>
            </a:r>
            <a:r>
              <a:rPr sz="2400" dirty="0">
                <a:latin typeface="Arial"/>
                <a:cs typeface="Arial"/>
              </a:rPr>
              <a:t>of</a:t>
            </a:r>
            <a:r>
              <a:rPr sz="2400" spc="-40" dirty="0">
                <a:latin typeface="Arial"/>
                <a:cs typeface="Arial"/>
              </a:rPr>
              <a:t> </a:t>
            </a:r>
            <a:r>
              <a:rPr sz="2400" dirty="0">
                <a:latin typeface="Arial"/>
                <a:cs typeface="Arial"/>
              </a:rPr>
              <a:t>bottom</a:t>
            </a:r>
            <a:r>
              <a:rPr sz="2400" spc="-40" dirty="0">
                <a:latin typeface="Arial"/>
                <a:cs typeface="Arial"/>
              </a:rPr>
              <a:t> </a:t>
            </a:r>
            <a:r>
              <a:rPr sz="2400" dirty="0">
                <a:latin typeface="Arial"/>
                <a:cs typeface="Arial"/>
              </a:rPr>
              <a:t>is</a:t>
            </a:r>
            <a:r>
              <a:rPr sz="2400" spc="-40" dirty="0">
                <a:latin typeface="Arial"/>
                <a:cs typeface="Arial"/>
              </a:rPr>
              <a:t> </a:t>
            </a:r>
            <a:r>
              <a:rPr sz="2400" dirty="0">
                <a:latin typeface="Arial"/>
                <a:cs typeface="Arial"/>
              </a:rPr>
              <a:t>¼</a:t>
            </a:r>
            <a:r>
              <a:rPr sz="2400" spc="-55" dirty="0">
                <a:latin typeface="Arial"/>
                <a:cs typeface="Arial"/>
              </a:rPr>
              <a:t> </a:t>
            </a:r>
            <a:r>
              <a:rPr sz="2400" spc="-25" dirty="0">
                <a:latin typeface="Arial"/>
                <a:cs typeface="Arial"/>
              </a:rPr>
              <a:t>the 	</a:t>
            </a:r>
            <a:r>
              <a:rPr sz="2400" dirty="0">
                <a:latin typeface="Arial"/>
                <a:cs typeface="Arial"/>
              </a:rPr>
              <a:t>working</a:t>
            </a:r>
            <a:r>
              <a:rPr sz="2400" spc="-40" dirty="0">
                <a:latin typeface="Arial"/>
                <a:cs typeface="Arial"/>
              </a:rPr>
              <a:t> </a:t>
            </a:r>
            <a:r>
              <a:rPr sz="2400" dirty="0">
                <a:latin typeface="Arial"/>
                <a:cs typeface="Arial"/>
              </a:rPr>
              <a:t>length</a:t>
            </a:r>
            <a:r>
              <a:rPr sz="2400" spc="-40" dirty="0">
                <a:latin typeface="Arial"/>
                <a:cs typeface="Arial"/>
              </a:rPr>
              <a:t> </a:t>
            </a:r>
            <a:r>
              <a:rPr sz="2400" dirty="0">
                <a:latin typeface="Arial"/>
                <a:cs typeface="Arial"/>
              </a:rPr>
              <a:t>of</a:t>
            </a:r>
            <a:r>
              <a:rPr sz="2400" spc="-60" dirty="0">
                <a:latin typeface="Arial"/>
                <a:cs typeface="Arial"/>
              </a:rPr>
              <a:t> </a:t>
            </a:r>
            <a:r>
              <a:rPr sz="2400" dirty="0">
                <a:latin typeface="Arial"/>
                <a:cs typeface="Arial"/>
              </a:rPr>
              <a:t>the</a:t>
            </a:r>
            <a:r>
              <a:rPr sz="2400" spc="-65" dirty="0">
                <a:latin typeface="Arial"/>
                <a:cs typeface="Arial"/>
              </a:rPr>
              <a:t> </a:t>
            </a:r>
            <a:r>
              <a:rPr sz="2400" spc="-10" dirty="0">
                <a:latin typeface="Arial"/>
                <a:cs typeface="Arial"/>
              </a:rPr>
              <a:t>ladder</a:t>
            </a:r>
            <a:endParaRPr sz="2400">
              <a:latin typeface="Arial"/>
              <a:cs typeface="Arial"/>
            </a:endParaRPr>
          </a:p>
        </p:txBody>
      </p:sp>
      <p:grpSp>
        <p:nvGrpSpPr>
          <p:cNvPr id="3" name="object 3"/>
          <p:cNvGrpSpPr/>
          <p:nvPr/>
        </p:nvGrpSpPr>
        <p:grpSpPr>
          <a:xfrm>
            <a:off x="6810311" y="4067175"/>
            <a:ext cx="1530985" cy="2393950"/>
            <a:chOff x="6810311" y="4067175"/>
            <a:chExt cx="1530985" cy="2393950"/>
          </a:xfrm>
        </p:grpSpPr>
        <p:pic>
          <p:nvPicPr>
            <p:cNvPr id="4" name="object 4"/>
            <p:cNvPicPr/>
            <p:nvPr/>
          </p:nvPicPr>
          <p:blipFill>
            <a:blip r:embed="rId2" cstate="print"/>
            <a:stretch>
              <a:fillRect/>
            </a:stretch>
          </p:blipFill>
          <p:spPr>
            <a:xfrm>
              <a:off x="6819899" y="4076700"/>
              <a:ext cx="1511807" cy="2374392"/>
            </a:xfrm>
            <a:prstGeom prst="rect">
              <a:avLst/>
            </a:prstGeom>
          </p:spPr>
        </p:pic>
        <p:sp>
          <p:nvSpPr>
            <p:cNvPr id="5" name="object 5"/>
            <p:cNvSpPr/>
            <p:nvPr/>
          </p:nvSpPr>
          <p:spPr>
            <a:xfrm>
              <a:off x="6815073" y="4071937"/>
              <a:ext cx="1521460" cy="2384425"/>
            </a:xfrm>
            <a:custGeom>
              <a:avLst/>
              <a:gdLst/>
              <a:ahLst/>
              <a:cxnLst/>
              <a:rect l="l" t="t" r="r" b="b"/>
              <a:pathLst>
                <a:path w="1521459" h="2384425">
                  <a:moveTo>
                    <a:pt x="0" y="2383917"/>
                  </a:moveTo>
                  <a:lnTo>
                    <a:pt x="1521332" y="2383917"/>
                  </a:lnTo>
                  <a:lnTo>
                    <a:pt x="1521332" y="0"/>
                  </a:lnTo>
                  <a:lnTo>
                    <a:pt x="0" y="0"/>
                  </a:lnTo>
                  <a:lnTo>
                    <a:pt x="0" y="2383917"/>
                  </a:lnTo>
                  <a:close/>
                </a:path>
              </a:pathLst>
            </a:custGeom>
            <a:ln w="9525">
              <a:solidFill>
                <a:srgbClr val="0D0D0D"/>
              </a:solidFill>
            </a:ln>
          </p:spPr>
          <p:txBody>
            <a:bodyPr wrap="square" lIns="0" tIns="0" rIns="0" bIns="0" rtlCol="0"/>
            <a:lstStyle/>
            <a:p>
              <a:endParaRPr/>
            </a:p>
          </p:txBody>
        </p:sp>
      </p:grpSp>
      <p:sp>
        <p:nvSpPr>
          <p:cNvPr id="6" name="object 6"/>
          <p:cNvSpPr txBox="1"/>
          <p:nvPr/>
        </p:nvSpPr>
        <p:spPr>
          <a:xfrm>
            <a:off x="7090029" y="6523431"/>
            <a:ext cx="118618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20" dirty="0">
                <a:latin typeface="Tahoma"/>
                <a:cs typeface="Tahoma"/>
              </a:rPr>
              <a:t> </a:t>
            </a:r>
            <a:r>
              <a:rPr sz="800" dirty="0">
                <a:latin typeface="Tahoma"/>
                <a:cs typeface="Tahoma"/>
              </a:rPr>
              <a:t>of</a:t>
            </a:r>
            <a:r>
              <a:rPr sz="800" spc="-35" dirty="0">
                <a:latin typeface="Tahoma"/>
                <a:cs typeface="Tahoma"/>
              </a:rPr>
              <a:t> </a:t>
            </a:r>
            <a:r>
              <a:rPr sz="800" dirty="0">
                <a:latin typeface="Tahoma"/>
                <a:cs typeface="Tahoma"/>
              </a:rPr>
              <a:t>graphics:</a:t>
            </a:r>
            <a:r>
              <a:rPr sz="800" spc="-20" dirty="0">
                <a:latin typeface="Tahoma"/>
                <a:cs typeface="Tahoma"/>
              </a:rPr>
              <a:t> OSHA</a:t>
            </a:r>
            <a:endParaRPr sz="800">
              <a:latin typeface="Tahoma"/>
              <a:cs typeface="Tahoma"/>
            </a:endParaRPr>
          </a:p>
        </p:txBody>
      </p:sp>
      <p:grpSp>
        <p:nvGrpSpPr>
          <p:cNvPr id="7" name="object 7"/>
          <p:cNvGrpSpPr/>
          <p:nvPr/>
        </p:nvGrpSpPr>
        <p:grpSpPr>
          <a:xfrm>
            <a:off x="0" y="291084"/>
            <a:ext cx="9144000" cy="1229360"/>
            <a:chOff x="0" y="291084"/>
            <a:chExt cx="9144000" cy="1229360"/>
          </a:xfrm>
        </p:grpSpPr>
        <p:pic>
          <p:nvPicPr>
            <p:cNvPr id="8" name="object 8"/>
            <p:cNvPicPr/>
            <p:nvPr/>
          </p:nvPicPr>
          <p:blipFill>
            <a:blip r:embed="rId3" cstate="print"/>
            <a:stretch>
              <a:fillRect/>
            </a:stretch>
          </p:blipFill>
          <p:spPr>
            <a:xfrm>
              <a:off x="0" y="291084"/>
              <a:ext cx="3118866" cy="1229106"/>
            </a:xfrm>
            <a:prstGeom prst="rect">
              <a:avLst/>
            </a:prstGeom>
          </p:spPr>
        </p:pic>
        <p:pic>
          <p:nvPicPr>
            <p:cNvPr id="9" name="object 9"/>
            <p:cNvPicPr/>
            <p:nvPr/>
          </p:nvPicPr>
          <p:blipFill>
            <a:blip r:embed="rId4" cstate="print"/>
            <a:stretch>
              <a:fillRect/>
            </a:stretch>
          </p:blipFill>
          <p:spPr>
            <a:xfrm>
              <a:off x="2548127" y="291084"/>
              <a:ext cx="1285494" cy="1229106"/>
            </a:xfrm>
            <a:prstGeom prst="rect">
              <a:avLst/>
            </a:prstGeom>
          </p:spPr>
        </p:pic>
        <p:pic>
          <p:nvPicPr>
            <p:cNvPr id="10" name="object 10"/>
            <p:cNvPicPr/>
            <p:nvPr/>
          </p:nvPicPr>
          <p:blipFill>
            <a:blip r:embed="rId5" cstate="print"/>
            <a:stretch>
              <a:fillRect/>
            </a:stretch>
          </p:blipFill>
          <p:spPr>
            <a:xfrm>
              <a:off x="3262884" y="291084"/>
              <a:ext cx="3739134" cy="1229106"/>
            </a:xfrm>
            <a:prstGeom prst="rect">
              <a:avLst/>
            </a:prstGeom>
          </p:spPr>
        </p:pic>
        <p:pic>
          <p:nvPicPr>
            <p:cNvPr id="11" name="object 11"/>
            <p:cNvPicPr/>
            <p:nvPr/>
          </p:nvPicPr>
          <p:blipFill>
            <a:blip r:embed="rId6" cstate="print"/>
            <a:stretch>
              <a:fillRect/>
            </a:stretch>
          </p:blipFill>
          <p:spPr>
            <a:xfrm>
              <a:off x="6431279" y="291084"/>
              <a:ext cx="2712720" cy="1229106"/>
            </a:xfrm>
            <a:prstGeom prst="rect">
              <a:avLst/>
            </a:prstGeom>
          </p:spPr>
        </p:pic>
      </p:grpSp>
      <p:sp>
        <p:nvSpPr>
          <p:cNvPr id="12" name="object 12"/>
          <p:cNvSpPr txBox="1">
            <a:spLocks noGrp="1"/>
          </p:cNvSpPr>
          <p:nvPr>
            <p:ph type="title"/>
          </p:nvPr>
        </p:nvSpPr>
        <p:spPr>
          <a:xfrm>
            <a:off x="178409" y="439927"/>
            <a:ext cx="8787765" cy="696595"/>
          </a:xfrm>
          <a:prstGeom prst="rect">
            <a:avLst/>
          </a:prstGeom>
        </p:spPr>
        <p:txBody>
          <a:bodyPr vert="horz" wrap="square" lIns="0" tIns="13335" rIns="0" bIns="0" rtlCol="0">
            <a:spAutoFit/>
          </a:bodyPr>
          <a:lstStyle/>
          <a:p>
            <a:pPr marL="12700">
              <a:lnSpc>
                <a:spcPct val="100000"/>
              </a:lnSpc>
              <a:spcBef>
                <a:spcPts val="105"/>
              </a:spcBef>
            </a:pPr>
            <a:r>
              <a:rPr dirty="0">
                <a:latin typeface="Arial"/>
                <a:cs typeface="Arial"/>
              </a:rPr>
              <a:t>Reducing</a:t>
            </a:r>
            <a:r>
              <a:rPr spc="-15" dirty="0">
                <a:latin typeface="Arial"/>
                <a:cs typeface="Arial"/>
              </a:rPr>
              <a:t> </a:t>
            </a:r>
            <a:r>
              <a:rPr dirty="0">
                <a:latin typeface="Arial"/>
                <a:cs typeface="Arial"/>
              </a:rPr>
              <a:t>or</a:t>
            </a:r>
            <a:r>
              <a:rPr spc="5" dirty="0">
                <a:latin typeface="Arial"/>
                <a:cs typeface="Arial"/>
              </a:rPr>
              <a:t> </a:t>
            </a:r>
            <a:r>
              <a:rPr dirty="0">
                <a:latin typeface="Arial"/>
                <a:cs typeface="Arial"/>
              </a:rPr>
              <a:t>Eliminating</a:t>
            </a:r>
            <a:r>
              <a:rPr spc="-15" dirty="0">
                <a:latin typeface="Arial"/>
                <a:cs typeface="Arial"/>
              </a:rPr>
              <a:t> </a:t>
            </a:r>
            <a:r>
              <a:rPr spc="-10" dirty="0">
                <a:latin typeface="Arial"/>
                <a:cs typeface="Arial"/>
              </a:rPr>
              <a:t>Hazards</a:t>
            </a:r>
          </a:p>
        </p:txBody>
      </p:sp>
      <p:grpSp>
        <p:nvGrpSpPr>
          <p:cNvPr id="13" name="object 13"/>
          <p:cNvGrpSpPr/>
          <p:nvPr/>
        </p:nvGrpSpPr>
        <p:grpSpPr>
          <a:xfrm>
            <a:off x="0" y="0"/>
            <a:ext cx="9144000" cy="3787140"/>
            <a:chOff x="0" y="0"/>
            <a:chExt cx="9144000" cy="3787140"/>
          </a:xfrm>
        </p:grpSpPr>
        <p:pic>
          <p:nvPicPr>
            <p:cNvPr id="14" name="object 14"/>
            <p:cNvPicPr/>
            <p:nvPr/>
          </p:nvPicPr>
          <p:blipFill>
            <a:blip r:embed="rId7" cstate="print"/>
            <a:stretch>
              <a:fillRect/>
            </a:stretch>
          </p:blipFill>
          <p:spPr>
            <a:xfrm>
              <a:off x="6705600" y="1472183"/>
              <a:ext cx="1648968" cy="2314956"/>
            </a:xfrm>
            <a:prstGeom prst="rect">
              <a:avLst/>
            </a:prstGeom>
          </p:spPr>
        </p:pic>
        <p:sp>
          <p:nvSpPr>
            <p:cNvPr id="15" name="object 15"/>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6" name="object 16"/>
            <p:cNvPicPr/>
            <p:nvPr/>
          </p:nvPicPr>
          <p:blipFill>
            <a:blip r:embed="rId8" cstate="print"/>
            <a:stretch>
              <a:fillRect/>
            </a:stretch>
          </p:blipFill>
          <p:spPr>
            <a:xfrm>
              <a:off x="2723388" y="0"/>
              <a:ext cx="3720846" cy="624077"/>
            </a:xfrm>
            <a:prstGeom prst="rect">
              <a:avLst/>
            </a:prstGeom>
          </p:spPr>
        </p:pic>
      </p:grpSp>
      <p:sp>
        <p:nvSpPr>
          <p:cNvPr id="17" name="object 17"/>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0531" y="1921509"/>
            <a:ext cx="4683125" cy="3769360"/>
          </a:xfrm>
          <a:prstGeom prst="rect">
            <a:avLst/>
          </a:prstGeom>
        </p:spPr>
        <p:txBody>
          <a:bodyPr vert="horz" wrap="square" lIns="0" tIns="12700" rIns="0" bIns="0" rtlCol="0">
            <a:spAutoFit/>
          </a:bodyPr>
          <a:lstStyle/>
          <a:p>
            <a:pPr marL="297180" marR="5080" indent="-285115">
              <a:lnSpc>
                <a:spcPct val="100000"/>
              </a:lnSpc>
              <a:spcBef>
                <a:spcPts val="100"/>
              </a:spcBef>
              <a:buChar char="–"/>
              <a:tabLst>
                <a:tab pos="299085" algn="l"/>
              </a:tabLst>
            </a:pPr>
            <a:r>
              <a:rPr sz="2400" dirty="0">
                <a:latin typeface="Arial"/>
                <a:cs typeface="Arial"/>
              </a:rPr>
              <a:t>Pitch</a:t>
            </a:r>
            <a:r>
              <a:rPr sz="2400" spc="-60" dirty="0">
                <a:latin typeface="Arial"/>
                <a:cs typeface="Arial"/>
              </a:rPr>
              <a:t> </a:t>
            </a:r>
            <a:r>
              <a:rPr sz="2400" dirty="0">
                <a:latin typeface="Arial"/>
                <a:cs typeface="Arial"/>
              </a:rPr>
              <a:t>fixed</a:t>
            </a:r>
            <a:r>
              <a:rPr sz="2400" spc="-55" dirty="0">
                <a:latin typeface="Arial"/>
                <a:cs typeface="Arial"/>
              </a:rPr>
              <a:t> </a:t>
            </a:r>
            <a:r>
              <a:rPr sz="2400" dirty="0">
                <a:latin typeface="Arial"/>
                <a:cs typeface="Arial"/>
              </a:rPr>
              <a:t>ladders</a:t>
            </a:r>
            <a:r>
              <a:rPr sz="2400" spc="-30" dirty="0">
                <a:latin typeface="Arial"/>
                <a:cs typeface="Arial"/>
              </a:rPr>
              <a:t> </a:t>
            </a:r>
            <a:r>
              <a:rPr sz="2400" dirty="0">
                <a:latin typeface="Arial"/>
                <a:cs typeface="Arial"/>
              </a:rPr>
              <a:t>no</a:t>
            </a:r>
            <a:r>
              <a:rPr sz="2400" spc="-60" dirty="0">
                <a:latin typeface="Arial"/>
                <a:cs typeface="Arial"/>
              </a:rPr>
              <a:t> </a:t>
            </a:r>
            <a:r>
              <a:rPr sz="2400" dirty="0">
                <a:latin typeface="Arial"/>
                <a:cs typeface="Arial"/>
              </a:rPr>
              <a:t>more</a:t>
            </a:r>
            <a:r>
              <a:rPr sz="2400" spc="-65" dirty="0">
                <a:latin typeface="Arial"/>
                <a:cs typeface="Arial"/>
              </a:rPr>
              <a:t> </a:t>
            </a:r>
            <a:r>
              <a:rPr sz="2400" spc="-20" dirty="0">
                <a:latin typeface="Arial"/>
                <a:cs typeface="Arial"/>
              </a:rPr>
              <a:t>than 	</a:t>
            </a:r>
            <a:r>
              <a:rPr sz="2400" dirty="0">
                <a:latin typeface="Arial"/>
                <a:cs typeface="Arial"/>
              </a:rPr>
              <a:t>90</a:t>
            </a:r>
            <a:r>
              <a:rPr sz="2400" spc="-55" dirty="0">
                <a:latin typeface="Arial"/>
                <a:cs typeface="Arial"/>
              </a:rPr>
              <a:t> </a:t>
            </a:r>
            <a:r>
              <a:rPr sz="2400" dirty="0">
                <a:latin typeface="Arial"/>
                <a:cs typeface="Arial"/>
              </a:rPr>
              <a:t>degrees</a:t>
            </a:r>
            <a:r>
              <a:rPr sz="2400" spc="-35" dirty="0">
                <a:latin typeface="Arial"/>
                <a:cs typeface="Arial"/>
              </a:rPr>
              <a:t> </a:t>
            </a:r>
            <a:r>
              <a:rPr sz="2400" dirty="0">
                <a:latin typeface="Arial"/>
                <a:cs typeface="Arial"/>
              </a:rPr>
              <a:t>from</a:t>
            </a:r>
            <a:r>
              <a:rPr sz="2400" spc="-65" dirty="0">
                <a:latin typeface="Arial"/>
                <a:cs typeface="Arial"/>
              </a:rPr>
              <a:t> </a:t>
            </a:r>
            <a:r>
              <a:rPr sz="2400" dirty="0">
                <a:latin typeface="Arial"/>
                <a:cs typeface="Arial"/>
              </a:rPr>
              <a:t>the</a:t>
            </a:r>
            <a:r>
              <a:rPr sz="2400" spc="-60" dirty="0">
                <a:latin typeface="Arial"/>
                <a:cs typeface="Arial"/>
              </a:rPr>
              <a:t> </a:t>
            </a:r>
            <a:r>
              <a:rPr sz="2400" spc="-10" dirty="0">
                <a:latin typeface="Arial"/>
                <a:cs typeface="Arial"/>
              </a:rPr>
              <a:t>horizontal</a:t>
            </a:r>
            <a:endParaRPr sz="2400">
              <a:latin typeface="Arial"/>
              <a:cs typeface="Arial"/>
            </a:endParaRPr>
          </a:p>
          <a:p>
            <a:pPr marL="297180" marR="111125" indent="-285115">
              <a:lnSpc>
                <a:spcPct val="100000"/>
              </a:lnSpc>
              <a:spcBef>
                <a:spcPts val="1780"/>
              </a:spcBef>
              <a:buChar char="–"/>
              <a:tabLst>
                <a:tab pos="299085" algn="l"/>
              </a:tabLst>
            </a:pPr>
            <a:r>
              <a:rPr sz="2400" dirty="0">
                <a:latin typeface="Arial"/>
                <a:cs typeface="Arial"/>
              </a:rPr>
              <a:t>Avoid</a:t>
            </a:r>
            <a:r>
              <a:rPr sz="2400" spc="-45" dirty="0">
                <a:latin typeface="Arial"/>
                <a:cs typeface="Arial"/>
              </a:rPr>
              <a:t> </a:t>
            </a:r>
            <a:r>
              <a:rPr sz="2400" dirty="0">
                <a:latin typeface="Arial"/>
                <a:cs typeface="Arial"/>
              </a:rPr>
              <a:t>use</a:t>
            </a:r>
            <a:r>
              <a:rPr sz="2400" spc="-60" dirty="0">
                <a:latin typeface="Arial"/>
                <a:cs typeface="Arial"/>
              </a:rPr>
              <a:t> </a:t>
            </a:r>
            <a:r>
              <a:rPr sz="2400" dirty="0">
                <a:latin typeface="Arial"/>
                <a:cs typeface="Arial"/>
              </a:rPr>
              <a:t>of</a:t>
            </a:r>
            <a:r>
              <a:rPr sz="2400" spc="-55" dirty="0">
                <a:latin typeface="Arial"/>
                <a:cs typeface="Arial"/>
              </a:rPr>
              <a:t> </a:t>
            </a:r>
            <a:r>
              <a:rPr sz="2400" dirty="0">
                <a:latin typeface="Arial"/>
                <a:cs typeface="Arial"/>
              </a:rPr>
              <a:t>ladder</a:t>
            </a:r>
            <a:r>
              <a:rPr sz="2400" spc="-45" dirty="0">
                <a:latin typeface="Arial"/>
                <a:cs typeface="Arial"/>
              </a:rPr>
              <a:t> </a:t>
            </a:r>
            <a:r>
              <a:rPr sz="2400" dirty="0">
                <a:latin typeface="Arial"/>
                <a:cs typeface="Arial"/>
              </a:rPr>
              <a:t>on</a:t>
            </a:r>
            <a:r>
              <a:rPr sz="2400" spc="-60" dirty="0">
                <a:latin typeface="Arial"/>
                <a:cs typeface="Arial"/>
              </a:rPr>
              <a:t> </a:t>
            </a:r>
            <a:r>
              <a:rPr sz="2400" spc="-10" dirty="0">
                <a:latin typeface="Arial"/>
                <a:cs typeface="Arial"/>
              </a:rPr>
              <a:t>surfaces 	</a:t>
            </a:r>
            <a:r>
              <a:rPr sz="2400" dirty="0">
                <a:latin typeface="Arial"/>
                <a:cs typeface="Arial"/>
              </a:rPr>
              <a:t>that</a:t>
            </a:r>
            <a:r>
              <a:rPr sz="2400" spc="-10" dirty="0">
                <a:latin typeface="Arial"/>
                <a:cs typeface="Arial"/>
              </a:rPr>
              <a:t> </a:t>
            </a:r>
            <a:r>
              <a:rPr sz="2400" spc="-20" dirty="0">
                <a:latin typeface="Arial"/>
                <a:cs typeface="Arial"/>
              </a:rPr>
              <a:t>are:</a:t>
            </a:r>
            <a:endParaRPr sz="2400">
              <a:latin typeface="Arial"/>
              <a:cs typeface="Arial"/>
            </a:endParaRPr>
          </a:p>
          <a:p>
            <a:pPr marL="697865" lvl="1" indent="-227965">
              <a:lnSpc>
                <a:spcPct val="100000"/>
              </a:lnSpc>
              <a:spcBef>
                <a:spcPts val="484"/>
              </a:spcBef>
              <a:buChar char="•"/>
              <a:tabLst>
                <a:tab pos="697865" algn="l"/>
              </a:tabLst>
            </a:pPr>
            <a:r>
              <a:rPr sz="2000" spc="-10" dirty="0">
                <a:latin typeface="Arial"/>
                <a:cs typeface="Arial"/>
              </a:rPr>
              <a:t>Unstable</a:t>
            </a:r>
            <a:endParaRPr sz="2000">
              <a:latin typeface="Arial"/>
              <a:cs typeface="Arial"/>
            </a:endParaRPr>
          </a:p>
          <a:p>
            <a:pPr marL="697865" lvl="1" indent="-227965">
              <a:lnSpc>
                <a:spcPct val="100000"/>
              </a:lnSpc>
              <a:spcBef>
                <a:spcPts val="480"/>
              </a:spcBef>
              <a:buChar char="•"/>
              <a:tabLst>
                <a:tab pos="697865" algn="l"/>
              </a:tabLst>
            </a:pPr>
            <a:r>
              <a:rPr sz="2000" dirty="0">
                <a:latin typeface="Arial"/>
                <a:cs typeface="Arial"/>
              </a:rPr>
              <a:t>Not</a:t>
            </a:r>
            <a:r>
              <a:rPr sz="2000" spc="-55" dirty="0">
                <a:latin typeface="Arial"/>
                <a:cs typeface="Arial"/>
              </a:rPr>
              <a:t> </a:t>
            </a:r>
            <a:r>
              <a:rPr sz="2000" spc="-10" dirty="0">
                <a:latin typeface="Arial"/>
                <a:cs typeface="Arial"/>
              </a:rPr>
              <a:t>level</a:t>
            </a:r>
            <a:endParaRPr sz="2000">
              <a:latin typeface="Arial"/>
              <a:cs typeface="Arial"/>
            </a:endParaRPr>
          </a:p>
          <a:p>
            <a:pPr marL="697865" lvl="1" indent="-227965">
              <a:lnSpc>
                <a:spcPct val="100000"/>
              </a:lnSpc>
              <a:spcBef>
                <a:spcPts val="480"/>
              </a:spcBef>
              <a:buChar char="•"/>
              <a:tabLst>
                <a:tab pos="697865" algn="l"/>
              </a:tabLst>
            </a:pPr>
            <a:r>
              <a:rPr sz="2000" spc="-10" dirty="0">
                <a:latin typeface="Arial"/>
                <a:cs typeface="Arial"/>
              </a:rPr>
              <a:t>Slippery</a:t>
            </a:r>
            <a:endParaRPr sz="2000">
              <a:latin typeface="Arial"/>
              <a:cs typeface="Arial"/>
            </a:endParaRPr>
          </a:p>
          <a:p>
            <a:pPr marL="297180" marR="1849755" indent="-285115">
              <a:lnSpc>
                <a:spcPct val="100000"/>
              </a:lnSpc>
              <a:spcBef>
                <a:spcPts val="1775"/>
              </a:spcBef>
              <a:buChar char="–"/>
              <a:tabLst>
                <a:tab pos="299085" algn="l"/>
              </a:tabLst>
            </a:pPr>
            <a:r>
              <a:rPr sz="2400" dirty="0">
                <a:latin typeface="Arial"/>
                <a:cs typeface="Arial"/>
              </a:rPr>
              <a:t>Secure</a:t>
            </a:r>
            <a:r>
              <a:rPr sz="2400" spc="-100" dirty="0">
                <a:latin typeface="Arial"/>
                <a:cs typeface="Arial"/>
              </a:rPr>
              <a:t> </a:t>
            </a:r>
            <a:r>
              <a:rPr sz="2400" dirty="0">
                <a:latin typeface="Arial"/>
                <a:cs typeface="Arial"/>
              </a:rPr>
              <a:t>ladders</a:t>
            </a:r>
            <a:r>
              <a:rPr sz="2400" spc="-95" dirty="0">
                <a:latin typeface="Arial"/>
                <a:cs typeface="Arial"/>
              </a:rPr>
              <a:t> </a:t>
            </a:r>
            <a:r>
              <a:rPr sz="2400" spc="-25" dirty="0">
                <a:latin typeface="Arial"/>
                <a:cs typeface="Arial"/>
              </a:rPr>
              <a:t>to 	</a:t>
            </a:r>
            <a:r>
              <a:rPr sz="2400" dirty="0">
                <a:latin typeface="Arial"/>
                <a:cs typeface="Arial"/>
              </a:rPr>
              <a:t>prevent</a:t>
            </a:r>
            <a:r>
              <a:rPr sz="2400" spc="-85" dirty="0">
                <a:latin typeface="Arial"/>
                <a:cs typeface="Arial"/>
              </a:rPr>
              <a:t> </a:t>
            </a:r>
            <a:r>
              <a:rPr sz="2400" spc="-10" dirty="0">
                <a:latin typeface="Arial"/>
                <a:cs typeface="Arial"/>
              </a:rPr>
              <a:t>movement</a:t>
            </a:r>
            <a:endParaRPr sz="2400">
              <a:latin typeface="Arial"/>
              <a:cs typeface="Arial"/>
            </a:endParaRPr>
          </a:p>
        </p:txBody>
      </p:sp>
      <p:grpSp>
        <p:nvGrpSpPr>
          <p:cNvPr id="3" name="object 3"/>
          <p:cNvGrpSpPr/>
          <p:nvPr/>
        </p:nvGrpSpPr>
        <p:grpSpPr>
          <a:xfrm>
            <a:off x="0" y="426719"/>
            <a:ext cx="9144000" cy="1229360"/>
            <a:chOff x="0" y="426719"/>
            <a:chExt cx="9144000" cy="1229360"/>
          </a:xfrm>
        </p:grpSpPr>
        <p:pic>
          <p:nvPicPr>
            <p:cNvPr id="4" name="object 4"/>
            <p:cNvPicPr/>
            <p:nvPr/>
          </p:nvPicPr>
          <p:blipFill>
            <a:blip r:embed="rId2" cstate="print"/>
            <a:stretch>
              <a:fillRect/>
            </a:stretch>
          </p:blipFill>
          <p:spPr>
            <a:xfrm>
              <a:off x="0" y="426719"/>
              <a:ext cx="3118866" cy="1229105"/>
            </a:xfrm>
            <a:prstGeom prst="rect">
              <a:avLst/>
            </a:prstGeom>
          </p:spPr>
        </p:pic>
        <p:pic>
          <p:nvPicPr>
            <p:cNvPr id="5" name="object 5"/>
            <p:cNvPicPr/>
            <p:nvPr/>
          </p:nvPicPr>
          <p:blipFill>
            <a:blip r:embed="rId3" cstate="print"/>
            <a:stretch>
              <a:fillRect/>
            </a:stretch>
          </p:blipFill>
          <p:spPr>
            <a:xfrm>
              <a:off x="2548127" y="426719"/>
              <a:ext cx="1285494" cy="1229105"/>
            </a:xfrm>
            <a:prstGeom prst="rect">
              <a:avLst/>
            </a:prstGeom>
          </p:spPr>
        </p:pic>
        <p:pic>
          <p:nvPicPr>
            <p:cNvPr id="6" name="object 6"/>
            <p:cNvPicPr/>
            <p:nvPr/>
          </p:nvPicPr>
          <p:blipFill>
            <a:blip r:embed="rId4" cstate="print"/>
            <a:stretch>
              <a:fillRect/>
            </a:stretch>
          </p:blipFill>
          <p:spPr>
            <a:xfrm>
              <a:off x="3262884" y="426719"/>
              <a:ext cx="3739134" cy="1229105"/>
            </a:xfrm>
            <a:prstGeom prst="rect">
              <a:avLst/>
            </a:prstGeom>
          </p:spPr>
        </p:pic>
        <p:pic>
          <p:nvPicPr>
            <p:cNvPr id="7" name="object 7"/>
            <p:cNvPicPr/>
            <p:nvPr/>
          </p:nvPicPr>
          <p:blipFill>
            <a:blip r:embed="rId5" cstate="print"/>
            <a:stretch>
              <a:fillRect/>
            </a:stretch>
          </p:blipFill>
          <p:spPr>
            <a:xfrm>
              <a:off x="6431279" y="426719"/>
              <a:ext cx="2712720" cy="1229105"/>
            </a:xfrm>
            <a:prstGeom prst="rect">
              <a:avLst/>
            </a:prstGeom>
          </p:spPr>
        </p:pic>
      </p:grpSp>
      <p:sp>
        <p:nvSpPr>
          <p:cNvPr id="8" name="object 8"/>
          <p:cNvSpPr txBox="1">
            <a:spLocks noGrp="1"/>
          </p:cNvSpPr>
          <p:nvPr>
            <p:ph type="title"/>
          </p:nvPr>
        </p:nvSpPr>
        <p:spPr>
          <a:prstGeom prst="rect">
            <a:avLst/>
          </a:prstGeom>
        </p:spPr>
        <p:txBody>
          <a:bodyPr vert="horz" wrap="square" lIns="0" tIns="13335" rIns="0" bIns="0" rtlCol="0">
            <a:spAutoFit/>
          </a:bodyPr>
          <a:lstStyle/>
          <a:p>
            <a:pPr marL="13335">
              <a:lnSpc>
                <a:spcPct val="100000"/>
              </a:lnSpc>
              <a:spcBef>
                <a:spcPts val="105"/>
              </a:spcBef>
            </a:pPr>
            <a:r>
              <a:rPr dirty="0">
                <a:latin typeface="Arial"/>
                <a:cs typeface="Arial"/>
              </a:rPr>
              <a:t>Reducing</a:t>
            </a:r>
            <a:r>
              <a:rPr spc="-30" dirty="0">
                <a:latin typeface="Arial"/>
                <a:cs typeface="Arial"/>
              </a:rPr>
              <a:t> </a:t>
            </a:r>
            <a:r>
              <a:rPr dirty="0">
                <a:latin typeface="Arial"/>
                <a:cs typeface="Arial"/>
              </a:rPr>
              <a:t>or</a:t>
            </a:r>
            <a:r>
              <a:rPr spc="-30" dirty="0">
                <a:latin typeface="Arial"/>
                <a:cs typeface="Arial"/>
              </a:rPr>
              <a:t> </a:t>
            </a:r>
            <a:r>
              <a:rPr dirty="0">
                <a:latin typeface="Arial"/>
                <a:cs typeface="Arial"/>
              </a:rPr>
              <a:t>Eliminating</a:t>
            </a:r>
            <a:r>
              <a:rPr spc="-30" dirty="0">
                <a:latin typeface="Arial"/>
                <a:cs typeface="Arial"/>
              </a:rPr>
              <a:t> </a:t>
            </a:r>
            <a:r>
              <a:rPr spc="-10" dirty="0">
                <a:latin typeface="Arial"/>
                <a:cs typeface="Arial"/>
              </a:rPr>
              <a:t>Hazards</a:t>
            </a:r>
          </a:p>
        </p:txBody>
      </p:sp>
      <p:grpSp>
        <p:nvGrpSpPr>
          <p:cNvPr id="9" name="object 9"/>
          <p:cNvGrpSpPr/>
          <p:nvPr/>
        </p:nvGrpSpPr>
        <p:grpSpPr>
          <a:xfrm>
            <a:off x="5641403" y="2002154"/>
            <a:ext cx="2902585" cy="3611245"/>
            <a:chOff x="5641403" y="2002154"/>
            <a:chExt cx="2902585" cy="3611245"/>
          </a:xfrm>
        </p:grpSpPr>
        <p:pic>
          <p:nvPicPr>
            <p:cNvPr id="10" name="object 10"/>
            <p:cNvPicPr/>
            <p:nvPr/>
          </p:nvPicPr>
          <p:blipFill>
            <a:blip r:embed="rId6" cstate="print"/>
            <a:stretch>
              <a:fillRect/>
            </a:stretch>
          </p:blipFill>
          <p:spPr>
            <a:xfrm>
              <a:off x="5650991" y="2011679"/>
              <a:ext cx="2883408" cy="3592067"/>
            </a:xfrm>
            <a:prstGeom prst="rect">
              <a:avLst/>
            </a:prstGeom>
          </p:spPr>
        </p:pic>
        <p:sp>
          <p:nvSpPr>
            <p:cNvPr id="11" name="object 11"/>
            <p:cNvSpPr/>
            <p:nvPr/>
          </p:nvSpPr>
          <p:spPr>
            <a:xfrm>
              <a:off x="5646165" y="2006917"/>
              <a:ext cx="2893060" cy="3601720"/>
            </a:xfrm>
            <a:custGeom>
              <a:avLst/>
              <a:gdLst/>
              <a:ahLst/>
              <a:cxnLst/>
              <a:rect l="l" t="t" r="r" b="b"/>
              <a:pathLst>
                <a:path w="2893059" h="3601720">
                  <a:moveTo>
                    <a:pt x="0" y="3601592"/>
                  </a:moveTo>
                  <a:lnTo>
                    <a:pt x="2892933" y="3601592"/>
                  </a:lnTo>
                  <a:lnTo>
                    <a:pt x="2892933" y="0"/>
                  </a:lnTo>
                  <a:lnTo>
                    <a:pt x="0" y="0"/>
                  </a:lnTo>
                  <a:lnTo>
                    <a:pt x="0" y="3601592"/>
                  </a:lnTo>
                  <a:close/>
                </a:path>
              </a:pathLst>
            </a:custGeom>
            <a:ln w="9525">
              <a:solidFill>
                <a:srgbClr val="0D0D0D"/>
              </a:solidFill>
            </a:ln>
          </p:spPr>
          <p:txBody>
            <a:bodyPr wrap="square" lIns="0" tIns="0" rIns="0" bIns="0" rtlCol="0"/>
            <a:lstStyle/>
            <a:p>
              <a:endParaRPr/>
            </a:p>
          </p:txBody>
        </p:sp>
      </p:grpSp>
      <p:sp>
        <p:nvSpPr>
          <p:cNvPr id="12" name="object 12"/>
          <p:cNvSpPr txBox="1"/>
          <p:nvPr/>
        </p:nvSpPr>
        <p:spPr>
          <a:xfrm>
            <a:off x="5650991" y="5719571"/>
            <a:ext cx="2883535" cy="739140"/>
          </a:xfrm>
          <a:prstGeom prst="rect">
            <a:avLst/>
          </a:prstGeom>
          <a:solidFill>
            <a:srgbClr val="FFCC00"/>
          </a:solidFill>
        </p:spPr>
        <p:txBody>
          <a:bodyPr vert="horz" wrap="square" lIns="0" tIns="41275" rIns="0" bIns="0" rtlCol="0">
            <a:spAutoFit/>
          </a:bodyPr>
          <a:lstStyle/>
          <a:p>
            <a:pPr marL="92075" marR="513715">
              <a:lnSpc>
                <a:spcPct val="100000"/>
              </a:lnSpc>
              <a:spcBef>
                <a:spcPts val="325"/>
              </a:spcBef>
            </a:pPr>
            <a:r>
              <a:rPr sz="1400" dirty="0">
                <a:latin typeface="Arial"/>
                <a:cs typeface="Arial"/>
              </a:rPr>
              <a:t>This</a:t>
            </a:r>
            <a:r>
              <a:rPr sz="1400" spc="-20" dirty="0">
                <a:latin typeface="Arial"/>
                <a:cs typeface="Arial"/>
              </a:rPr>
              <a:t> </a:t>
            </a:r>
            <a:r>
              <a:rPr sz="1400" dirty="0">
                <a:latin typeface="Arial"/>
                <a:cs typeface="Arial"/>
              </a:rPr>
              <a:t>ladder</a:t>
            </a:r>
            <a:r>
              <a:rPr sz="1400" spc="-40"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not</a:t>
            </a:r>
            <a:r>
              <a:rPr sz="1400" spc="-25" dirty="0">
                <a:latin typeface="Arial"/>
                <a:cs typeface="Arial"/>
              </a:rPr>
              <a:t> </a:t>
            </a:r>
            <a:r>
              <a:rPr sz="1400" dirty="0">
                <a:latin typeface="Arial"/>
                <a:cs typeface="Arial"/>
              </a:rPr>
              <a:t>on</a:t>
            </a:r>
            <a:r>
              <a:rPr sz="1400" spc="-30" dirty="0">
                <a:latin typeface="Arial"/>
                <a:cs typeface="Arial"/>
              </a:rPr>
              <a:t> </a:t>
            </a:r>
            <a:r>
              <a:rPr sz="1400" dirty="0">
                <a:latin typeface="Arial"/>
                <a:cs typeface="Arial"/>
              </a:rPr>
              <a:t>a</a:t>
            </a:r>
            <a:r>
              <a:rPr sz="1400" spc="-10" dirty="0">
                <a:latin typeface="Arial"/>
                <a:cs typeface="Arial"/>
              </a:rPr>
              <a:t> stable </a:t>
            </a:r>
            <a:r>
              <a:rPr sz="1400" dirty="0">
                <a:latin typeface="Arial"/>
                <a:cs typeface="Arial"/>
              </a:rPr>
              <a:t>surface</a:t>
            </a:r>
            <a:r>
              <a:rPr sz="1400" spc="-50" dirty="0">
                <a:latin typeface="Arial"/>
                <a:cs typeface="Arial"/>
              </a:rPr>
              <a:t> </a:t>
            </a:r>
            <a:r>
              <a:rPr sz="1400" dirty="0">
                <a:latin typeface="Arial"/>
                <a:cs typeface="Arial"/>
              </a:rPr>
              <a:t>and</a:t>
            </a:r>
            <a:r>
              <a:rPr sz="1400" spc="-20" dirty="0">
                <a:latin typeface="Arial"/>
                <a:cs typeface="Arial"/>
              </a:rPr>
              <a:t> </a:t>
            </a:r>
            <a:r>
              <a:rPr sz="1400" dirty="0">
                <a:latin typeface="Arial"/>
                <a:cs typeface="Arial"/>
              </a:rPr>
              <a:t>is</a:t>
            </a:r>
            <a:r>
              <a:rPr sz="1400" spc="-20" dirty="0">
                <a:latin typeface="Arial"/>
                <a:cs typeface="Arial"/>
              </a:rPr>
              <a:t> </a:t>
            </a:r>
            <a:r>
              <a:rPr sz="1400" dirty="0">
                <a:latin typeface="Arial"/>
                <a:cs typeface="Arial"/>
              </a:rPr>
              <a:t>not</a:t>
            </a:r>
            <a:r>
              <a:rPr sz="1400" spc="-15" dirty="0">
                <a:latin typeface="Arial"/>
                <a:cs typeface="Arial"/>
              </a:rPr>
              <a:t> </a:t>
            </a:r>
            <a:r>
              <a:rPr sz="1400" spc="-10" dirty="0">
                <a:latin typeface="Arial"/>
                <a:cs typeface="Arial"/>
              </a:rPr>
              <a:t>properly positioned.</a:t>
            </a:r>
            <a:endParaRPr sz="1400">
              <a:latin typeface="Arial"/>
              <a:cs typeface="Arial"/>
            </a:endParaRPr>
          </a:p>
        </p:txBody>
      </p:sp>
      <p:sp>
        <p:nvSpPr>
          <p:cNvPr id="13" name="object 13"/>
          <p:cNvSpPr txBox="1"/>
          <p:nvPr/>
        </p:nvSpPr>
        <p:spPr>
          <a:xfrm>
            <a:off x="3871086" y="6275933"/>
            <a:ext cx="111379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15" dirty="0">
                <a:latin typeface="Tahoma"/>
                <a:cs typeface="Tahoma"/>
              </a:rPr>
              <a:t> </a:t>
            </a:r>
            <a:r>
              <a:rPr sz="800" dirty="0">
                <a:latin typeface="Tahoma"/>
                <a:cs typeface="Tahoma"/>
              </a:rPr>
              <a:t>of</a:t>
            </a:r>
            <a:r>
              <a:rPr sz="800" spc="-35" dirty="0">
                <a:latin typeface="Tahoma"/>
                <a:cs typeface="Tahoma"/>
              </a:rPr>
              <a:t> </a:t>
            </a:r>
            <a:r>
              <a:rPr sz="800" dirty="0">
                <a:latin typeface="Tahoma"/>
                <a:cs typeface="Tahoma"/>
              </a:rPr>
              <a:t>photos:</a:t>
            </a:r>
            <a:r>
              <a:rPr sz="800" spc="-20" dirty="0">
                <a:latin typeface="Tahoma"/>
                <a:cs typeface="Tahoma"/>
              </a:rPr>
              <a:t> OSHA</a:t>
            </a:r>
            <a:endParaRPr sz="800">
              <a:latin typeface="Tahoma"/>
              <a:cs typeface="Tahoma"/>
            </a:endParaRPr>
          </a:p>
        </p:txBody>
      </p:sp>
      <p:grpSp>
        <p:nvGrpSpPr>
          <p:cNvPr id="14" name="object 14"/>
          <p:cNvGrpSpPr/>
          <p:nvPr/>
        </p:nvGrpSpPr>
        <p:grpSpPr>
          <a:xfrm>
            <a:off x="3484943" y="3419411"/>
            <a:ext cx="1924050" cy="1607185"/>
            <a:chOff x="3484943" y="3419411"/>
            <a:chExt cx="1924050" cy="1607185"/>
          </a:xfrm>
        </p:grpSpPr>
        <p:pic>
          <p:nvPicPr>
            <p:cNvPr id="15" name="object 15"/>
            <p:cNvPicPr/>
            <p:nvPr/>
          </p:nvPicPr>
          <p:blipFill>
            <a:blip r:embed="rId7" cstate="print"/>
            <a:stretch>
              <a:fillRect/>
            </a:stretch>
          </p:blipFill>
          <p:spPr>
            <a:xfrm>
              <a:off x="3494531" y="3428999"/>
              <a:ext cx="1905000" cy="1587500"/>
            </a:xfrm>
            <a:prstGeom prst="rect">
              <a:avLst/>
            </a:prstGeom>
          </p:spPr>
        </p:pic>
        <p:sp>
          <p:nvSpPr>
            <p:cNvPr id="16" name="object 16"/>
            <p:cNvSpPr/>
            <p:nvPr/>
          </p:nvSpPr>
          <p:spPr>
            <a:xfrm>
              <a:off x="3489705" y="3424173"/>
              <a:ext cx="1914525" cy="1597660"/>
            </a:xfrm>
            <a:custGeom>
              <a:avLst/>
              <a:gdLst/>
              <a:ahLst/>
              <a:cxnLst/>
              <a:rect l="l" t="t" r="r" b="b"/>
              <a:pathLst>
                <a:path w="1914525" h="1597660">
                  <a:moveTo>
                    <a:pt x="0" y="1597533"/>
                  </a:moveTo>
                  <a:lnTo>
                    <a:pt x="1914525" y="1597533"/>
                  </a:lnTo>
                  <a:lnTo>
                    <a:pt x="1914525" y="0"/>
                  </a:lnTo>
                  <a:lnTo>
                    <a:pt x="0" y="0"/>
                  </a:lnTo>
                  <a:lnTo>
                    <a:pt x="0" y="1597533"/>
                  </a:lnTo>
                  <a:close/>
                </a:path>
              </a:pathLst>
            </a:custGeom>
            <a:ln w="9525">
              <a:solidFill>
                <a:srgbClr val="0D0D0D"/>
              </a:solidFill>
            </a:ln>
          </p:spPr>
          <p:txBody>
            <a:bodyPr wrap="square" lIns="0" tIns="0" rIns="0" bIns="0" rtlCol="0"/>
            <a:lstStyle/>
            <a:p>
              <a:endParaRPr/>
            </a:p>
          </p:txBody>
        </p:sp>
      </p:grpSp>
      <p:grpSp>
        <p:nvGrpSpPr>
          <p:cNvPr id="17" name="object 17"/>
          <p:cNvGrpSpPr/>
          <p:nvPr/>
        </p:nvGrpSpPr>
        <p:grpSpPr>
          <a:xfrm>
            <a:off x="0" y="0"/>
            <a:ext cx="9144000" cy="624205"/>
            <a:chOff x="0" y="0"/>
            <a:chExt cx="9144000" cy="624205"/>
          </a:xfrm>
        </p:grpSpPr>
        <p:sp>
          <p:nvSpPr>
            <p:cNvPr id="18" name="object 18"/>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19" name="object 19"/>
            <p:cNvPicPr/>
            <p:nvPr/>
          </p:nvPicPr>
          <p:blipFill>
            <a:blip r:embed="rId8" cstate="print"/>
            <a:stretch>
              <a:fillRect/>
            </a:stretch>
          </p:blipFill>
          <p:spPr>
            <a:xfrm>
              <a:off x="2723388" y="0"/>
              <a:ext cx="3720846" cy="624077"/>
            </a:xfrm>
            <a:prstGeom prst="rect">
              <a:avLst/>
            </a:prstGeom>
          </p:spPr>
        </p:pic>
      </p:grpSp>
      <p:sp>
        <p:nvSpPr>
          <p:cNvPr id="20" name="object 20"/>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1232" y="1966304"/>
            <a:ext cx="4750435" cy="1196340"/>
          </a:xfrm>
          <a:prstGeom prst="rect">
            <a:avLst/>
          </a:prstGeom>
        </p:spPr>
        <p:txBody>
          <a:bodyPr vert="horz" wrap="square" lIns="0" tIns="85090" rIns="0" bIns="0" rtlCol="0">
            <a:spAutoFit/>
          </a:bodyPr>
          <a:lstStyle/>
          <a:p>
            <a:pPr marL="297815" indent="-285115">
              <a:lnSpc>
                <a:spcPct val="100000"/>
              </a:lnSpc>
              <a:spcBef>
                <a:spcPts val="670"/>
              </a:spcBef>
              <a:buChar char="–"/>
              <a:tabLst>
                <a:tab pos="297815" algn="l"/>
              </a:tabLst>
            </a:pPr>
            <a:r>
              <a:rPr sz="2400" dirty="0">
                <a:latin typeface="Arial"/>
                <a:cs typeface="Arial"/>
              </a:rPr>
              <a:t>Prevent</a:t>
            </a:r>
            <a:r>
              <a:rPr sz="2400" spc="-85" dirty="0">
                <a:latin typeface="Arial"/>
                <a:cs typeface="Arial"/>
              </a:rPr>
              <a:t> </a:t>
            </a:r>
            <a:r>
              <a:rPr sz="2400" spc="-10" dirty="0">
                <a:latin typeface="Arial"/>
                <a:cs typeface="Arial"/>
              </a:rPr>
              <a:t>movement/displacement</a:t>
            </a:r>
            <a:endParaRPr sz="2400">
              <a:latin typeface="Arial"/>
              <a:cs typeface="Arial"/>
            </a:endParaRPr>
          </a:p>
          <a:p>
            <a:pPr marL="697865" lvl="1" indent="-228600">
              <a:lnSpc>
                <a:spcPct val="100000"/>
              </a:lnSpc>
              <a:spcBef>
                <a:spcPts val="484"/>
              </a:spcBef>
              <a:buChar char="•"/>
              <a:tabLst>
                <a:tab pos="697865" algn="l"/>
              </a:tabLst>
            </a:pPr>
            <a:r>
              <a:rPr sz="2000" spc="-10" dirty="0">
                <a:latin typeface="Arial"/>
                <a:cs typeface="Arial"/>
              </a:rPr>
              <a:t>Secure</a:t>
            </a:r>
            <a:endParaRPr sz="2000">
              <a:latin typeface="Arial"/>
              <a:cs typeface="Arial"/>
            </a:endParaRPr>
          </a:p>
          <a:p>
            <a:pPr marL="697865" lvl="1" indent="-228600">
              <a:lnSpc>
                <a:spcPct val="100000"/>
              </a:lnSpc>
              <a:spcBef>
                <a:spcPts val="480"/>
              </a:spcBef>
              <a:buChar char="•"/>
              <a:tabLst>
                <a:tab pos="697865" algn="l"/>
              </a:tabLst>
            </a:pPr>
            <a:r>
              <a:rPr sz="2000" spc="-10" dirty="0">
                <a:latin typeface="Arial"/>
                <a:cs typeface="Arial"/>
              </a:rPr>
              <a:t>Barricade</a:t>
            </a:r>
            <a:endParaRPr sz="2000">
              <a:latin typeface="Arial"/>
              <a:cs typeface="Arial"/>
            </a:endParaRPr>
          </a:p>
        </p:txBody>
      </p:sp>
      <p:sp>
        <p:nvSpPr>
          <p:cNvPr id="3" name="object 3"/>
          <p:cNvSpPr txBox="1"/>
          <p:nvPr/>
        </p:nvSpPr>
        <p:spPr>
          <a:xfrm>
            <a:off x="821232" y="3209671"/>
            <a:ext cx="3854450" cy="1927860"/>
          </a:xfrm>
          <a:prstGeom prst="rect">
            <a:avLst/>
          </a:prstGeom>
        </p:spPr>
        <p:txBody>
          <a:bodyPr vert="horz" wrap="square" lIns="0" tIns="12700" rIns="0" bIns="0" rtlCol="0">
            <a:spAutoFit/>
          </a:bodyPr>
          <a:lstStyle/>
          <a:p>
            <a:pPr marL="297180" marR="207645" indent="-285115">
              <a:lnSpc>
                <a:spcPct val="100000"/>
              </a:lnSpc>
              <a:spcBef>
                <a:spcPts val="100"/>
              </a:spcBef>
              <a:buChar char="–"/>
              <a:tabLst>
                <a:tab pos="299085" algn="l"/>
              </a:tabLst>
            </a:pPr>
            <a:r>
              <a:rPr sz="2400" dirty="0">
                <a:latin typeface="Arial"/>
                <a:cs typeface="Arial"/>
              </a:rPr>
              <a:t>Keep</a:t>
            </a:r>
            <a:r>
              <a:rPr sz="2400" spc="-65" dirty="0">
                <a:latin typeface="Arial"/>
                <a:cs typeface="Arial"/>
              </a:rPr>
              <a:t> </a:t>
            </a:r>
            <a:r>
              <a:rPr sz="2400" dirty="0">
                <a:latin typeface="Arial"/>
                <a:cs typeface="Arial"/>
              </a:rPr>
              <a:t>clear</a:t>
            </a:r>
            <a:r>
              <a:rPr sz="2400" spc="-70" dirty="0">
                <a:latin typeface="Arial"/>
                <a:cs typeface="Arial"/>
              </a:rPr>
              <a:t> </a:t>
            </a:r>
            <a:r>
              <a:rPr sz="2400" dirty="0">
                <a:latin typeface="Arial"/>
                <a:cs typeface="Arial"/>
              </a:rPr>
              <a:t>areas</a:t>
            </a:r>
            <a:r>
              <a:rPr sz="2400" spc="-55" dirty="0">
                <a:latin typeface="Arial"/>
                <a:cs typeface="Arial"/>
              </a:rPr>
              <a:t> </a:t>
            </a:r>
            <a:r>
              <a:rPr sz="2400" spc="-10" dirty="0">
                <a:latin typeface="Arial"/>
                <a:cs typeface="Arial"/>
              </a:rPr>
              <a:t>around 	</a:t>
            </a:r>
            <a:r>
              <a:rPr sz="2400" dirty="0">
                <a:latin typeface="Arial"/>
                <a:cs typeface="Arial"/>
              </a:rPr>
              <a:t>top</a:t>
            </a:r>
            <a:r>
              <a:rPr sz="2400" spc="-50" dirty="0">
                <a:latin typeface="Arial"/>
                <a:cs typeface="Arial"/>
              </a:rPr>
              <a:t> </a:t>
            </a:r>
            <a:r>
              <a:rPr sz="2400" dirty="0">
                <a:latin typeface="Arial"/>
                <a:cs typeface="Arial"/>
              </a:rPr>
              <a:t>and</a:t>
            </a:r>
            <a:r>
              <a:rPr sz="2400" spc="-25" dirty="0">
                <a:latin typeface="Arial"/>
                <a:cs typeface="Arial"/>
              </a:rPr>
              <a:t> </a:t>
            </a:r>
            <a:r>
              <a:rPr sz="2400" spc="-10" dirty="0">
                <a:latin typeface="Arial"/>
                <a:cs typeface="Arial"/>
              </a:rPr>
              <a:t>bottom</a:t>
            </a:r>
            <a:endParaRPr sz="2400">
              <a:latin typeface="Arial"/>
              <a:cs typeface="Arial"/>
            </a:endParaRPr>
          </a:p>
          <a:p>
            <a:pPr marL="297180" marR="5080" indent="-285115">
              <a:lnSpc>
                <a:spcPct val="100000"/>
              </a:lnSpc>
              <a:spcBef>
                <a:spcPts val="575"/>
              </a:spcBef>
              <a:buChar char="–"/>
              <a:tabLst>
                <a:tab pos="299085" algn="l"/>
              </a:tabLst>
            </a:pPr>
            <a:r>
              <a:rPr sz="2400" dirty="0">
                <a:latin typeface="Arial"/>
                <a:cs typeface="Arial"/>
              </a:rPr>
              <a:t>Equally</a:t>
            </a:r>
            <a:r>
              <a:rPr sz="2400" spc="-70" dirty="0">
                <a:latin typeface="Arial"/>
                <a:cs typeface="Arial"/>
              </a:rPr>
              <a:t> </a:t>
            </a:r>
            <a:r>
              <a:rPr sz="2400" dirty="0">
                <a:latin typeface="Arial"/>
                <a:cs typeface="Arial"/>
              </a:rPr>
              <a:t>support</a:t>
            </a:r>
            <a:r>
              <a:rPr sz="2400" spc="-85" dirty="0">
                <a:latin typeface="Arial"/>
                <a:cs typeface="Arial"/>
              </a:rPr>
              <a:t> </a:t>
            </a:r>
            <a:r>
              <a:rPr sz="2400" dirty="0">
                <a:latin typeface="Arial"/>
                <a:cs typeface="Arial"/>
              </a:rPr>
              <a:t>rails</a:t>
            </a:r>
            <a:r>
              <a:rPr sz="2400" spc="-75" dirty="0">
                <a:latin typeface="Arial"/>
                <a:cs typeface="Arial"/>
              </a:rPr>
              <a:t> </a:t>
            </a:r>
            <a:r>
              <a:rPr sz="2400" spc="-25" dirty="0">
                <a:latin typeface="Arial"/>
                <a:cs typeface="Arial"/>
              </a:rPr>
              <a:t>of 	non-</a:t>
            </a:r>
            <a:r>
              <a:rPr sz="2400" spc="-20" dirty="0">
                <a:latin typeface="Arial"/>
                <a:cs typeface="Arial"/>
              </a:rPr>
              <a:t>self-</a:t>
            </a:r>
            <a:r>
              <a:rPr sz="2400" dirty="0">
                <a:latin typeface="Arial"/>
                <a:cs typeface="Arial"/>
              </a:rPr>
              <a:t>supporting</a:t>
            </a:r>
            <a:r>
              <a:rPr sz="2400" spc="-20" dirty="0">
                <a:latin typeface="Arial"/>
                <a:cs typeface="Arial"/>
              </a:rPr>
              <a:t> </a:t>
            </a:r>
            <a:r>
              <a:rPr sz="2400" spc="-10" dirty="0">
                <a:latin typeface="Arial"/>
                <a:cs typeface="Arial"/>
              </a:rPr>
              <a:t>ladder 	</a:t>
            </a:r>
            <a:r>
              <a:rPr sz="2400" dirty="0">
                <a:latin typeface="Arial"/>
                <a:cs typeface="Arial"/>
              </a:rPr>
              <a:t>at</a:t>
            </a:r>
            <a:r>
              <a:rPr sz="2400" spc="-25" dirty="0">
                <a:latin typeface="Arial"/>
                <a:cs typeface="Arial"/>
              </a:rPr>
              <a:t> </a:t>
            </a:r>
            <a:r>
              <a:rPr sz="2400" dirty="0">
                <a:latin typeface="Arial"/>
                <a:cs typeface="Arial"/>
              </a:rPr>
              <a:t>the</a:t>
            </a:r>
            <a:r>
              <a:rPr sz="2400" spc="-20" dirty="0">
                <a:latin typeface="Arial"/>
                <a:cs typeface="Arial"/>
              </a:rPr>
              <a:t> </a:t>
            </a:r>
            <a:r>
              <a:rPr sz="2400" spc="-25" dirty="0">
                <a:latin typeface="Arial"/>
                <a:cs typeface="Arial"/>
              </a:rPr>
              <a:t>top</a:t>
            </a:r>
            <a:endParaRPr sz="2400">
              <a:latin typeface="Arial"/>
              <a:cs typeface="Arial"/>
            </a:endParaRPr>
          </a:p>
        </p:txBody>
      </p:sp>
      <p:sp>
        <p:nvSpPr>
          <p:cNvPr id="4" name="object 4"/>
          <p:cNvSpPr txBox="1"/>
          <p:nvPr/>
        </p:nvSpPr>
        <p:spPr>
          <a:xfrm>
            <a:off x="7268336" y="3984193"/>
            <a:ext cx="1114425" cy="148590"/>
          </a:xfrm>
          <a:prstGeom prst="rect">
            <a:avLst/>
          </a:prstGeom>
        </p:spPr>
        <p:txBody>
          <a:bodyPr vert="horz" wrap="square" lIns="0" tIns="13335" rIns="0" bIns="0" rtlCol="0">
            <a:spAutoFit/>
          </a:bodyPr>
          <a:lstStyle/>
          <a:p>
            <a:pPr marL="12700">
              <a:lnSpc>
                <a:spcPct val="100000"/>
              </a:lnSpc>
              <a:spcBef>
                <a:spcPts val="105"/>
              </a:spcBef>
            </a:pPr>
            <a:r>
              <a:rPr sz="800" dirty="0">
                <a:latin typeface="Tahoma"/>
                <a:cs typeface="Tahoma"/>
              </a:rPr>
              <a:t>Source</a:t>
            </a:r>
            <a:r>
              <a:rPr sz="800" spc="-20" dirty="0">
                <a:latin typeface="Tahoma"/>
                <a:cs typeface="Tahoma"/>
              </a:rPr>
              <a:t> </a:t>
            </a:r>
            <a:r>
              <a:rPr sz="800" dirty="0">
                <a:latin typeface="Tahoma"/>
                <a:cs typeface="Tahoma"/>
              </a:rPr>
              <a:t>of</a:t>
            </a:r>
            <a:r>
              <a:rPr sz="800" spc="-40" dirty="0">
                <a:latin typeface="Tahoma"/>
                <a:cs typeface="Tahoma"/>
              </a:rPr>
              <a:t> </a:t>
            </a:r>
            <a:r>
              <a:rPr sz="800" dirty="0">
                <a:latin typeface="Tahoma"/>
                <a:cs typeface="Tahoma"/>
              </a:rPr>
              <a:t>photos:</a:t>
            </a:r>
            <a:r>
              <a:rPr sz="800" spc="-20" dirty="0">
                <a:latin typeface="Tahoma"/>
                <a:cs typeface="Tahoma"/>
              </a:rPr>
              <a:t> OSHA</a:t>
            </a:r>
            <a:endParaRPr sz="800">
              <a:latin typeface="Tahoma"/>
              <a:cs typeface="Tahoma"/>
            </a:endParaRPr>
          </a:p>
        </p:txBody>
      </p:sp>
      <p:grpSp>
        <p:nvGrpSpPr>
          <p:cNvPr id="5" name="object 5"/>
          <p:cNvGrpSpPr/>
          <p:nvPr/>
        </p:nvGrpSpPr>
        <p:grpSpPr>
          <a:xfrm>
            <a:off x="0" y="464819"/>
            <a:ext cx="9144000" cy="1229360"/>
            <a:chOff x="0" y="464819"/>
            <a:chExt cx="9144000" cy="1229360"/>
          </a:xfrm>
        </p:grpSpPr>
        <p:pic>
          <p:nvPicPr>
            <p:cNvPr id="6" name="object 6"/>
            <p:cNvPicPr/>
            <p:nvPr/>
          </p:nvPicPr>
          <p:blipFill>
            <a:blip r:embed="rId2" cstate="print"/>
            <a:stretch>
              <a:fillRect/>
            </a:stretch>
          </p:blipFill>
          <p:spPr>
            <a:xfrm>
              <a:off x="0" y="464819"/>
              <a:ext cx="3123438" cy="1229105"/>
            </a:xfrm>
            <a:prstGeom prst="rect">
              <a:avLst/>
            </a:prstGeom>
          </p:spPr>
        </p:pic>
        <p:pic>
          <p:nvPicPr>
            <p:cNvPr id="7" name="object 7"/>
            <p:cNvPicPr/>
            <p:nvPr/>
          </p:nvPicPr>
          <p:blipFill>
            <a:blip r:embed="rId3" cstate="print"/>
            <a:stretch>
              <a:fillRect/>
            </a:stretch>
          </p:blipFill>
          <p:spPr>
            <a:xfrm>
              <a:off x="2552700" y="464819"/>
              <a:ext cx="1285494" cy="1229105"/>
            </a:xfrm>
            <a:prstGeom prst="rect">
              <a:avLst/>
            </a:prstGeom>
          </p:spPr>
        </p:pic>
        <p:pic>
          <p:nvPicPr>
            <p:cNvPr id="8" name="object 8"/>
            <p:cNvPicPr/>
            <p:nvPr/>
          </p:nvPicPr>
          <p:blipFill>
            <a:blip r:embed="rId4" cstate="print"/>
            <a:stretch>
              <a:fillRect/>
            </a:stretch>
          </p:blipFill>
          <p:spPr>
            <a:xfrm>
              <a:off x="3267455" y="464819"/>
              <a:ext cx="3739134" cy="1229105"/>
            </a:xfrm>
            <a:prstGeom prst="rect">
              <a:avLst/>
            </a:prstGeom>
          </p:spPr>
        </p:pic>
        <p:pic>
          <p:nvPicPr>
            <p:cNvPr id="9" name="object 9"/>
            <p:cNvPicPr/>
            <p:nvPr/>
          </p:nvPicPr>
          <p:blipFill>
            <a:blip r:embed="rId5" cstate="print"/>
            <a:stretch>
              <a:fillRect/>
            </a:stretch>
          </p:blipFill>
          <p:spPr>
            <a:xfrm>
              <a:off x="6435852" y="464819"/>
              <a:ext cx="2708148" cy="1229105"/>
            </a:xfrm>
            <a:prstGeom prst="rect">
              <a:avLst/>
            </a:prstGeom>
          </p:spPr>
        </p:pic>
      </p:grpSp>
      <p:sp>
        <p:nvSpPr>
          <p:cNvPr id="10" name="object 10"/>
          <p:cNvSpPr txBox="1">
            <a:spLocks noGrp="1"/>
          </p:cNvSpPr>
          <p:nvPr>
            <p:ph type="title"/>
          </p:nvPr>
        </p:nvSpPr>
        <p:spPr>
          <a:prstGeom prst="rect">
            <a:avLst/>
          </a:prstGeom>
        </p:spPr>
        <p:txBody>
          <a:bodyPr vert="horz" wrap="square" lIns="0" tIns="13335" rIns="0" bIns="0" rtlCol="0">
            <a:spAutoFit/>
          </a:bodyPr>
          <a:lstStyle/>
          <a:p>
            <a:pPr marL="19050">
              <a:lnSpc>
                <a:spcPct val="100000"/>
              </a:lnSpc>
              <a:spcBef>
                <a:spcPts val="105"/>
              </a:spcBef>
            </a:pPr>
            <a:r>
              <a:rPr dirty="0">
                <a:latin typeface="Arial"/>
                <a:cs typeface="Arial"/>
              </a:rPr>
              <a:t>Reducing</a:t>
            </a:r>
            <a:r>
              <a:rPr spc="-30" dirty="0">
                <a:latin typeface="Arial"/>
                <a:cs typeface="Arial"/>
              </a:rPr>
              <a:t> </a:t>
            </a:r>
            <a:r>
              <a:rPr dirty="0">
                <a:latin typeface="Arial"/>
                <a:cs typeface="Arial"/>
              </a:rPr>
              <a:t>or</a:t>
            </a:r>
            <a:r>
              <a:rPr spc="-30" dirty="0">
                <a:latin typeface="Arial"/>
                <a:cs typeface="Arial"/>
              </a:rPr>
              <a:t> </a:t>
            </a:r>
            <a:r>
              <a:rPr dirty="0">
                <a:latin typeface="Arial"/>
                <a:cs typeface="Arial"/>
              </a:rPr>
              <a:t>Eliminating</a:t>
            </a:r>
            <a:r>
              <a:rPr spc="-30" dirty="0">
                <a:latin typeface="Arial"/>
                <a:cs typeface="Arial"/>
              </a:rPr>
              <a:t> </a:t>
            </a:r>
            <a:r>
              <a:rPr spc="-10" dirty="0">
                <a:latin typeface="Arial"/>
                <a:cs typeface="Arial"/>
              </a:rPr>
              <a:t>Hazards</a:t>
            </a:r>
          </a:p>
        </p:txBody>
      </p:sp>
      <p:grpSp>
        <p:nvGrpSpPr>
          <p:cNvPr id="11" name="object 11"/>
          <p:cNvGrpSpPr/>
          <p:nvPr/>
        </p:nvGrpSpPr>
        <p:grpSpPr>
          <a:xfrm>
            <a:off x="7037387" y="4416171"/>
            <a:ext cx="1605915" cy="2169795"/>
            <a:chOff x="7037387" y="4416171"/>
            <a:chExt cx="1605915" cy="2169795"/>
          </a:xfrm>
        </p:grpSpPr>
        <p:pic>
          <p:nvPicPr>
            <p:cNvPr id="12" name="object 12"/>
            <p:cNvPicPr/>
            <p:nvPr/>
          </p:nvPicPr>
          <p:blipFill>
            <a:blip r:embed="rId6" cstate="print"/>
            <a:stretch>
              <a:fillRect/>
            </a:stretch>
          </p:blipFill>
          <p:spPr>
            <a:xfrm>
              <a:off x="7046975" y="4425696"/>
              <a:ext cx="1586483" cy="2150364"/>
            </a:xfrm>
            <a:prstGeom prst="rect">
              <a:avLst/>
            </a:prstGeom>
          </p:spPr>
        </p:pic>
        <p:sp>
          <p:nvSpPr>
            <p:cNvPr id="13" name="object 13"/>
            <p:cNvSpPr/>
            <p:nvPr/>
          </p:nvSpPr>
          <p:spPr>
            <a:xfrm>
              <a:off x="7042150" y="4420933"/>
              <a:ext cx="1596390" cy="2160270"/>
            </a:xfrm>
            <a:custGeom>
              <a:avLst/>
              <a:gdLst/>
              <a:ahLst/>
              <a:cxnLst/>
              <a:rect l="l" t="t" r="r" b="b"/>
              <a:pathLst>
                <a:path w="1596390" h="2160270">
                  <a:moveTo>
                    <a:pt x="0" y="2159889"/>
                  </a:moveTo>
                  <a:lnTo>
                    <a:pt x="1596008" y="2159889"/>
                  </a:lnTo>
                  <a:lnTo>
                    <a:pt x="1596008" y="0"/>
                  </a:lnTo>
                  <a:lnTo>
                    <a:pt x="0" y="0"/>
                  </a:lnTo>
                  <a:lnTo>
                    <a:pt x="0" y="2159889"/>
                  </a:lnTo>
                  <a:close/>
                </a:path>
              </a:pathLst>
            </a:custGeom>
            <a:ln w="9524">
              <a:solidFill>
                <a:srgbClr val="0D0D0D"/>
              </a:solidFill>
            </a:ln>
          </p:spPr>
          <p:txBody>
            <a:bodyPr wrap="square" lIns="0" tIns="0" rIns="0" bIns="0" rtlCol="0"/>
            <a:lstStyle/>
            <a:p>
              <a:endParaRPr/>
            </a:p>
          </p:txBody>
        </p:sp>
      </p:grpSp>
      <p:grpSp>
        <p:nvGrpSpPr>
          <p:cNvPr id="14" name="object 14"/>
          <p:cNvGrpSpPr/>
          <p:nvPr/>
        </p:nvGrpSpPr>
        <p:grpSpPr>
          <a:xfrm>
            <a:off x="6967219" y="1959355"/>
            <a:ext cx="1673225" cy="1767839"/>
            <a:chOff x="6967219" y="1959355"/>
            <a:chExt cx="1673225" cy="1767839"/>
          </a:xfrm>
        </p:grpSpPr>
        <p:pic>
          <p:nvPicPr>
            <p:cNvPr id="15" name="object 15"/>
            <p:cNvPicPr/>
            <p:nvPr/>
          </p:nvPicPr>
          <p:blipFill>
            <a:blip r:embed="rId7" cstate="print"/>
            <a:stretch>
              <a:fillRect/>
            </a:stretch>
          </p:blipFill>
          <p:spPr>
            <a:xfrm>
              <a:off x="6979919" y="1972055"/>
              <a:ext cx="1586483" cy="1741932"/>
            </a:xfrm>
            <a:prstGeom prst="rect">
              <a:avLst/>
            </a:prstGeom>
          </p:spPr>
        </p:pic>
        <p:sp>
          <p:nvSpPr>
            <p:cNvPr id="16" name="object 16"/>
            <p:cNvSpPr/>
            <p:nvPr/>
          </p:nvSpPr>
          <p:spPr>
            <a:xfrm>
              <a:off x="6973569" y="1965705"/>
              <a:ext cx="1599565" cy="1755139"/>
            </a:xfrm>
            <a:custGeom>
              <a:avLst/>
              <a:gdLst/>
              <a:ahLst/>
              <a:cxnLst/>
              <a:rect l="l" t="t" r="r" b="b"/>
              <a:pathLst>
                <a:path w="1599565" h="1755139">
                  <a:moveTo>
                    <a:pt x="0" y="1754632"/>
                  </a:moveTo>
                  <a:lnTo>
                    <a:pt x="1599183" y="1754632"/>
                  </a:lnTo>
                  <a:lnTo>
                    <a:pt x="1599183" y="0"/>
                  </a:lnTo>
                  <a:lnTo>
                    <a:pt x="0" y="0"/>
                  </a:lnTo>
                  <a:lnTo>
                    <a:pt x="0" y="1754632"/>
                  </a:lnTo>
                  <a:close/>
                </a:path>
              </a:pathLst>
            </a:custGeom>
            <a:ln w="12700">
              <a:solidFill>
                <a:srgbClr val="000000"/>
              </a:solidFill>
            </a:ln>
          </p:spPr>
          <p:txBody>
            <a:bodyPr wrap="square" lIns="0" tIns="0" rIns="0" bIns="0" rtlCol="0"/>
            <a:lstStyle/>
            <a:p>
              <a:endParaRPr/>
            </a:p>
          </p:txBody>
        </p:sp>
        <p:sp>
          <p:nvSpPr>
            <p:cNvPr id="17" name="object 17"/>
            <p:cNvSpPr/>
            <p:nvPr/>
          </p:nvSpPr>
          <p:spPr>
            <a:xfrm>
              <a:off x="8058276" y="3161156"/>
              <a:ext cx="580390" cy="544195"/>
            </a:xfrm>
            <a:custGeom>
              <a:avLst/>
              <a:gdLst/>
              <a:ahLst/>
              <a:cxnLst/>
              <a:rect l="l" t="t" r="r" b="b"/>
              <a:pathLst>
                <a:path w="580390" h="544195">
                  <a:moveTo>
                    <a:pt x="380746" y="0"/>
                  </a:moveTo>
                  <a:lnTo>
                    <a:pt x="280416" y="122174"/>
                  </a:lnTo>
                  <a:lnTo>
                    <a:pt x="138938" y="5969"/>
                  </a:lnTo>
                  <a:lnTo>
                    <a:pt x="0" y="175133"/>
                  </a:lnTo>
                  <a:lnTo>
                    <a:pt x="141351" y="291338"/>
                  </a:lnTo>
                  <a:lnTo>
                    <a:pt x="40894" y="413512"/>
                  </a:lnTo>
                  <a:lnTo>
                    <a:pt x="199263" y="543687"/>
                  </a:lnTo>
                  <a:lnTo>
                    <a:pt x="299720" y="421513"/>
                  </a:lnTo>
                  <a:lnTo>
                    <a:pt x="441070" y="537718"/>
                  </a:lnTo>
                  <a:lnTo>
                    <a:pt x="580136" y="368554"/>
                  </a:lnTo>
                  <a:lnTo>
                    <a:pt x="438784" y="252349"/>
                  </a:lnTo>
                  <a:lnTo>
                    <a:pt x="539115" y="130175"/>
                  </a:lnTo>
                  <a:lnTo>
                    <a:pt x="380746" y="0"/>
                  </a:lnTo>
                  <a:close/>
                </a:path>
              </a:pathLst>
            </a:custGeom>
            <a:solidFill>
              <a:srgbClr val="FF0000"/>
            </a:solidFill>
          </p:spPr>
          <p:txBody>
            <a:bodyPr wrap="square" lIns="0" tIns="0" rIns="0" bIns="0" rtlCol="0"/>
            <a:lstStyle/>
            <a:p>
              <a:endParaRPr/>
            </a:p>
          </p:txBody>
        </p:sp>
        <p:sp>
          <p:nvSpPr>
            <p:cNvPr id="18" name="object 18"/>
            <p:cNvSpPr/>
            <p:nvPr/>
          </p:nvSpPr>
          <p:spPr>
            <a:xfrm>
              <a:off x="8058276" y="3161156"/>
              <a:ext cx="580390" cy="544195"/>
            </a:xfrm>
            <a:custGeom>
              <a:avLst/>
              <a:gdLst/>
              <a:ahLst/>
              <a:cxnLst/>
              <a:rect l="l" t="t" r="r" b="b"/>
              <a:pathLst>
                <a:path w="580390" h="544195">
                  <a:moveTo>
                    <a:pt x="0" y="175133"/>
                  </a:moveTo>
                  <a:lnTo>
                    <a:pt x="138938" y="5969"/>
                  </a:lnTo>
                  <a:lnTo>
                    <a:pt x="280416" y="122174"/>
                  </a:lnTo>
                  <a:lnTo>
                    <a:pt x="380746" y="0"/>
                  </a:lnTo>
                  <a:lnTo>
                    <a:pt x="539115" y="130175"/>
                  </a:lnTo>
                  <a:lnTo>
                    <a:pt x="438784" y="252349"/>
                  </a:lnTo>
                  <a:lnTo>
                    <a:pt x="580136" y="368554"/>
                  </a:lnTo>
                  <a:lnTo>
                    <a:pt x="441070" y="537718"/>
                  </a:lnTo>
                  <a:lnTo>
                    <a:pt x="299720" y="421513"/>
                  </a:lnTo>
                  <a:lnTo>
                    <a:pt x="199263" y="543687"/>
                  </a:lnTo>
                  <a:lnTo>
                    <a:pt x="40894" y="413512"/>
                  </a:lnTo>
                  <a:lnTo>
                    <a:pt x="141351" y="291338"/>
                  </a:lnTo>
                  <a:lnTo>
                    <a:pt x="0" y="175133"/>
                  </a:lnTo>
                  <a:close/>
                </a:path>
              </a:pathLst>
            </a:custGeom>
            <a:ln w="3175">
              <a:solidFill>
                <a:srgbClr val="0D0D0D"/>
              </a:solidFill>
            </a:ln>
          </p:spPr>
          <p:txBody>
            <a:bodyPr wrap="square" lIns="0" tIns="0" rIns="0" bIns="0" rtlCol="0"/>
            <a:lstStyle/>
            <a:p>
              <a:endParaRPr/>
            </a:p>
          </p:txBody>
        </p:sp>
      </p:grpSp>
      <p:grpSp>
        <p:nvGrpSpPr>
          <p:cNvPr id="19" name="object 19"/>
          <p:cNvGrpSpPr/>
          <p:nvPr/>
        </p:nvGrpSpPr>
        <p:grpSpPr>
          <a:xfrm>
            <a:off x="5103431" y="3398075"/>
            <a:ext cx="1607185" cy="2112010"/>
            <a:chOff x="5103431" y="3398075"/>
            <a:chExt cx="1607185" cy="2112010"/>
          </a:xfrm>
        </p:grpSpPr>
        <p:pic>
          <p:nvPicPr>
            <p:cNvPr id="20" name="object 20"/>
            <p:cNvPicPr/>
            <p:nvPr/>
          </p:nvPicPr>
          <p:blipFill>
            <a:blip r:embed="rId8" cstate="print"/>
            <a:stretch>
              <a:fillRect/>
            </a:stretch>
          </p:blipFill>
          <p:spPr>
            <a:xfrm>
              <a:off x="5113020" y="3407664"/>
              <a:ext cx="1588007" cy="2092452"/>
            </a:xfrm>
            <a:prstGeom prst="rect">
              <a:avLst/>
            </a:prstGeom>
          </p:spPr>
        </p:pic>
        <p:sp>
          <p:nvSpPr>
            <p:cNvPr id="21" name="object 21"/>
            <p:cNvSpPr/>
            <p:nvPr/>
          </p:nvSpPr>
          <p:spPr>
            <a:xfrm>
              <a:off x="5108194" y="3402838"/>
              <a:ext cx="1597660" cy="2102485"/>
            </a:xfrm>
            <a:custGeom>
              <a:avLst/>
              <a:gdLst/>
              <a:ahLst/>
              <a:cxnLst/>
              <a:rect l="l" t="t" r="r" b="b"/>
              <a:pathLst>
                <a:path w="1597659" h="2102485">
                  <a:moveTo>
                    <a:pt x="0" y="2101977"/>
                  </a:moveTo>
                  <a:lnTo>
                    <a:pt x="1597532" y="2101977"/>
                  </a:lnTo>
                  <a:lnTo>
                    <a:pt x="1597532" y="0"/>
                  </a:lnTo>
                  <a:lnTo>
                    <a:pt x="0" y="0"/>
                  </a:lnTo>
                  <a:lnTo>
                    <a:pt x="0" y="2101977"/>
                  </a:lnTo>
                  <a:close/>
                </a:path>
              </a:pathLst>
            </a:custGeom>
            <a:ln w="9525">
              <a:solidFill>
                <a:srgbClr val="000000"/>
              </a:solidFill>
            </a:ln>
          </p:spPr>
          <p:txBody>
            <a:bodyPr wrap="square" lIns="0" tIns="0" rIns="0" bIns="0" rtlCol="0"/>
            <a:lstStyle/>
            <a:p>
              <a:endParaRPr/>
            </a:p>
          </p:txBody>
        </p:sp>
        <p:sp>
          <p:nvSpPr>
            <p:cNvPr id="22" name="object 22"/>
            <p:cNvSpPr/>
            <p:nvPr/>
          </p:nvSpPr>
          <p:spPr>
            <a:xfrm>
              <a:off x="5569712" y="3890010"/>
              <a:ext cx="580390" cy="544195"/>
            </a:xfrm>
            <a:custGeom>
              <a:avLst/>
              <a:gdLst/>
              <a:ahLst/>
              <a:cxnLst/>
              <a:rect l="l" t="t" r="r" b="b"/>
              <a:pathLst>
                <a:path w="580389" h="544195">
                  <a:moveTo>
                    <a:pt x="380873" y="0"/>
                  </a:moveTo>
                  <a:lnTo>
                    <a:pt x="280416" y="122173"/>
                  </a:lnTo>
                  <a:lnTo>
                    <a:pt x="139065" y="5968"/>
                  </a:lnTo>
                  <a:lnTo>
                    <a:pt x="0" y="175132"/>
                  </a:lnTo>
                  <a:lnTo>
                    <a:pt x="141351" y="291337"/>
                  </a:lnTo>
                  <a:lnTo>
                    <a:pt x="41021" y="413511"/>
                  </a:lnTo>
                  <a:lnTo>
                    <a:pt x="199390" y="543686"/>
                  </a:lnTo>
                  <a:lnTo>
                    <a:pt x="299720" y="421512"/>
                  </a:lnTo>
                  <a:lnTo>
                    <a:pt x="441198" y="537717"/>
                  </a:lnTo>
                  <a:lnTo>
                    <a:pt x="580263" y="368553"/>
                  </a:lnTo>
                  <a:lnTo>
                    <a:pt x="438784" y="252348"/>
                  </a:lnTo>
                  <a:lnTo>
                    <a:pt x="539242" y="130174"/>
                  </a:lnTo>
                  <a:lnTo>
                    <a:pt x="380873" y="0"/>
                  </a:lnTo>
                  <a:close/>
                </a:path>
              </a:pathLst>
            </a:custGeom>
            <a:solidFill>
              <a:srgbClr val="FF0000"/>
            </a:solidFill>
          </p:spPr>
          <p:txBody>
            <a:bodyPr wrap="square" lIns="0" tIns="0" rIns="0" bIns="0" rtlCol="0"/>
            <a:lstStyle/>
            <a:p>
              <a:endParaRPr/>
            </a:p>
          </p:txBody>
        </p:sp>
        <p:sp>
          <p:nvSpPr>
            <p:cNvPr id="23" name="object 23"/>
            <p:cNvSpPr/>
            <p:nvPr/>
          </p:nvSpPr>
          <p:spPr>
            <a:xfrm>
              <a:off x="5569712" y="3890010"/>
              <a:ext cx="580390" cy="544195"/>
            </a:xfrm>
            <a:custGeom>
              <a:avLst/>
              <a:gdLst/>
              <a:ahLst/>
              <a:cxnLst/>
              <a:rect l="l" t="t" r="r" b="b"/>
              <a:pathLst>
                <a:path w="580389" h="544195">
                  <a:moveTo>
                    <a:pt x="0" y="175132"/>
                  </a:moveTo>
                  <a:lnTo>
                    <a:pt x="139065" y="5968"/>
                  </a:lnTo>
                  <a:lnTo>
                    <a:pt x="280416" y="122173"/>
                  </a:lnTo>
                  <a:lnTo>
                    <a:pt x="380873" y="0"/>
                  </a:lnTo>
                  <a:lnTo>
                    <a:pt x="539242" y="130174"/>
                  </a:lnTo>
                  <a:lnTo>
                    <a:pt x="438784" y="252348"/>
                  </a:lnTo>
                  <a:lnTo>
                    <a:pt x="580263" y="368553"/>
                  </a:lnTo>
                  <a:lnTo>
                    <a:pt x="441198" y="537717"/>
                  </a:lnTo>
                  <a:lnTo>
                    <a:pt x="299720" y="421512"/>
                  </a:lnTo>
                  <a:lnTo>
                    <a:pt x="199390" y="543686"/>
                  </a:lnTo>
                  <a:lnTo>
                    <a:pt x="41021" y="413511"/>
                  </a:lnTo>
                  <a:lnTo>
                    <a:pt x="141351" y="291337"/>
                  </a:lnTo>
                  <a:lnTo>
                    <a:pt x="0" y="175132"/>
                  </a:lnTo>
                  <a:close/>
                </a:path>
              </a:pathLst>
            </a:custGeom>
            <a:ln w="3175">
              <a:solidFill>
                <a:srgbClr val="0D0D0D"/>
              </a:solidFill>
            </a:ln>
          </p:spPr>
          <p:txBody>
            <a:bodyPr wrap="square" lIns="0" tIns="0" rIns="0" bIns="0" rtlCol="0"/>
            <a:lstStyle/>
            <a:p>
              <a:endParaRPr/>
            </a:p>
          </p:txBody>
        </p:sp>
      </p:grpSp>
      <p:grpSp>
        <p:nvGrpSpPr>
          <p:cNvPr id="24" name="object 24"/>
          <p:cNvGrpSpPr/>
          <p:nvPr/>
        </p:nvGrpSpPr>
        <p:grpSpPr>
          <a:xfrm>
            <a:off x="0" y="0"/>
            <a:ext cx="9144000" cy="624205"/>
            <a:chOff x="0" y="0"/>
            <a:chExt cx="9144000" cy="624205"/>
          </a:xfrm>
        </p:grpSpPr>
        <p:sp>
          <p:nvSpPr>
            <p:cNvPr id="25" name="object 25"/>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26" name="object 26"/>
            <p:cNvPicPr/>
            <p:nvPr/>
          </p:nvPicPr>
          <p:blipFill>
            <a:blip r:embed="rId9" cstate="print"/>
            <a:stretch>
              <a:fillRect/>
            </a:stretch>
          </p:blipFill>
          <p:spPr>
            <a:xfrm>
              <a:off x="2723388" y="0"/>
              <a:ext cx="3720846" cy="624077"/>
            </a:xfrm>
            <a:prstGeom prst="rect">
              <a:avLst/>
            </a:prstGeom>
          </p:spPr>
        </p:pic>
      </p:grpSp>
      <p:sp>
        <p:nvSpPr>
          <p:cNvPr id="27" name="object 27"/>
          <p:cNvSpPr txBox="1"/>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Stairways</a:t>
            </a:r>
            <a:r>
              <a:rPr sz="2400" b="1" spc="-25" dirty="0">
                <a:latin typeface="Arial"/>
                <a:cs typeface="Arial"/>
              </a:rPr>
              <a:t> </a:t>
            </a:r>
            <a:r>
              <a:rPr sz="2400" b="1" dirty="0">
                <a:latin typeface="Arial"/>
                <a:cs typeface="Arial"/>
              </a:rPr>
              <a:t>and</a:t>
            </a:r>
            <a:r>
              <a:rPr sz="2400" b="1" spc="-40" dirty="0">
                <a:latin typeface="Arial"/>
                <a:cs typeface="Arial"/>
              </a:rPr>
              <a:t> </a:t>
            </a:r>
            <a:r>
              <a:rPr sz="2400" b="1" spc="-10" dirty="0">
                <a:latin typeface="Arial"/>
                <a:cs typeface="Arial"/>
              </a:rPr>
              <a:t>Ladders</a:t>
            </a:r>
            <a:endParaRPr sz="2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764540" y="1455058"/>
            <a:ext cx="4668520" cy="2294255"/>
          </a:xfrm>
          <a:prstGeom prst="rect">
            <a:avLst/>
          </a:prstGeom>
        </p:spPr>
        <p:txBody>
          <a:bodyPr vert="horz" wrap="square" lIns="0" tIns="85725" rIns="0" bIns="0" rtlCol="0">
            <a:spAutoFit/>
          </a:bodyPr>
          <a:lstStyle/>
          <a:p>
            <a:pPr marL="298450" indent="-285750">
              <a:lnSpc>
                <a:spcPct val="100000"/>
              </a:lnSpc>
              <a:spcBef>
                <a:spcPts val="675"/>
              </a:spcBef>
              <a:buChar char="–"/>
              <a:tabLst>
                <a:tab pos="298450" algn="l"/>
              </a:tabLst>
            </a:pPr>
            <a:r>
              <a:rPr sz="2400" dirty="0">
                <a:latin typeface="Arial"/>
                <a:cs typeface="Arial"/>
              </a:rPr>
              <a:t>Ascending</a:t>
            </a:r>
            <a:r>
              <a:rPr sz="2400" spc="-95" dirty="0">
                <a:latin typeface="Arial"/>
                <a:cs typeface="Arial"/>
              </a:rPr>
              <a:t> </a:t>
            </a:r>
            <a:r>
              <a:rPr sz="2400" dirty="0">
                <a:latin typeface="Arial"/>
                <a:cs typeface="Arial"/>
              </a:rPr>
              <a:t>or</a:t>
            </a:r>
            <a:r>
              <a:rPr sz="2400" spc="-120" dirty="0">
                <a:latin typeface="Arial"/>
                <a:cs typeface="Arial"/>
              </a:rPr>
              <a:t> </a:t>
            </a:r>
            <a:r>
              <a:rPr sz="2400" dirty="0">
                <a:latin typeface="Arial"/>
                <a:cs typeface="Arial"/>
              </a:rPr>
              <a:t>descending</a:t>
            </a:r>
            <a:r>
              <a:rPr sz="2400" spc="-90" dirty="0">
                <a:latin typeface="Arial"/>
                <a:cs typeface="Arial"/>
              </a:rPr>
              <a:t> </a:t>
            </a:r>
            <a:r>
              <a:rPr sz="2400" spc="-10" dirty="0">
                <a:latin typeface="Arial"/>
                <a:cs typeface="Arial"/>
              </a:rPr>
              <a:t>ladder</a:t>
            </a:r>
            <a:endParaRPr sz="2400">
              <a:latin typeface="Arial"/>
              <a:cs typeface="Arial"/>
            </a:endParaRPr>
          </a:p>
          <a:p>
            <a:pPr marL="698500" lvl="1" indent="-228600">
              <a:lnSpc>
                <a:spcPct val="100000"/>
              </a:lnSpc>
              <a:spcBef>
                <a:spcPts val="480"/>
              </a:spcBef>
              <a:buChar char="•"/>
              <a:tabLst>
                <a:tab pos="698500" algn="l"/>
              </a:tabLst>
            </a:pPr>
            <a:r>
              <a:rPr sz="2000" dirty="0">
                <a:latin typeface="Arial"/>
                <a:cs typeface="Arial"/>
              </a:rPr>
              <a:t>Maintain</a:t>
            </a:r>
            <a:r>
              <a:rPr sz="2000" spc="-40" dirty="0">
                <a:latin typeface="Arial"/>
                <a:cs typeface="Arial"/>
              </a:rPr>
              <a:t> </a:t>
            </a:r>
            <a:r>
              <a:rPr sz="2000" dirty="0">
                <a:latin typeface="Arial"/>
                <a:cs typeface="Arial"/>
              </a:rPr>
              <a:t>3-point</a:t>
            </a:r>
            <a:r>
              <a:rPr sz="2000" spc="-45" dirty="0">
                <a:latin typeface="Arial"/>
                <a:cs typeface="Arial"/>
              </a:rPr>
              <a:t> </a:t>
            </a:r>
            <a:r>
              <a:rPr sz="2000" spc="-10" dirty="0">
                <a:latin typeface="Arial"/>
                <a:cs typeface="Arial"/>
              </a:rPr>
              <a:t>contact</a:t>
            </a:r>
            <a:endParaRPr sz="2000">
              <a:latin typeface="Arial"/>
              <a:cs typeface="Arial"/>
            </a:endParaRPr>
          </a:p>
          <a:p>
            <a:pPr marL="698500" lvl="1" indent="-228600">
              <a:lnSpc>
                <a:spcPct val="100000"/>
              </a:lnSpc>
              <a:spcBef>
                <a:spcPts val="480"/>
              </a:spcBef>
              <a:buChar char="•"/>
              <a:tabLst>
                <a:tab pos="698500" algn="l"/>
              </a:tabLst>
            </a:pPr>
            <a:r>
              <a:rPr sz="2000" dirty="0">
                <a:latin typeface="Arial"/>
                <a:cs typeface="Arial"/>
              </a:rPr>
              <a:t>Face</a:t>
            </a:r>
            <a:r>
              <a:rPr sz="2000" spc="-10" dirty="0">
                <a:latin typeface="Arial"/>
                <a:cs typeface="Arial"/>
              </a:rPr>
              <a:t> ladder</a:t>
            </a:r>
            <a:endParaRPr sz="2000">
              <a:latin typeface="Arial"/>
              <a:cs typeface="Arial"/>
            </a:endParaRPr>
          </a:p>
          <a:p>
            <a:pPr marL="698500" lvl="1" indent="-228600">
              <a:lnSpc>
                <a:spcPct val="100000"/>
              </a:lnSpc>
              <a:spcBef>
                <a:spcPts val="484"/>
              </a:spcBef>
              <a:buChar char="•"/>
              <a:tabLst>
                <a:tab pos="698500" algn="l"/>
              </a:tabLst>
            </a:pPr>
            <a:r>
              <a:rPr sz="2000" dirty="0">
                <a:latin typeface="Arial"/>
                <a:cs typeface="Arial"/>
              </a:rPr>
              <a:t>Stay</a:t>
            </a:r>
            <a:r>
              <a:rPr sz="2000" spc="-50" dirty="0">
                <a:latin typeface="Arial"/>
                <a:cs typeface="Arial"/>
              </a:rPr>
              <a:t> </a:t>
            </a:r>
            <a:r>
              <a:rPr sz="2000" dirty="0">
                <a:latin typeface="Arial"/>
                <a:cs typeface="Arial"/>
              </a:rPr>
              <a:t>inside</a:t>
            </a:r>
            <a:r>
              <a:rPr sz="2000" spc="-50" dirty="0">
                <a:latin typeface="Arial"/>
                <a:cs typeface="Arial"/>
              </a:rPr>
              <a:t> </a:t>
            </a:r>
            <a:r>
              <a:rPr sz="2000" dirty="0">
                <a:latin typeface="Arial"/>
                <a:cs typeface="Arial"/>
              </a:rPr>
              <a:t>side</a:t>
            </a:r>
            <a:r>
              <a:rPr sz="2000" spc="-35" dirty="0">
                <a:latin typeface="Arial"/>
                <a:cs typeface="Arial"/>
              </a:rPr>
              <a:t> </a:t>
            </a:r>
            <a:r>
              <a:rPr sz="2000" spc="-10" dirty="0">
                <a:latin typeface="Arial"/>
                <a:cs typeface="Arial"/>
              </a:rPr>
              <a:t>rails</a:t>
            </a:r>
            <a:endParaRPr sz="2000">
              <a:latin typeface="Arial"/>
              <a:cs typeface="Arial"/>
            </a:endParaRPr>
          </a:p>
          <a:p>
            <a:pPr marL="698500" lvl="1" indent="-228600">
              <a:lnSpc>
                <a:spcPct val="100000"/>
              </a:lnSpc>
              <a:spcBef>
                <a:spcPts val="480"/>
              </a:spcBef>
              <a:buChar char="•"/>
              <a:tabLst>
                <a:tab pos="698500" algn="l"/>
              </a:tabLst>
            </a:pPr>
            <a:r>
              <a:rPr sz="2000" dirty="0">
                <a:latin typeface="Arial"/>
                <a:cs typeface="Arial"/>
              </a:rPr>
              <a:t>Never</a:t>
            </a:r>
            <a:r>
              <a:rPr sz="2000" spc="-30" dirty="0">
                <a:latin typeface="Arial"/>
                <a:cs typeface="Arial"/>
              </a:rPr>
              <a:t> </a:t>
            </a:r>
            <a:r>
              <a:rPr sz="2000" dirty="0">
                <a:latin typeface="Arial"/>
                <a:cs typeface="Arial"/>
              </a:rPr>
              <a:t>carry</a:t>
            </a:r>
            <a:r>
              <a:rPr sz="2000" spc="-60" dirty="0">
                <a:latin typeface="Arial"/>
                <a:cs typeface="Arial"/>
              </a:rPr>
              <a:t> </a:t>
            </a:r>
            <a:r>
              <a:rPr sz="2000" dirty="0">
                <a:latin typeface="Arial"/>
                <a:cs typeface="Arial"/>
              </a:rPr>
              <a:t>tools/objects</a:t>
            </a:r>
            <a:r>
              <a:rPr sz="2000" spc="-50" dirty="0">
                <a:latin typeface="Arial"/>
                <a:cs typeface="Arial"/>
              </a:rPr>
              <a:t> </a:t>
            </a:r>
            <a:r>
              <a:rPr sz="2000" dirty="0">
                <a:latin typeface="Arial"/>
                <a:cs typeface="Arial"/>
              </a:rPr>
              <a:t>in</a:t>
            </a:r>
            <a:r>
              <a:rPr sz="2000" spc="-10" dirty="0">
                <a:latin typeface="Arial"/>
                <a:cs typeface="Arial"/>
              </a:rPr>
              <a:t> hands</a:t>
            </a:r>
            <a:endParaRPr sz="2000">
              <a:latin typeface="Arial"/>
              <a:cs typeface="Arial"/>
            </a:endParaRPr>
          </a:p>
          <a:p>
            <a:pPr marL="698500" lvl="1" indent="-228600">
              <a:lnSpc>
                <a:spcPct val="100000"/>
              </a:lnSpc>
              <a:spcBef>
                <a:spcPts val="480"/>
              </a:spcBef>
              <a:buChar char="•"/>
              <a:tabLst>
                <a:tab pos="698500" algn="l"/>
              </a:tabLst>
            </a:pPr>
            <a:r>
              <a:rPr sz="2000" dirty="0">
                <a:latin typeface="Arial"/>
                <a:cs typeface="Arial"/>
              </a:rPr>
              <a:t>Be</a:t>
            </a:r>
            <a:r>
              <a:rPr sz="2000" spc="-25" dirty="0">
                <a:latin typeface="Arial"/>
                <a:cs typeface="Arial"/>
              </a:rPr>
              <a:t> </a:t>
            </a:r>
            <a:r>
              <a:rPr sz="2000" dirty="0">
                <a:latin typeface="Arial"/>
                <a:cs typeface="Arial"/>
              </a:rPr>
              <a:t>extra</a:t>
            </a:r>
            <a:r>
              <a:rPr sz="2000" spc="-30" dirty="0">
                <a:latin typeface="Arial"/>
                <a:cs typeface="Arial"/>
              </a:rPr>
              <a:t> </a:t>
            </a:r>
            <a:r>
              <a:rPr sz="2000" dirty="0">
                <a:latin typeface="Arial"/>
                <a:cs typeface="Arial"/>
              </a:rPr>
              <a:t>careful</a:t>
            </a:r>
            <a:r>
              <a:rPr sz="2000" spc="-60" dirty="0">
                <a:latin typeface="Arial"/>
                <a:cs typeface="Arial"/>
              </a:rPr>
              <a:t> </a:t>
            </a:r>
            <a:r>
              <a:rPr sz="2000" dirty="0">
                <a:latin typeface="Arial"/>
                <a:cs typeface="Arial"/>
              </a:rPr>
              <a:t>getting</a:t>
            </a:r>
            <a:r>
              <a:rPr sz="2000" spc="-30" dirty="0">
                <a:latin typeface="Arial"/>
                <a:cs typeface="Arial"/>
              </a:rPr>
              <a:t> </a:t>
            </a:r>
            <a:r>
              <a:rPr sz="2000" dirty="0">
                <a:latin typeface="Arial"/>
                <a:cs typeface="Arial"/>
              </a:rPr>
              <a:t>on</a:t>
            </a:r>
            <a:r>
              <a:rPr sz="2000" spc="-15" dirty="0">
                <a:latin typeface="Arial"/>
                <a:cs typeface="Arial"/>
              </a:rPr>
              <a:t> </a:t>
            </a:r>
            <a:r>
              <a:rPr sz="2000" dirty="0">
                <a:latin typeface="Arial"/>
                <a:cs typeface="Arial"/>
              </a:rPr>
              <a:t>or</a:t>
            </a:r>
            <a:r>
              <a:rPr sz="2000" spc="-40" dirty="0">
                <a:latin typeface="Arial"/>
                <a:cs typeface="Arial"/>
              </a:rPr>
              <a:t> </a:t>
            </a:r>
            <a:r>
              <a:rPr sz="2000" spc="-25" dirty="0">
                <a:latin typeface="Arial"/>
                <a:cs typeface="Arial"/>
              </a:rPr>
              <a:t>off</a:t>
            </a:r>
            <a:endParaRPr sz="2000">
              <a:latin typeface="Arial"/>
              <a:cs typeface="Arial"/>
            </a:endParaRPr>
          </a:p>
        </p:txBody>
      </p:sp>
      <p:sp>
        <p:nvSpPr>
          <p:cNvPr id="4" name="object 4"/>
          <p:cNvSpPr txBox="1"/>
          <p:nvPr/>
        </p:nvSpPr>
        <p:spPr>
          <a:xfrm>
            <a:off x="7221093" y="5908040"/>
            <a:ext cx="6597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35" dirty="0">
                <a:latin typeface="Tahoma"/>
                <a:cs typeface="Tahoma"/>
              </a:rPr>
              <a:t> </a:t>
            </a:r>
            <a:r>
              <a:rPr sz="800" spc="-20" dirty="0">
                <a:latin typeface="Tahoma"/>
                <a:cs typeface="Tahoma"/>
              </a:rPr>
              <a:t>OSHA</a:t>
            </a:r>
            <a:endParaRPr sz="800">
              <a:latin typeface="Tahoma"/>
              <a:cs typeface="Tahoma"/>
            </a:endParaRPr>
          </a:p>
        </p:txBody>
      </p:sp>
      <p:grpSp>
        <p:nvGrpSpPr>
          <p:cNvPr id="5" name="object 5"/>
          <p:cNvGrpSpPr/>
          <p:nvPr/>
        </p:nvGrpSpPr>
        <p:grpSpPr>
          <a:xfrm>
            <a:off x="0" y="409955"/>
            <a:ext cx="9144000" cy="1229360"/>
            <a:chOff x="0" y="409955"/>
            <a:chExt cx="9144000" cy="1229360"/>
          </a:xfrm>
        </p:grpSpPr>
        <p:pic>
          <p:nvPicPr>
            <p:cNvPr id="6" name="object 6"/>
            <p:cNvPicPr/>
            <p:nvPr/>
          </p:nvPicPr>
          <p:blipFill>
            <a:blip r:embed="rId3" cstate="print"/>
            <a:stretch>
              <a:fillRect/>
            </a:stretch>
          </p:blipFill>
          <p:spPr>
            <a:xfrm>
              <a:off x="0" y="409955"/>
              <a:ext cx="3118866" cy="1229106"/>
            </a:xfrm>
            <a:prstGeom prst="rect">
              <a:avLst/>
            </a:prstGeom>
          </p:spPr>
        </p:pic>
        <p:pic>
          <p:nvPicPr>
            <p:cNvPr id="7" name="object 7"/>
            <p:cNvPicPr/>
            <p:nvPr/>
          </p:nvPicPr>
          <p:blipFill>
            <a:blip r:embed="rId4" cstate="print"/>
            <a:stretch>
              <a:fillRect/>
            </a:stretch>
          </p:blipFill>
          <p:spPr>
            <a:xfrm>
              <a:off x="2548127" y="409955"/>
              <a:ext cx="1285494" cy="1229106"/>
            </a:xfrm>
            <a:prstGeom prst="rect">
              <a:avLst/>
            </a:prstGeom>
          </p:spPr>
        </p:pic>
        <p:pic>
          <p:nvPicPr>
            <p:cNvPr id="8" name="object 8"/>
            <p:cNvPicPr/>
            <p:nvPr/>
          </p:nvPicPr>
          <p:blipFill>
            <a:blip r:embed="rId5" cstate="print"/>
            <a:stretch>
              <a:fillRect/>
            </a:stretch>
          </p:blipFill>
          <p:spPr>
            <a:xfrm>
              <a:off x="3262884" y="409955"/>
              <a:ext cx="3739134" cy="1229106"/>
            </a:xfrm>
            <a:prstGeom prst="rect">
              <a:avLst/>
            </a:prstGeom>
          </p:spPr>
        </p:pic>
        <p:pic>
          <p:nvPicPr>
            <p:cNvPr id="9" name="object 9"/>
            <p:cNvPicPr/>
            <p:nvPr/>
          </p:nvPicPr>
          <p:blipFill>
            <a:blip r:embed="rId6" cstate="print"/>
            <a:stretch>
              <a:fillRect/>
            </a:stretch>
          </p:blipFill>
          <p:spPr>
            <a:xfrm>
              <a:off x="6431279" y="409955"/>
              <a:ext cx="2712720" cy="1229106"/>
            </a:xfrm>
            <a:prstGeom prst="rect">
              <a:avLst/>
            </a:prstGeom>
          </p:spPr>
        </p:pic>
      </p:grpSp>
      <p:sp>
        <p:nvSpPr>
          <p:cNvPr id="10" name="object 10"/>
          <p:cNvSpPr txBox="1"/>
          <p:nvPr/>
        </p:nvSpPr>
        <p:spPr>
          <a:xfrm>
            <a:off x="178409" y="558545"/>
            <a:ext cx="8787765" cy="696595"/>
          </a:xfrm>
          <a:prstGeom prst="rect">
            <a:avLst/>
          </a:prstGeom>
        </p:spPr>
        <p:txBody>
          <a:bodyPr vert="horz" wrap="square" lIns="0" tIns="13335" rIns="0" bIns="0" rtlCol="0">
            <a:spAutoFit/>
          </a:bodyPr>
          <a:lstStyle/>
          <a:p>
            <a:pPr marL="12700">
              <a:lnSpc>
                <a:spcPct val="100000"/>
              </a:lnSpc>
              <a:spcBef>
                <a:spcPts val="105"/>
              </a:spcBef>
            </a:pPr>
            <a:r>
              <a:rPr sz="4400" b="1" dirty="0">
                <a:latin typeface="Arial"/>
                <a:cs typeface="Arial"/>
              </a:rPr>
              <a:t>Reducing</a:t>
            </a:r>
            <a:r>
              <a:rPr sz="4400" b="1" spc="-15" dirty="0">
                <a:latin typeface="Arial"/>
                <a:cs typeface="Arial"/>
              </a:rPr>
              <a:t> </a:t>
            </a:r>
            <a:r>
              <a:rPr sz="4400" b="1" dirty="0">
                <a:latin typeface="Arial"/>
                <a:cs typeface="Arial"/>
              </a:rPr>
              <a:t>or</a:t>
            </a:r>
            <a:r>
              <a:rPr sz="4400" b="1" spc="5" dirty="0">
                <a:latin typeface="Arial"/>
                <a:cs typeface="Arial"/>
              </a:rPr>
              <a:t> </a:t>
            </a:r>
            <a:r>
              <a:rPr sz="4400" b="1" dirty="0">
                <a:latin typeface="Arial"/>
                <a:cs typeface="Arial"/>
              </a:rPr>
              <a:t>Eliminating</a:t>
            </a:r>
            <a:r>
              <a:rPr sz="4400" b="1" spc="-15" dirty="0">
                <a:latin typeface="Arial"/>
                <a:cs typeface="Arial"/>
              </a:rPr>
              <a:t> </a:t>
            </a:r>
            <a:r>
              <a:rPr sz="4400" b="1" spc="-10" dirty="0">
                <a:latin typeface="Arial"/>
                <a:cs typeface="Arial"/>
              </a:rPr>
              <a:t>Hazards</a:t>
            </a:r>
            <a:endParaRPr sz="4400">
              <a:latin typeface="Arial"/>
              <a:cs typeface="Arial"/>
            </a:endParaRPr>
          </a:p>
        </p:txBody>
      </p:sp>
      <p:grpSp>
        <p:nvGrpSpPr>
          <p:cNvPr id="11" name="object 11"/>
          <p:cNvGrpSpPr/>
          <p:nvPr/>
        </p:nvGrpSpPr>
        <p:grpSpPr>
          <a:xfrm>
            <a:off x="6510083" y="1706498"/>
            <a:ext cx="2087245" cy="4178300"/>
            <a:chOff x="6510083" y="1706498"/>
            <a:chExt cx="2087245" cy="4178300"/>
          </a:xfrm>
        </p:grpSpPr>
        <p:pic>
          <p:nvPicPr>
            <p:cNvPr id="12" name="object 12"/>
            <p:cNvPicPr/>
            <p:nvPr/>
          </p:nvPicPr>
          <p:blipFill>
            <a:blip r:embed="rId7" cstate="print"/>
            <a:stretch>
              <a:fillRect/>
            </a:stretch>
          </p:blipFill>
          <p:spPr>
            <a:xfrm>
              <a:off x="6519671" y="1716023"/>
              <a:ext cx="2068068" cy="4158996"/>
            </a:xfrm>
            <a:prstGeom prst="rect">
              <a:avLst/>
            </a:prstGeom>
          </p:spPr>
        </p:pic>
        <p:sp>
          <p:nvSpPr>
            <p:cNvPr id="13" name="object 13"/>
            <p:cNvSpPr/>
            <p:nvPr/>
          </p:nvSpPr>
          <p:spPr>
            <a:xfrm>
              <a:off x="6514845" y="1711261"/>
              <a:ext cx="2077720" cy="4168775"/>
            </a:xfrm>
            <a:custGeom>
              <a:avLst/>
              <a:gdLst/>
              <a:ahLst/>
              <a:cxnLst/>
              <a:rect l="l" t="t" r="r" b="b"/>
              <a:pathLst>
                <a:path w="2077720" h="4168775">
                  <a:moveTo>
                    <a:pt x="0" y="4168521"/>
                  </a:moveTo>
                  <a:lnTo>
                    <a:pt x="2077593" y="4168521"/>
                  </a:lnTo>
                  <a:lnTo>
                    <a:pt x="2077593" y="0"/>
                  </a:lnTo>
                  <a:lnTo>
                    <a:pt x="0" y="0"/>
                  </a:lnTo>
                  <a:lnTo>
                    <a:pt x="0" y="4168521"/>
                  </a:lnTo>
                  <a:close/>
                </a:path>
              </a:pathLst>
            </a:custGeom>
            <a:ln w="9525">
              <a:solidFill>
                <a:srgbClr val="000000"/>
              </a:solidFill>
            </a:ln>
          </p:spPr>
          <p:txBody>
            <a:bodyPr wrap="square" lIns="0" tIns="0" rIns="0" bIns="0" rtlCol="0"/>
            <a:lstStyle/>
            <a:p>
              <a:endParaRPr/>
            </a:p>
          </p:txBody>
        </p:sp>
      </p:grpSp>
      <p:grpSp>
        <p:nvGrpSpPr>
          <p:cNvPr id="14" name="object 14"/>
          <p:cNvGrpSpPr/>
          <p:nvPr/>
        </p:nvGrpSpPr>
        <p:grpSpPr>
          <a:xfrm>
            <a:off x="1438211" y="4181475"/>
            <a:ext cx="1858645" cy="2110105"/>
            <a:chOff x="1438211" y="4181475"/>
            <a:chExt cx="1858645" cy="2110105"/>
          </a:xfrm>
        </p:grpSpPr>
        <p:pic>
          <p:nvPicPr>
            <p:cNvPr id="15" name="object 15"/>
            <p:cNvPicPr/>
            <p:nvPr/>
          </p:nvPicPr>
          <p:blipFill>
            <a:blip r:embed="rId8" cstate="print"/>
            <a:stretch>
              <a:fillRect/>
            </a:stretch>
          </p:blipFill>
          <p:spPr>
            <a:xfrm>
              <a:off x="1447800" y="4191000"/>
              <a:ext cx="1839468" cy="2090927"/>
            </a:xfrm>
            <a:prstGeom prst="rect">
              <a:avLst/>
            </a:prstGeom>
          </p:spPr>
        </p:pic>
        <p:sp>
          <p:nvSpPr>
            <p:cNvPr id="16" name="object 16"/>
            <p:cNvSpPr/>
            <p:nvPr/>
          </p:nvSpPr>
          <p:spPr>
            <a:xfrm>
              <a:off x="1442974" y="4186237"/>
              <a:ext cx="1849120" cy="2100580"/>
            </a:xfrm>
            <a:custGeom>
              <a:avLst/>
              <a:gdLst/>
              <a:ahLst/>
              <a:cxnLst/>
              <a:rect l="l" t="t" r="r" b="b"/>
              <a:pathLst>
                <a:path w="1849120" h="2100579">
                  <a:moveTo>
                    <a:pt x="0" y="2100453"/>
                  </a:moveTo>
                  <a:lnTo>
                    <a:pt x="1848993" y="2100453"/>
                  </a:lnTo>
                  <a:lnTo>
                    <a:pt x="1848993" y="0"/>
                  </a:lnTo>
                  <a:lnTo>
                    <a:pt x="0" y="0"/>
                  </a:lnTo>
                  <a:lnTo>
                    <a:pt x="0" y="2100453"/>
                  </a:lnTo>
                  <a:close/>
                </a:path>
              </a:pathLst>
            </a:custGeom>
            <a:ln w="9525">
              <a:solidFill>
                <a:srgbClr val="0D0D0D"/>
              </a:solidFill>
            </a:ln>
          </p:spPr>
          <p:txBody>
            <a:bodyPr wrap="square" lIns="0" tIns="0" rIns="0" bIns="0" rtlCol="0"/>
            <a:lstStyle/>
            <a:p>
              <a:endParaRPr/>
            </a:p>
          </p:txBody>
        </p:sp>
      </p:grpSp>
      <p:sp>
        <p:nvSpPr>
          <p:cNvPr id="17" name="object 17"/>
          <p:cNvSpPr txBox="1"/>
          <p:nvPr/>
        </p:nvSpPr>
        <p:spPr>
          <a:xfrm>
            <a:off x="1526794" y="6350609"/>
            <a:ext cx="6597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ahoma"/>
                <a:cs typeface="Tahoma"/>
              </a:rPr>
              <a:t>Source:</a:t>
            </a:r>
            <a:r>
              <a:rPr sz="800" spc="-35" dirty="0">
                <a:latin typeface="Tahoma"/>
                <a:cs typeface="Tahoma"/>
              </a:rPr>
              <a:t> </a:t>
            </a:r>
            <a:r>
              <a:rPr sz="800" spc="-20" dirty="0">
                <a:latin typeface="Tahoma"/>
                <a:cs typeface="Tahoma"/>
              </a:rPr>
              <a:t>OSHA</a:t>
            </a:r>
            <a:endParaRPr sz="800">
              <a:latin typeface="Tahoma"/>
              <a:cs typeface="Tahoma"/>
            </a:endParaRPr>
          </a:p>
        </p:txBody>
      </p:sp>
      <p:grpSp>
        <p:nvGrpSpPr>
          <p:cNvPr id="18" name="object 18"/>
          <p:cNvGrpSpPr/>
          <p:nvPr/>
        </p:nvGrpSpPr>
        <p:grpSpPr>
          <a:xfrm>
            <a:off x="0" y="0"/>
            <a:ext cx="9144000" cy="624205"/>
            <a:chOff x="0" y="0"/>
            <a:chExt cx="9144000" cy="624205"/>
          </a:xfrm>
        </p:grpSpPr>
        <p:sp>
          <p:nvSpPr>
            <p:cNvPr id="19" name="object 19"/>
            <p:cNvSpPr/>
            <p:nvPr/>
          </p:nvSpPr>
          <p:spPr>
            <a:xfrm>
              <a:off x="0" y="0"/>
              <a:ext cx="9144000" cy="477520"/>
            </a:xfrm>
            <a:custGeom>
              <a:avLst/>
              <a:gdLst/>
              <a:ahLst/>
              <a:cxnLst/>
              <a:rect l="l" t="t" r="r" b="b"/>
              <a:pathLst>
                <a:path w="9144000" h="477520">
                  <a:moveTo>
                    <a:pt x="9144000" y="0"/>
                  </a:moveTo>
                  <a:lnTo>
                    <a:pt x="0" y="0"/>
                  </a:lnTo>
                  <a:lnTo>
                    <a:pt x="0" y="477012"/>
                  </a:lnTo>
                  <a:lnTo>
                    <a:pt x="9144000" y="477012"/>
                  </a:lnTo>
                  <a:lnTo>
                    <a:pt x="9144000" y="0"/>
                  </a:lnTo>
                  <a:close/>
                </a:path>
              </a:pathLst>
            </a:custGeom>
            <a:solidFill>
              <a:srgbClr val="45969F"/>
            </a:solidFill>
          </p:spPr>
          <p:txBody>
            <a:bodyPr wrap="square" lIns="0" tIns="0" rIns="0" bIns="0" rtlCol="0"/>
            <a:lstStyle/>
            <a:p>
              <a:endParaRPr/>
            </a:p>
          </p:txBody>
        </p:sp>
        <p:pic>
          <p:nvPicPr>
            <p:cNvPr id="20" name="object 20"/>
            <p:cNvPicPr/>
            <p:nvPr/>
          </p:nvPicPr>
          <p:blipFill>
            <a:blip r:embed="rId9" cstate="print"/>
            <a:stretch>
              <a:fillRect/>
            </a:stretch>
          </p:blipFill>
          <p:spPr>
            <a:xfrm>
              <a:off x="2723388" y="0"/>
              <a:ext cx="3720846" cy="624077"/>
            </a:xfrm>
            <a:prstGeom prst="rect">
              <a:avLst/>
            </a:prstGeom>
          </p:spPr>
        </p:pic>
      </p:grpSp>
      <p:sp>
        <p:nvSpPr>
          <p:cNvPr id="21" name="object 21"/>
          <p:cNvSpPr txBox="1">
            <a:spLocks noGrp="1"/>
          </p:cNvSpPr>
          <p:nvPr>
            <p:ph type="title"/>
          </p:nvPr>
        </p:nvSpPr>
        <p:spPr>
          <a:xfrm>
            <a:off x="2900933" y="25400"/>
            <a:ext cx="334391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Stairways</a:t>
            </a:r>
            <a:r>
              <a:rPr sz="2400" spc="-25" dirty="0">
                <a:latin typeface="Arial"/>
                <a:cs typeface="Arial"/>
              </a:rPr>
              <a:t> </a:t>
            </a:r>
            <a:r>
              <a:rPr sz="2400" dirty="0">
                <a:latin typeface="Arial"/>
                <a:cs typeface="Arial"/>
              </a:rPr>
              <a:t>and</a:t>
            </a:r>
            <a:r>
              <a:rPr sz="2400" spc="-40" dirty="0">
                <a:latin typeface="Arial"/>
                <a:cs typeface="Arial"/>
              </a:rPr>
              <a:t> </a:t>
            </a:r>
            <a:r>
              <a:rPr sz="2400" spc="-10" dirty="0">
                <a:latin typeface="Arial"/>
                <a:cs typeface="Arial"/>
              </a:rPr>
              <a:t>Ladders</a:t>
            </a:r>
            <a:endParaRPr sz="2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701</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Tahoma</vt:lpstr>
      <vt:lpstr>Times New Roman</vt:lpstr>
      <vt:lpstr>Office Theme</vt:lpstr>
      <vt:lpstr>Introduction to Stairways and Ladders</vt:lpstr>
      <vt:lpstr>Introduction</vt:lpstr>
      <vt:lpstr>Types of Ladders &amp; Stairways</vt:lpstr>
      <vt:lpstr>Types of Ladders &amp; Stairways</vt:lpstr>
      <vt:lpstr>Types of Ladders &amp; Stairways</vt:lpstr>
      <vt:lpstr>Reducing or Eliminating Hazards</vt:lpstr>
      <vt:lpstr>Reducing or Eliminating Hazards</vt:lpstr>
      <vt:lpstr>Reducing or Eliminating Hazards</vt:lpstr>
      <vt:lpstr>Stairways and Ladders</vt:lpstr>
      <vt:lpstr>Reducing or Eliminating Hazards</vt:lpstr>
      <vt:lpstr>Stairways and Ladders</vt:lpstr>
      <vt:lpstr>Reducing or Eliminating Hazards</vt:lpstr>
      <vt:lpstr>Summary</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1</cp:revision>
  <dcterms:created xsi:type="dcterms:W3CDTF">2024-12-30T19:35:09Z</dcterms:created>
  <dcterms:modified xsi:type="dcterms:W3CDTF">2025-03-11T13:09:39Z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2021-11-23T00:00:00Z</vt:filetime>
  </property>
  <property fmtid="{D5CDD505-2E9C-101B-9397-08002B2CF9AE}" pid="3" name="Creator">
    <vt:lpwstr>Microsoft® PowerPoint® for Microsoft 365</vt:lpwstr>
  </property>
  <property fmtid="{D5CDD505-2E9C-101B-9397-08002B2CF9AE}" pid="4" name="LastSaved">
    <vt:filetime>2024-12-30T00:00:00Z</vt:filetime>
  </property>
  <property fmtid="{D5CDD505-2E9C-101B-9397-08002B2CF9AE}" pid="5" name="Producer">
    <vt:lpwstr>Microsoft® PowerPoint® for Microsoft 365</vt:lpwstr>
  </property>
</Properties>
</file>