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Lst>
  <p:notesMasterIdLst>
    <p:notesMasterId r:id="rId90"/>
  </p:notesMasterIdLst>
  <p:sldIdLst>
    <p:sldId id="257" r:id="rId5"/>
    <p:sldId id="259" r:id="rId6"/>
    <p:sldId id="635" r:id="rId7"/>
    <p:sldId id="263" r:id="rId8"/>
    <p:sldId id="310" r:id="rId9"/>
    <p:sldId id="637" r:id="rId10"/>
    <p:sldId id="643" r:id="rId11"/>
    <p:sldId id="642" r:id="rId12"/>
    <p:sldId id="641" r:id="rId13"/>
    <p:sldId id="640" r:id="rId14"/>
    <p:sldId id="639" r:id="rId15"/>
    <p:sldId id="651" r:id="rId16"/>
    <p:sldId id="650" r:id="rId17"/>
    <p:sldId id="649" r:id="rId18"/>
    <p:sldId id="648" r:id="rId19"/>
    <p:sldId id="647" r:id="rId20"/>
    <p:sldId id="653" r:id="rId21"/>
    <p:sldId id="652" r:id="rId22"/>
    <p:sldId id="646" r:id="rId23"/>
    <p:sldId id="656" r:id="rId24"/>
    <p:sldId id="655" r:id="rId25"/>
    <p:sldId id="654" r:id="rId26"/>
    <p:sldId id="645" r:id="rId27"/>
    <p:sldId id="469" r:id="rId28"/>
    <p:sldId id="658" r:id="rId29"/>
    <p:sldId id="662" r:id="rId30"/>
    <p:sldId id="664" r:id="rId31"/>
    <p:sldId id="663" r:id="rId32"/>
    <p:sldId id="661" r:id="rId33"/>
    <p:sldId id="666" r:id="rId34"/>
    <p:sldId id="665" r:id="rId35"/>
    <p:sldId id="475" r:id="rId36"/>
    <p:sldId id="660" r:id="rId37"/>
    <p:sldId id="495" r:id="rId38"/>
    <p:sldId id="644" r:id="rId39"/>
    <p:sldId id="473" r:id="rId40"/>
    <p:sldId id="703" r:id="rId41"/>
    <p:sldId id="667" r:id="rId42"/>
    <p:sldId id="670" r:id="rId43"/>
    <p:sldId id="668" r:id="rId44"/>
    <p:sldId id="456" r:id="rId45"/>
    <p:sldId id="457" r:id="rId46"/>
    <p:sldId id="516" r:id="rId47"/>
    <p:sldId id="671" r:id="rId48"/>
    <p:sldId id="657" r:id="rId49"/>
    <p:sldId id="672" r:id="rId50"/>
    <p:sldId id="675" r:id="rId51"/>
    <p:sldId id="674" r:id="rId52"/>
    <p:sldId id="592" r:id="rId53"/>
    <p:sldId id="673" r:id="rId54"/>
    <p:sldId id="676" r:id="rId55"/>
    <p:sldId id="678" r:id="rId56"/>
    <p:sldId id="677" r:id="rId57"/>
    <p:sldId id="527" r:id="rId58"/>
    <p:sldId id="634" r:id="rId59"/>
    <p:sldId id="265" r:id="rId60"/>
    <p:sldId id="579" r:id="rId61"/>
    <p:sldId id="705" r:id="rId62"/>
    <p:sldId id="638" r:id="rId63"/>
    <p:sldId id="684" r:id="rId64"/>
    <p:sldId id="688" r:id="rId65"/>
    <p:sldId id="687" r:id="rId66"/>
    <p:sldId id="686" r:id="rId67"/>
    <p:sldId id="685" r:id="rId68"/>
    <p:sldId id="692" r:id="rId69"/>
    <p:sldId id="690" r:id="rId70"/>
    <p:sldId id="694" r:id="rId71"/>
    <p:sldId id="706" r:id="rId72"/>
    <p:sldId id="358" r:id="rId73"/>
    <p:sldId id="696" r:id="rId74"/>
    <p:sldId id="695" r:id="rId75"/>
    <p:sldId id="693" r:id="rId76"/>
    <p:sldId id="683" r:id="rId77"/>
    <p:sldId id="689" r:id="rId78"/>
    <p:sldId id="707" r:id="rId79"/>
    <p:sldId id="700" r:id="rId80"/>
    <p:sldId id="699" r:id="rId81"/>
    <p:sldId id="698" r:id="rId82"/>
    <p:sldId id="681" r:id="rId83"/>
    <p:sldId id="680" r:id="rId84"/>
    <p:sldId id="679" r:id="rId85"/>
    <p:sldId id="682" r:id="rId86"/>
    <p:sldId id="702" r:id="rId87"/>
    <p:sldId id="400" r:id="rId88"/>
    <p:sldId id="401"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66D34B-5ECA-4680-8FFA-7ADC3EACEC7A}" v="40" dt="2024-02-22T17:52:34.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180" autoAdjust="0"/>
  </p:normalViewPr>
  <p:slideViewPr>
    <p:cSldViewPr snapToGrid="0">
      <p:cViewPr varScale="1">
        <p:scale>
          <a:sx n="83" d="100"/>
          <a:sy n="83" d="100"/>
        </p:scale>
        <p:origin x="24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451BF-D65E-482B-9D86-A86880048E00}" type="datetimeFigureOut">
              <a:rPr lang="en-US" smtClean="0"/>
              <a:t>3/10/2025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66DAA-56CE-419F-94BC-9950DEF0615B}" type="slidenum">
              <a:rPr lang="en-US" smtClean="0"/>
              <a:t>‹#›</a:t>
            </a:fld>
            <a:endParaRPr lang="en-US"/>
          </a:p>
        </p:txBody>
      </p:sp>
    </p:spTree>
    <p:extLst>
      <p:ext uri="{BB962C8B-B14F-4D97-AF65-F5344CB8AC3E}">
        <p14:creationId xmlns:p14="http://schemas.microsoft.com/office/powerpoint/2010/main" val="763941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2</a:t>
            </a:fld>
            <a:endParaRPr lang="en-US"/>
          </a:p>
        </p:txBody>
      </p:sp>
    </p:spTree>
    <p:extLst>
      <p:ext uri="{BB962C8B-B14F-4D97-AF65-F5344CB8AC3E}">
        <p14:creationId xmlns:p14="http://schemas.microsoft.com/office/powerpoint/2010/main" val="1097354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A02F772-7F5E-4A87-B3E7-16F7AB3DC41A}" type="slidenum">
              <a:rPr lang="en-US"/>
              <a:pPr fontAlgn="base">
                <a:spcBef>
                  <a:spcPct val="0"/>
                </a:spcBef>
                <a:spcAft>
                  <a:spcPct val="0"/>
                </a:spcAft>
              </a:pPr>
              <a:t>32</a:t>
            </a:fld>
            <a:endParaRPr lang="en-US"/>
          </a:p>
        </p:txBody>
      </p:sp>
    </p:spTree>
    <p:extLst>
      <p:ext uri="{BB962C8B-B14F-4D97-AF65-F5344CB8AC3E}">
        <p14:creationId xmlns:p14="http://schemas.microsoft.com/office/powerpoint/2010/main" val="301569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6F56C4D-7CE6-41AD-BBBA-14AF68631B55}" type="slidenum">
              <a:rPr lang="en-US"/>
              <a:pPr fontAlgn="base">
                <a:spcBef>
                  <a:spcPct val="0"/>
                </a:spcBef>
                <a:spcAft>
                  <a:spcPct val="0"/>
                </a:spcAft>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B0CFB72-E88D-4DA4-A255-85C94EAC7542}" type="slidenum">
              <a:rPr lang="en-US"/>
              <a:pPr fontAlgn="base">
                <a:spcBef>
                  <a:spcPct val="0"/>
                </a:spcBef>
                <a:spcAft>
                  <a:spcPct val="0"/>
                </a:spcAft>
              </a:pPr>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37</a:t>
            </a:fld>
            <a:endParaRPr lang="en-US"/>
          </a:p>
        </p:txBody>
      </p:sp>
    </p:spTree>
    <p:extLst>
      <p:ext uri="{BB962C8B-B14F-4D97-AF65-F5344CB8AC3E}">
        <p14:creationId xmlns:p14="http://schemas.microsoft.com/office/powerpoint/2010/main" val="4285547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58AD7F2-DFDD-4CE1-8F98-D97C0459EE84}" type="slidenum">
              <a:rPr lang="en-US"/>
              <a:pPr fontAlgn="base">
                <a:spcBef>
                  <a:spcPct val="0"/>
                </a:spcBef>
                <a:spcAft>
                  <a:spcPct val="0"/>
                </a:spcAft>
              </a:pPr>
              <a:t>41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871B531-2B3F-401A-9101-72B7A210EFFF}" type="slidenum">
              <a:rPr lang="en-US"/>
              <a:pPr fontAlgn="base">
                <a:spcBef>
                  <a:spcPct val="0"/>
                </a:spcBef>
                <a:spcAft>
                  <a:spcPct val="0"/>
                </a:spcAft>
              </a:pPr>
              <a:t>42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35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D869286-8B34-4FE5-8120-A3AD6B2619CD}" type="slidenum">
              <a:rPr lang="en-US"/>
              <a:pPr fontAlgn="base">
                <a:spcBef>
                  <a:spcPct val="0"/>
                </a:spcBef>
                <a:spcAft>
                  <a:spcPct val="0"/>
                </a:spcAft>
              </a:pPr>
              <a:t>43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45</a:t>
            </a:fld>
            <a:endParaRPr lang="en-US"/>
          </a:p>
        </p:txBody>
      </p:sp>
    </p:spTree>
    <p:extLst>
      <p:ext uri="{BB962C8B-B14F-4D97-AF65-F5344CB8AC3E}">
        <p14:creationId xmlns:p14="http://schemas.microsoft.com/office/powerpoint/2010/main" val="2271238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47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A144D76-3B05-4559-AFA5-94346E2098B4}" type="slidenum">
              <a:rPr lang="en-US"/>
              <a:pPr fontAlgn="base">
                <a:spcBef>
                  <a:spcPct val="0"/>
                </a:spcBef>
                <a:spcAft>
                  <a:spcPct val="0"/>
                </a:spcAft>
              </a:pPr>
              <a:t>54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58</a:t>
            </a:fld>
            <a:endParaRPr lang="en-US"/>
          </a:p>
        </p:txBody>
      </p:sp>
    </p:spTree>
    <p:extLst>
      <p:ext uri="{BB962C8B-B14F-4D97-AF65-F5344CB8AC3E}">
        <p14:creationId xmlns:p14="http://schemas.microsoft.com/office/powerpoint/2010/main" val="56175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39E027FA-66BE-4EB7-BDB8-405AEA4484CF}" type="slidenum">
              <a:rPr lang="en-US" smtClean="0"/>
              <a:t>3</a:t>
            </a:fld>
            <a:endParaRPr lang="en-US"/>
          </a:p>
        </p:txBody>
      </p:sp>
    </p:spTree>
    <p:extLst>
      <p:ext uri="{BB962C8B-B14F-4D97-AF65-F5344CB8AC3E}">
        <p14:creationId xmlns:p14="http://schemas.microsoft.com/office/powerpoint/2010/main" val="629407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Left </a:t>
            </a:r>
            <a:r>
              <a:rPr lang="en-US" dirty="0"/>
              <a:t>to right: well wheel, chain fall, lever hoist, chain fall driver, snatch block, power winch, capstan</a:t>
            </a:r>
          </a:p>
          <a:p>
            <a:endParaRPr lang="en-US" dirty="0"/>
          </a:p>
        </p:txBody>
      </p:sp>
      <p:sp>
        <p:nvSpPr>
          <p:cNvPr id="4" name="Slide Number Placeholder 3"/>
          <p:cNvSpPr>
            <a:spLocks noGrp="1"/>
          </p:cNvSpPr>
          <p:nvPr>
            <p:ph type="sldNum" sz="quarter" idx="5"/>
          </p:nvPr>
        </p:nvSpPr>
        <p:spPr/>
        <p:txBody>
          <a:bodyPr/>
          <a:lstStyle/>
          <a:p>
            <a:fld id="{39E027FA-66BE-4EB7-BDB8-405AEA4484CF}" type="slidenum">
              <a:rPr lang="en-US" smtClean="0"/>
              <a:t>59</a:t>
            </a:fld>
            <a:endParaRPr lang="en-US"/>
          </a:p>
        </p:txBody>
      </p:sp>
    </p:spTree>
    <p:extLst>
      <p:ext uri="{BB962C8B-B14F-4D97-AF65-F5344CB8AC3E}">
        <p14:creationId xmlns:p14="http://schemas.microsoft.com/office/powerpoint/2010/main" val="1242823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68</a:t>
            </a:fld>
            <a:endParaRPr lang="en-US"/>
          </a:p>
        </p:txBody>
      </p:sp>
    </p:spTree>
    <p:extLst>
      <p:ext uri="{BB962C8B-B14F-4D97-AF65-F5344CB8AC3E}">
        <p14:creationId xmlns:p14="http://schemas.microsoft.com/office/powerpoint/2010/main" val="3017710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L-R: adjustable beam clamp, trolley beam clamp, portable gantry</a:t>
            </a:r>
          </a:p>
          <a:p>
            <a:endParaRPr lang="en-US" dirty="0"/>
          </a:p>
          <a:p>
            <a:endParaRPr lang="en-US" dirty="0"/>
          </a:p>
        </p:txBody>
      </p:sp>
      <p:sp>
        <p:nvSpPr>
          <p:cNvPr id="4" name="Slide Number Placeholder 3"/>
          <p:cNvSpPr>
            <a:spLocks noGrp="1"/>
          </p:cNvSpPr>
          <p:nvPr>
            <p:ph type="sldNum" sz="quarter" idx="5"/>
          </p:nvPr>
        </p:nvSpPr>
        <p:spPr/>
        <p:txBody>
          <a:bodyPr/>
          <a:lstStyle/>
          <a:p>
            <a:fld id="{39E027FA-66BE-4EB7-BDB8-405AEA4484CF}" type="slidenum">
              <a:rPr lang="en-US" smtClean="0"/>
              <a:t>69</a:t>
            </a:fld>
            <a:endParaRPr lang="en-US"/>
          </a:p>
        </p:txBody>
      </p:sp>
    </p:spTree>
    <p:extLst>
      <p:ext uri="{BB962C8B-B14F-4D97-AF65-F5344CB8AC3E}">
        <p14:creationId xmlns:p14="http://schemas.microsoft.com/office/powerpoint/2010/main" val="351285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75</a:t>
            </a:fld>
            <a:endParaRPr lang="en-US"/>
          </a:p>
        </p:txBody>
      </p:sp>
    </p:spTree>
    <p:extLst>
      <p:ext uri="{BB962C8B-B14F-4D97-AF65-F5344CB8AC3E}">
        <p14:creationId xmlns:p14="http://schemas.microsoft.com/office/powerpoint/2010/main" val="353891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481013"/>
            <a:ext cx="4321175" cy="324008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84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4290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481013"/>
            <a:ext cx="4321175" cy="324008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85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203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Shown (clockwise from top): Manila rope, shackles, wire rope clips and fist grip clips, rail clevis, eye bolts, slings and master link</a:t>
            </a:r>
          </a:p>
        </p:txBody>
      </p:sp>
      <p:sp>
        <p:nvSpPr>
          <p:cNvPr id="4" name="Slide Number Placeholder 3"/>
          <p:cNvSpPr>
            <a:spLocks noGrp="1"/>
          </p:cNvSpPr>
          <p:nvPr>
            <p:ph type="sldNum" sz="quarter" idx="5"/>
          </p:nvPr>
        </p:nvSpPr>
        <p:spPr/>
        <p:txBody>
          <a:bodyPr/>
          <a:lstStyle/>
          <a:p>
            <a:fld id="{39E027FA-66BE-4EB7-BDB8-405AEA4484CF}" type="slidenum">
              <a:rPr lang="en-US" smtClean="0"/>
              <a:t>5</a:t>
            </a:fld>
            <a:endParaRPr lang="en-US"/>
          </a:p>
        </p:txBody>
      </p:sp>
    </p:spTree>
    <p:extLst>
      <p:ext uri="{BB962C8B-B14F-4D97-AF65-F5344CB8AC3E}">
        <p14:creationId xmlns:p14="http://schemas.microsoft.com/office/powerpoint/2010/main" val="265879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Arial" panose="020B0604020202020204" pitchFamily="34" charset="0"/>
              </a:rPr>
              <a:t>All natural fiber ropes absorb moisture and are subject to rot and mildew. To maintain manila rope’s maximum strength, it is important to keep it dry and to dry it quickly if it gets wet. Never store manila rope on the floor, especially on a concrete floor where it can absorb moisture. Store it in an open-sided crate blocked up several inches from the floor and allow plenty of air circulation in the storage room. If coiled correctly, the rope coil can be suspended from hooks or pegs, allowing maximum air circulation.</a:t>
            </a:r>
          </a:p>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7</a:t>
            </a:fld>
            <a:endParaRPr lang="en-US"/>
          </a:p>
        </p:txBody>
      </p:sp>
    </p:spTree>
    <p:extLst>
      <p:ext uri="{BB962C8B-B14F-4D97-AF65-F5344CB8AC3E}">
        <p14:creationId xmlns:p14="http://schemas.microsoft.com/office/powerpoint/2010/main" val="351915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Arial" panose="020B0604020202020204" pitchFamily="34" charset="0"/>
              </a:rPr>
              <a:t>Synthetic fiber ropes are impervious to moisture and will not rot or mildew, even under the worst conditions of repeated wetting. However, some synthetics deteriorate slightly when exposed to sunlight. Polyester is completely resistant to sunlight, nylon shows some effects after long exposure, and polyethylene and polypropylene deteriorate rather rapidly under ultraviolet rays.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Arial" panose="020B0604020202020204" pitchFamily="34" charset="0"/>
              </a:rPr>
              <a:t>Synthetic fiber ropes cost more than manila ropes, but their longer life may offset the higher initial cost. Synthetic ropes are resistant to most commonly encountered chemicals. Where breaking strength of manila rope can vary widely because of environmental and processing factors, breaking strength of synthetic fiber ropes is made constant by rigid manufacturing controls.</a:t>
            </a:r>
          </a:p>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8</a:t>
            </a:fld>
            <a:endParaRPr lang="en-US"/>
          </a:p>
        </p:txBody>
      </p:sp>
    </p:spTree>
    <p:extLst>
      <p:ext uri="{BB962C8B-B14F-4D97-AF65-F5344CB8AC3E}">
        <p14:creationId xmlns:p14="http://schemas.microsoft.com/office/powerpoint/2010/main" val="369766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SimSun" panose="02010600030101010101" pitchFamily="2" charset="-122"/>
                <a:cs typeface="Calibri" panose="020F0502020204030204" pitchFamily="34" charset="0"/>
              </a:rPr>
              <a:t>REMEMBER: VALUES GIVEN IN THE TABLES APPLY TO NEW ROPES USED UNDER FAVORABLE CONDITIONS, AND DO NOT INCLUDE THE EFFECTS OF KNOTS.</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SimSun" panose="02010600030101010101" pitchFamily="2" charset="-122"/>
                <a:cs typeface="Arial" panose="020B0604020202020204" pitchFamily="34" charset="0"/>
              </a:rPr>
              <a:t>The values shown in Table 1  are for new rope. Rope loses strength as it is used and reused. In the field, it is better to allow a safety factor of 10, which is half the value shown in Table 1.  A safety factor of 10 is also recommended when the rope has been in use for a period of time. Apply a higher safety factor when using a fiber rope for power hoisting, e.g., with a </a:t>
            </a:r>
            <a:r>
              <a:rPr lang="en-US" sz="1800" dirty="0">
                <a:effectLst/>
                <a:highlight>
                  <a:srgbClr val="FFFF00"/>
                </a:highlight>
                <a:latin typeface="Calibri" panose="020F0502020204030204" pitchFamily="34" charset="0"/>
                <a:ea typeface="SimSun" panose="02010600030101010101" pitchFamily="2" charset="-122"/>
                <a:cs typeface="Arial" panose="020B0604020202020204" pitchFamily="34" charset="0"/>
              </a:rPr>
              <a:t>capstan</a:t>
            </a:r>
            <a:r>
              <a:rPr lang="en-US" sz="1800" dirty="0">
                <a:effectLst/>
                <a:latin typeface="Calibri" panose="020F0502020204030204" pitchFamily="34" charset="0"/>
                <a:ea typeface="SimSun" panose="02010600030101010101" pitchFamily="2" charset="-122"/>
                <a:cs typeface="Arial" panose="020B0604020202020204" pitchFamily="34" charset="0"/>
              </a:rPr>
              <a:t> . </a:t>
            </a:r>
          </a:p>
          <a:p>
            <a:pPr marL="0" marR="0">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9</a:t>
            </a:fld>
            <a:endParaRPr lang="en-US"/>
          </a:p>
        </p:txBody>
      </p:sp>
    </p:spTree>
    <p:extLst>
      <p:ext uri="{BB962C8B-B14F-4D97-AF65-F5344CB8AC3E}">
        <p14:creationId xmlns:p14="http://schemas.microsoft.com/office/powerpoint/2010/main" val="249311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10</a:t>
            </a:fld>
            <a:endParaRPr lang="en-US"/>
          </a:p>
        </p:txBody>
      </p:sp>
    </p:spTree>
    <p:extLst>
      <p:ext uri="{BB962C8B-B14F-4D97-AF65-F5344CB8AC3E}">
        <p14:creationId xmlns:p14="http://schemas.microsoft.com/office/powerpoint/2010/main" val="421231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15</a:t>
            </a:fld>
            <a:endParaRPr lang="en-US"/>
          </a:p>
        </p:txBody>
      </p:sp>
    </p:spTree>
    <p:extLst>
      <p:ext uri="{BB962C8B-B14F-4D97-AF65-F5344CB8AC3E}">
        <p14:creationId xmlns:p14="http://schemas.microsoft.com/office/powerpoint/2010/main" val="1560438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9E7E01F-EC28-4E77-B98F-75D5DDAFDF6C}"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2817572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0CF92E3F-B582-4E6B-B98E-EC7A100579CB}" type="datetimeFigureOut">
              <a:rPr lang="en-US" smtClean="0"/>
              <a:t>3/10/2025</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A42A355-22FA-45BB-824D-C99AC91958C8}" type="slidenum">
              <a:rPr lang="en-US" smtClean="0"/>
              <a:t>‹#›</a:t>
            </a:fld>
            <a:endParaRPr lang="en-US"/>
          </a:p>
        </p:txBody>
      </p:sp>
    </p:spTree>
    <p:extLst>
      <p:ext uri="{BB962C8B-B14F-4D97-AF65-F5344CB8AC3E}">
        <p14:creationId xmlns:p14="http://schemas.microsoft.com/office/powerpoint/2010/main" val="4024697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92E3F-B582-4E6B-B98E-EC7A100579C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1425634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92E3F-B582-4E6B-B98E-EC7A100579C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267937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92E3F-B582-4E6B-B98E-EC7A100579C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193064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92E3F-B582-4E6B-B98E-EC7A100579C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1101959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92E3F-B582-4E6B-B98E-EC7A100579CB}"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363447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92E3F-B582-4E6B-B98E-EC7A100579CB}" type="datetimeFigureOut">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3596963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92E3F-B582-4E6B-B98E-EC7A100579CB}"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335674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92E3F-B582-4E6B-B98E-EC7A100579CB}" type="datetimeFigureOut">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1965984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0CF92E3F-B582-4E6B-B98E-EC7A100579CB}"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A42A355-22FA-45BB-824D-C99AC91958C8}" type="slidenum">
              <a:rPr lang="en-US" smtClean="0"/>
              <a:t>‹#›</a:t>
            </a:fld>
            <a:endParaRPr lang="en-US"/>
          </a:p>
        </p:txBody>
      </p:sp>
    </p:spTree>
    <p:extLst>
      <p:ext uri="{BB962C8B-B14F-4D97-AF65-F5344CB8AC3E}">
        <p14:creationId xmlns:p14="http://schemas.microsoft.com/office/powerpoint/2010/main" val="367335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0CF92E3F-B582-4E6B-B98E-EC7A100579CB}" type="datetimeFigureOut">
              <a:rPr lang="en-US" smtClean="0"/>
              <a:t>3/10/2025</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A42A355-22FA-45BB-824D-C99AC91958C8}" type="slidenum">
              <a:rPr lang="en-US" smtClean="0"/>
              <a:t>‹#›</a:t>
            </a:fld>
            <a:endParaRPr lang="en-US"/>
          </a:p>
        </p:txBody>
      </p:sp>
    </p:spTree>
    <p:extLst>
      <p:ext uri="{BB962C8B-B14F-4D97-AF65-F5344CB8AC3E}">
        <p14:creationId xmlns:p14="http://schemas.microsoft.com/office/powerpoint/2010/main" val="82010400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accent1">
                <a:lumMod val="45000"/>
                <a:lumOff val="55000"/>
              </a:schemeClr>
            </a:gs>
            <a:gs pos="40000">
              <a:schemeClr val="accent1">
                <a:lumMod val="45000"/>
                <a:lumOff val="55000"/>
              </a:schemeClr>
            </a:gs>
            <a:gs pos="53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0CF92E3F-B582-4E6B-B98E-EC7A100579CB}" type="datetimeFigureOut">
              <a:rPr lang="en-US" smtClean="0"/>
              <a:t>3/10/2025</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EA42A355-22FA-45BB-824D-C99AC91958C8}" type="slidenum">
              <a:rPr lang="en-US" smtClean="0"/>
              <a:t>‹#›</a:t>
            </a:fld>
            <a:endParaRPr lang="en-US"/>
          </a:p>
        </p:txBody>
      </p:sp>
    </p:spTree>
    <p:extLst>
      <p:ext uri="{BB962C8B-B14F-4D97-AF65-F5344CB8AC3E}">
        <p14:creationId xmlns:p14="http://schemas.microsoft.com/office/powerpoint/2010/main" val="613622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39.jpeg"/></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57.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 Id="rId9" Type="http://schemas.openxmlformats.org/officeDocument/2006/relationships/image" Target="../media/image49.emf"/></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www.osha.gov/as/opa/worker/employer-responsibility.html" TargetMode="External"/><Relationship Id="rId7" Type="http://schemas.openxmlformats.org/officeDocument/2006/relationships/hyperlink" Target="https://www.osha.gov/"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www.osha.gov/contactus/bystate" TargetMode="External"/><Relationship Id="rId5" Type="http://schemas.openxmlformats.org/officeDocument/2006/relationships/hyperlink" Target="https://www.osha.gov/consultation" TargetMode="External"/><Relationship Id="rId4" Type="http://schemas.openxmlformats.org/officeDocument/2006/relationships/hyperlink" Target="https://www.osha.gov/worker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B69AE5-74D6-4EB1-B8AF-9F2A81E7E6E4}"/>
              </a:ext>
            </a:extLst>
          </p:cNvPr>
          <p:cNvSpPr txBox="1"/>
          <p:nvPr/>
        </p:nvSpPr>
        <p:spPr>
          <a:xfrm>
            <a:off x="1710543" y="2844676"/>
            <a:ext cx="5722913" cy="2585323"/>
          </a:xfrm>
          <a:prstGeom prst="rect">
            <a:avLst/>
          </a:prstGeom>
          <a:noFill/>
        </p:spPr>
        <p:txBody>
          <a:bodyPr wrap="none" rtlCol="0">
            <a:spAutoFit/>
          </a:bodyPr>
          <a:lstStyle/>
          <a:p>
            <a:r>
              <a:rPr lang="en-US" sz="5400" b="1" dirty="0"/>
              <a:t>Rigging and Hoisting</a:t>
            </a:r>
          </a:p>
          <a:p>
            <a:endParaRPr lang="en-US" sz="5400" b="1" dirty="0"/>
          </a:p>
          <a:p>
            <a:pPr algn="ctr"/>
            <a:r>
              <a:rPr lang="en-US" sz="5400" b="1" dirty="0"/>
              <a:t>1926.251</a:t>
            </a:r>
          </a:p>
        </p:txBody>
      </p:sp>
      <p:pic>
        <p:nvPicPr>
          <p:cNvPr id="3" name="Picture 4" descr="Logo&#10;&#10;Description automatically generated with medium confidence">
            <a:extLst>
              <a:ext uri="{FF2B5EF4-FFF2-40B4-BE49-F238E27FC236}">
                <a16:creationId xmlns:a16="http://schemas.microsoft.com/office/drawing/2014/main" id="{B92A5F0A-74BB-4589-A381-85486C8F0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700" y="1293813"/>
            <a:ext cx="27686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792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AAF0142-8F9E-4142-BC4A-E735ED9C02ED}"/>
              </a:ext>
            </a:extLst>
          </p:cNvPr>
          <p:cNvSpPr txBox="1"/>
          <p:nvPr/>
        </p:nvSpPr>
        <p:spPr>
          <a:xfrm>
            <a:off x="405684" y="558728"/>
            <a:ext cx="7089820" cy="2677656"/>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Knowledge Check</a:t>
            </a:r>
          </a:p>
          <a:p>
            <a:endParaRPr lang="en-US" sz="3600" b="1"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The only natural fiber rope suitable for hoisting is?     </a:t>
            </a:r>
          </a:p>
          <a:p>
            <a:endParaRPr lang="en-US" sz="2400" dirty="0">
              <a:latin typeface="Calibri" panose="020F0502020204030204" pitchFamily="34" charset="0"/>
              <a:cs typeface="Calibri" panose="020F0502020204030204" pitchFamily="34" charset="0"/>
            </a:endParaRPr>
          </a:p>
          <a:p>
            <a:pPr marL="457200" indent="-457200">
              <a:buAutoNum type="arabicPeriod" startAt="2"/>
            </a:pPr>
            <a:r>
              <a:rPr lang="en-US" sz="2400" dirty="0">
                <a:latin typeface="Calibri" panose="020F0502020204030204" pitchFamily="34" charset="0"/>
                <a:cs typeface="Calibri" panose="020F0502020204030204" pitchFamily="34" charset="0"/>
              </a:rPr>
              <a:t>The most common synthetic fiber rope is made of? 	</a:t>
            </a:r>
          </a:p>
        </p:txBody>
      </p:sp>
      <p:sp>
        <p:nvSpPr>
          <p:cNvPr id="6" name="TextBox 5">
            <a:extLst>
              <a:ext uri="{FF2B5EF4-FFF2-40B4-BE49-F238E27FC236}">
                <a16:creationId xmlns:a16="http://schemas.microsoft.com/office/drawing/2014/main" id="{69530675-5E76-4E5C-A096-DC9E9431CD8F}"/>
              </a:ext>
            </a:extLst>
          </p:cNvPr>
          <p:cNvSpPr txBox="1"/>
          <p:nvPr/>
        </p:nvSpPr>
        <p:spPr>
          <a:xfrm>
            <a:off x="7559899" y="2025770"/>
            <a:ext cx="117841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Manilla</a:t>
            </a:r>
          </a:p>
        </p:txBody>
      </p:sp>
      <p:sp>
        <p:nvSpPr>
          <p:cNvPr id="8" name="TextBox 7">
            <a:extLst>
              <a:ext uri="{FF2B5EF4-FFF2-40B4-BE49-F238E27FC236}">
                <a16:creationId xmlns:a16="http://schemas.microsoft.com/office/drawing/2014/main" id="{24C24E14-02DD-491F-9E36-7140C25B3A6D}"/>
              </a:ext>
            </a:extLst>
          </p:cNvPr>
          <p:cNvSpPr txBox="1"/>
          <p:nvPr/>
        </p:nvSpPr>
        <p:spPr>
          <a:xfrm>
            <a:off x="7559899" y="2774719"/>
            <a:ext cx="972355"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Nylon</a:t>
            </a:r>
          </a:p>
        </p:txBody>
      </p:sp>
    </p:spTree>
    <p:extLst>
      <p:ext uri="{BB962C8B-B14F-4D97-AF65-F5344CB8AC3E}">
        <p14:creationId xmlns:p14="http://schemas.microsoft.com/office/powerpoint/2010/main" val="301322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6" name="TextBox 5">
            <a:extLst>
              <a:ext uri="{FF2B5EF4-FFF2-40B4-BE49-F238E27FC236}">
                <a16:creationId xmlns:a16="http://schemas.microsoft.com/office/drawing/2014/main" id="{EC049167-59F7-4EB3-88D3-5A2FF5764361}"/>
              </a:ext>
            </a:extLst>
          </p:cNvPr>
          <p:cNvSpPr txBox="1"/>
          <p:nvPr/>
        </p:nvSpPr>
        <p:spPr>
          <a:xfrm>
            <a:off x="167425" y="400110"/>
            <a:ext cx="8809149" cy="6370975"/>
          </a:xfrm>
          <a:prstGeom prst="rect">
            <a:avLst/>
          </a:prstGeom>
          <a:noFill/>
        </p:spPr>
        <p:txBody>
          <a:bodyPr wrap="square">
            <a:spAutoFit/>
          </a:bodyPr>
          <a:lstStyle/>
          <a:p>
            <a:r>
              <a:rPr lang="en-US" sz="2800" b="1" u="sng" dirty="0">
                <a:latin typeface="Calibri" panose="020F0502020204030204" pitchFamily="34" charset="0"/>
                <a:cs typeface="Calibri" panose="020F0502020204030204" pitchFamily="34" charset="0"/>
              </a:rPr>
              <a:t>Inspecting Ropes</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Inspect the entire length of ropes often to be certain they are safe for continued use. The following faults may be cause for rejection:</a:t>
            </a:r>
          </a:p>
          <a:p>
            <a:r>
              <a:rPr lang="en-US" sz="2000" dirty="0">
                <a:latin typeface="Calibri" panose="020F0502020204030204" pitchFamily="34" charset="0"/>
                <a:cs typeface="Calibri" panose="020F0502020204030204" pitchFamily="34" charset="0"/>
              </a:rPr>
              <a:t>•	Broken yarns or strands</a:t>
            </a:r>
          </a:p>
          <a:p>
            <a:r>
              <a:rPr lang="en-US" sz="2000" dirty="0">
                <a:latin typeface="Calibri" panose="020F0502020204030204" pitchFamily="34" charset="0"/>
                <a:cs typeface="Calibri" panose="020F0502020204030204" pitchFamily="34" charset="0"/>
              </a:rPr>
              <a:t>•	Spots or sections of rot or mildew</a:t>
            </a:r>
          </a:p>
          <a:p>
            <a:r>
              <a:rPr lang="en-US" sz="2000" dirty="0">
                <a:latin typeface="Calibri" panose="020F0502020204030204" pitchFamily="34" charset="0"/>
                <a:cs typeface="Calibri" panose="020F0502020204030204" pitchFamily="34" charset="0"/>
              </a:rPr>
              <a:t>•	Abrasion and wear</a:t>
            </a:r>
          </a:p>
          <a:p>
            <a:r>
              <a:rPr lang="en-US" sz="2000" dirty="0">
                <a:latin typeface="Calibri" panose="020F0502020204030204" pitchFamily="34" charset="0"/>
                <a:cs typeface="Calibri" panose="020F0502020204030204" pitchFamily="34" charset="0"/>
              </a:rPr>
              <a:t>•	Cuts or burns</a:t>
            </a:r>
          </a:p>
          <a:p>
            <a:r>
              <a:rPr lang="en-US" sz="2000" dirty="0">
                <a:latin typeface="Calibri" panose="020F0502020204030204" pitchFamily="34" charset="0"/>
                <a:cs typeface="Calibri" panose="020F0502020204030204" pitchFamily="34" charset="0"/>
              </a:rPr>
              <a:t>•	Dirt between fibers</a:t>
            </a:r>
          </a:p>
          <a:p>
            <a:r>
              <a:rPr lang="en-US" sz="2000" dirty="0">
                <a:latin typeface="Calibri" panose="020F0502020204030204" pitchFamily="34" charset="0"/>
                <a:cs typeface="Calibri" panose="020F0502020204030204" pitchFamily="34" charset="0"/>
              </a:rPr>
              <a:t>•	Water soaking and freezing</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Ropes that do not pass inspection should be tagged as defective and returned. After inspecting the rope surface, check its internal condition. Untwist strands slightly to open the rope for interior examination. The inside should be clean and bright like a new rope. When inspecting a large diameter rope, open one strand using a blunt object and draw out an inside yarn. Poor condition of the yarn indicates the rope has been overloaded.</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If the interior contains dirt or is stained, showing evidence of rot or mildew, do not use the rope for hoisting. Mildewed rope gives off a musty odor.</a:t>
            </a:r>
          </a:p>
        </p:txBody>
      </p:sp>
    </p:spTree>
    <p:extLst>
      <p:ext uri="{BB962C8B-B14F-4D97-AF65-F5344CB8AC3E}">
        <p14:creationId xmlns:p14="http://schemas.microsoft.com/office/powerpoint/2010/main" val="403159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C36AA63-0A1C-459F-8789-BD83787D24E4}"/>
              </a:ext>
            </a:extLst>
          </p:cNvPr>
          <p:cNvSpPr txBox="1"/>
          <p:nvPr/>
        </p:nvSpPr>
        <p:spPr>
          <a:xfrm>
            <a:off x="347730" y="697021"/>
            <a:ext cx="8229600" cy="3847207"/>
          </a:xfrm>
          <a:prstGeom prst="rect">
            <a:avLst/>
          </a:prstGeom>
          <a:noFill/>
        </p:spPr>
        <p:txBody>
          <a:bodyPr wrap="square">
            <a:spAutoFit/>
          </a:bodyPr>
          <a:lstStyle/>
          <a:p>
            <a:r>
              <a:rPr lang="en-US" sz="2800" b="1" u="sng" dirty="0">
                <a:latin typeface="Calibri" panose="020F0502020204030204" pitchFamily="34" charset="0"/>
                <a:cs typeface="Calibri" panose="020F0502020204030204" pitchFamily="34" charset="0"/>
              </a:rPr>
              <a:t>Storage</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Never store a rope that is wet. Make sure the rope is thoroughly dry and store it in a cool place with good air circulation.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Do not store ropes near a source of intense heat or in a room subject to extreme high temperature. Heat can damage both natural and synthetic fiber ropes - natural fiber ropes can lose up to 20% of their strength, and some synthetic ropes can lose as much as 50% of their strength.</a:t>
            </a:r>
          </a:p>
        </p:txBody>
      </p:sp>
    </p:spTree>
    <p:extLst>
      <p:ext uri="{BB962C8B-B14F-4D97-AF65-F5344CB8AC3E}">
        <p14:creationId xmlns:p14="http://schemas.microsoft.com/office/powerpoint/2010/main" val="388072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B0D0B2D3-9A0A-477E-9FEF-F4E7EA8E94F7}"/>
              </a:ext>
            </a:extLst>
          </p:cNvPr>
          <p:cNvSpPr txBox="1"/>
          <p:nvPr/>
        </p:nvSpPr>
        <p:spPr>
          <a:xfrm>
            <a:off x="180304" y="516304"/>
            <a:ext cx="8822028" cy="4216539"/>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Wire Rope</a:t>
            </a:r>
          </a:p>
          <a:p>
            <a:r>
              <a:rPr lang="en-US" sz="2400" b="1" u="sng" dirty="0">
                <a:latin typeface="Calibri" panose="020F0502020204030204" pitchFamily="34" charset="0"/>
                <a:cs typeface="Calibri" panose="020F0502020204030204" pitchFamily="34" charset="0"/>
              </a:rPr>
              <a:t>Wire Rope Characteristics</a:t>
            </a:r>
          </a:p>
          <a:p>
            <a:endParaRPr lang="en-US" sz="8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rope is made up of fine wires laid down in a spiral to form strands. Several strands are then laid down in spirals together over a central core to form the completed rope.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While wear is usually uniform throughout a length of wire rope, broken wires are generally found in one particular section.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Before using wire rope for rigging or hoisting, always examine the entire length of the rope carefully, or you could miss a section having dangerously broken wires. </a:t>
            </a:r>
          </a:p>
        </p:txBody>
      </p:sp>
      <p:pic>
        <p:nvPicPr>
          <p:cNvPr id="6" name="Picture 5" descr="A picture containing text, rope&#10;&#10;Description automatically generated">
            <a:extLst>
              <a:ext uri="{FF2B5EF4-FFF2-40B4-BE49-F238E27FC236}">
                <a16:creationId xmlns:a16="http://schemas.microsoft.com/office/drawing/2014/main" id="{53D326B1-E0C1-440E-B917-0753F8EBF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419" y="4889075"/>
            <a:ext cx="5457825" cy="1819275"/>
          </a:xfrm>
          <a:prstGeom prst="rect">
            <a:avLst/>
          </a:prstGeom>
        </p:spPr>
      </p:pic>
    </p:spTree>
    <p:extLst>
      <p:ext uri="{BB962C8B-B14F-4D97-AF65-F5344CB8AC3E}">
        <p14:creationId xmlns:p14="http://schemas.microsoft.com/office/powerpoint/2010/main" val="3126634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2D61454-13BD-4F1B-9A31-925BF06D57EA}"/>
              </a:ext>
            </a:extLst>
          </p:cNvPr>
          <p:cNvSpPr txBox="1"/>
          <p:nvPr/>
        </p:nvSpPr>
        <p:spPr>
          <a:xfrm>
            <a:off x="218941" y="848399"/>
            <a:ext cx="8706118" cy="4524315"/>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Inspection</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hoisting rope and wire rope slings must be visually inspected before each day's use by a designated person.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Always check the twists or lay of the rope. It is not sufficient to check only the condition of the wire rope; end fittings and other components should also be inspected for any damage that could make the sling unsafe.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rope slings can provide a margin of safety by showing early signs of failure. </a:t>
            </a:r>
          </a:p>
        </p:txBody>
      </p:sp>
    </p:spTree>
    <p:extLst>
      <p:ext uri="{BB962C8B-B14F-4D97-AF65-F5344CB8AC3E}">
        <p14:creationId xmlns:p14="http://schemas.microsoft.com/office/powerpoint/2010/main" val="741152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C174AC8-11F3-430E-9A33-BEC35A43D694}"/>
              </a:ext>
            </a:extLst>
          </p:cNvPr>
          <p:cNvSpPr txBox="1"/>
          <p:nvPr/>
        </p:nvSpPr>
        <p:spPr>
          <a:xfrm>
            <a:off x="115910" y="400110"/>
            <a:ext cx="8937937" cy="2185214"/>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Slings</a:t>
            </a:r>
          </a:p>
          <a:p>
            <a:endParaRPr lang="en-US" sz="8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Choosing the correct sling can be very challenging. Each year, accidents and deaths occur because someone made the wrong choice. </a:t>
            </a:r>
          </a:p>
          <a:p>
            <a:r>
              <a:rPr lang="en-US" sz="2000" dirty="0">
                <a:latin typeface="Calibri" panose="020F0502020204030204" pitchFamily="34" charset="0"/>
                <a:cs typeface="Calibri" panose="020F0502020204030204" pitchFamily="34" charset="0"/>
              </a:rPr>
              <a:t>Loads, headroom, and environmental conditions must all be considered carefully as part of the sling selection process. </a:t>
            </a:r>
          </a:p>
          <a:p>
            <a:endParaRPr lang="en-US"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38E9D86-97C1-48E8-A5D6-976C0D6D5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339" y="2585324"/>
            <a:ext cx="5364751" cy="3426669"/>
          </a:xfrm>
          <a:prstGeom prst="rect">
            <a:avLst/>
          </a:prstGeom>
        </p:spPr>
      </p:pic>
      <p:sp>
        <p:nvSpPr>
          <p:cNvPr id="7" name="TextBox 6">
            <a:extLst>
              <a:ext uri="{FF2B5EF4-FFF2-40B4-BE49-F238E27FC236}">
                <a16:creationId xmlns:a16="http://schemas.microsoft.com/office/drawing/2014/main" id="{E8083C21-83DA-4ADA-8225-7C5592ABF3C2}"/>
              </a:ext>
            </a:extLst>
          </p:cNvPr>
          <p:cNvSpPr txBox="1"/>
          <p:nvPr/>
        </p:nvSpPr>
        <p:spPr>
          <a:xfrm>
            <a:off x="115910" y="2447310"/>
            <a:ext cx="3219718" cy="4093428"/>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The sling that you choose must be capable of safely holding the largest load you intend to pick combined with the weight of anything that will be picked by the sling (including lifting devices such as spreader bars/beams , grabs, shackles, etc.). It must also be made of the right material for your specific rigging task and jobsite conditions. </a:t>
            </a:r>
          </a:p>
        </p:txBody>
      </p:sp>
    </p:spTree>
    <p:extLst>
      <p:ext uri="{BB962C8B-B14F-4D97-AF65-F5344CB8AC3E}">
        <p14:creationId xmlns:p14="http://schemas.microsoft.com/office/powerpoint/2010/main" val="163544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BC6246B-F9BF-4DBF-9427-0C06032DC88C}"/>
              </a:ext>
            </a:extLst>
          </p:cNvPr>
          <p:cNvSpPr txBox="1"/>
          <p:nvPr/>
        </p:nvSpPr>
        <p:spPr>
          <a:xfrm>
            <a:off x="218941" y="755080"/>
            <a:ext cx="3760631" cy="5755422"/>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Choosing the Proper Sling</a:t>
            </a:r>
          </a:p>
          <a:p>
            <a:endParaRPr lang="en-US" sz="2400" b="1"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Rated Load</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All slings must be labeled with an identification tag that displays specific information required by OSHA, including the rated load  that the sling is designed to handle. This rating is the safe load limit that can be picked and held by this sling, considering the safety factor or design factor. </a:t>
            </a:r>
          </a:p>
        </p:txBody>
      </p:sp>
      <p:pic>
        <p:nvPicPr>
          <p:cNvPr id="8" name="Picture 7">
            <a:extLst>
              <a:ext uri="{FF2B5EF4-FFF2-40B4-BE49-F238E27FC236}">
                <a16:creationId xmlns:a16="http://schemas.microsoft.com/office/drawing/2014/main" id="{769C47B2-B0BD-4F51-A7F5-655DA5F43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543" y="2717443"/>
            <a:ext cx="4543837" cy="1596386"/>
          </a:xfrm>
          <a:prstGeom prst="rect">
            <a:avLst/>
          </a:prstGeom>
        </p:spPr>
      </p:pic>
      <p:pic>
        <p:nvPicPr>
          <p:cNvPr id="10" name="Picture 9">
            <a:extLst>
              <a:ext uri="{FF2B5EF4-FFF2-40B4-BE49-F238E27FC236}">
                <a16:creationId xmlns:a16="http://schemas.microsoft.com/office/drawing/2014/main" id="{9F437A38-CCA3-450B-8D83-A07095110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542" y="978794"/>
            <a:ext cx="4631029" cy="1503273"/>
          </a:xfrm>
          <a:prstGeom prst="rect">
            <a:avLst/>
          </a:prstGeom>
        </p:spPr>
      </p:pic>
      <p:pic>
        <p:nvPicPr>
          <p:cNvPr id="14" name="Picture 13">
            <a:extLst>
              <a:ext uri="{FF2B5EF4-FFF2-40B4-BE49-F238E27FC236}">
                <a16:creationId xmlns:a16="http://schemas.microsoft.com/office/drawing/2014/main" id="{F468C295-8013-4D01-90C1-3572F0E30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137" y="4790318"/>
            <a:ext cx="4543837" cy="1720184"/>
          </a:xfrm>
          <a:prstGeom prst="rect">
            <a:avLst/>
          </a:prstGeom>
        </p:spPr>
      </p:pic>
    </p:spTree>
    <p:extLst>
      <p:ext uri="{BB962C8B-B14F-4D97-AF65-F5344CB8AC3E}">
        <p14:creationId xmlns:p14="http://schemas.microsoft.com/office/powerpoint/2010/main" val="3374328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A488631D-C7DB-49DA-8990-C81A2A859749}"/>
              </a:ext>
            </a:extLst>
          </p:cNvPr>
          <p:cNvSpPr txBox="1"/>
          <p:nvPr/>
        </p:nvSpPr>
        <p:spPr>
          <a:xfrm>
            <a:off x="244699" y="526699"/>
            <a:ext cx="4662152" cy="3836563"/>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SimSun" panose="02010600030101010101" pitchFamily="2" charset="-122"/>
                <a:cs typeface="Calibri" panose="020F0502020204030204" pitchFamily="34" charset="0"/>
              </a:rPr>
              <a:t>Rated Load cont.</a:t>
            </a:r>
          </a:p>
          <a:p>
            <a:pPr marL="0" marR="0">
              <a:lnSpc>
                <a:spcPct val="107000"/>
              </a:lnSpc>
              <a:spcBef>
                <a:spcPts val="0"/>
              </a:spcBef>
              <a:spcAft>
                <a:spcPts val="800"/>
              </a:spcAft>
            </a:pPr>
            <a:r>
              <a:rPr lang="en-US" sz="2400" dirty="0">
                <a:effectLst/>
                <a:latin typeface="Calibri" panose="020F0502020204030204" pitchFamily="34" charset="0"/>
                <a:ea typeface="SimSun" panose="02010600030101010101" pitchFamily="2" charset="-122"/>
                <a:cs typeface="Calibri" panose="020F0502020204030204" pitchFamily="34" charset="0"/>
              </a:rPr>
              <a:t>Rated loads are based on: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Material strength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Design factor</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Type of hitch</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Angle of loading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Diameter of curvature over which the sling is used</a:t>
            </a: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Fabrication efficiency </a:t>
            </a:r>
          </a:p>
        </p:txBody>
      </p:sp>
      <p:sp>
        <p:nvSpPr>
          <p:cNvPr id="8" name="TextBox 7">
            <a:extLst>
              <a:ext uri="{FF2B5EF4-FFF2-40B4-BE49-F238E27FC236}">
                <a16:creationId xmlns:a16="http://schemas.microsoft.com/office/drawing/2014/main" id="{C4BA00F1-CA7B-4159-B292-AF4A3CB3B07B}"/>
              </a:ext>
            </a:extLst>
          </p:cNvPr>
          <p:cNvSpPr txBox="1"/>
          <p:nvPr/>
        </p:nvSpPr>
        <p:spPr>
          <a:xfrm>
            <a:off x="244699" y="4721671"/>
            <a:ext cx="8261797" cy="1938992"/>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The rated load is derived by dividing the safety factor into the nominal strength  of the sling (as described earlier). This is done to allow for things that may be missed by the rigger such as variations in the load that could cause uneven loading, or wear / damage that is not apparent. </a:t>
            </a:r>
          </a:p>
        </p:txBody>
      </p:sp>
      <p:pic>
        <p:nvPicPr>
          <p:cNvPr id="9" name="Picture 8">
            <a:extLst>
              <a:ext uri="{FF2B5EF4-FFF2-40B4-BE49-F238E27FC236}">
                <a16:creationId xmlns:a16="http://schemas.microsoft.com/office/drawing/2014/main" id="{7ADE4653-3C3D-4410-85BF-5D2546693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604" y="593907"/>
            <a:ext cx="3836563" cy="3836563"/>
          </a:xfrm>
          <a:prstGeom prst="rect">
            <a:avLst/>
          </a:prstGeom>
        </p:spPr>
      </p:pic>
    </p:spTree>
    <p:extLst>
      <p:ext uri="{BB962C8B-B14F-4D97-AF65-F5344CB8AC3E}">
        <p14:creationId xmlns:p14="http://schemas.microsoft.com/office/powerpoint/2010/main" val="267544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F0973900-7642-401C-A3A7-FE96586CC9A4}"/>
              </a:ext>
            </a:extLst>
          </p:cNvPr>
          <p:cNvSpPr txBox="1"/>
          <p:nvPr/>
        </p:nvSpPr>
        <p:spPr>
          <a:xfrm>
            <a:off x="231819" y="700270"/>
            <a:ext cx="8577329" cy="4041747"/>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SimSun" panose="02010600030101010101" pitchFamily="2" charset="-122"/>
                <a:cs typeface="Arial" panose="020B0604020202020204" pitchFamily="34" charset="0"/>
              </a:rPr>
              <a:t>Rated Load cont.</a:t>
            </a:r>
          </a:p>
          <a:p>
            <a:pPr marL="0" marR="0">
              <a:lnSpc>
                <a:spcPct val="107000"/>
              </a:lnSpc>
              <a:spcBef>
                <a:spcPts val="0"/>
              </a:spcBef>
              <a:spcAft>
                <a:spcPts val="800"/>
              </a:spcAft>
            </a:pPr>
            <a:endParaRPr lang="en-US" sz="2400" dirty="0">
              <a:effectLst/>
              <a:latin typeface="Calibri" panose="020F0502020204030204" pitchFamily="34" charset="0"/>
              <a:ea typeface="SimSun" panose="02010600030101010101" pitchFamily="2" charset="-122"/>
              <a:cs typeface="Arial" panose="020B0604020202020204" pitchFamily="34" charset="0"/>
            </a:endParaRPr>
          </a:p>
          <a:p>
            <a:pPr marL="0" marR="0">
              <a:lnSpc>
                <a:spcPct val="107000"/>
              </a:lnSpc>
              <a:spcBef>
                <a:spcPts val="0"/>
              </a:spcBef>
              <a:spcAft>
                <a:spcPts val="800"/>
              </a:spcAft>
            </a:pPr>
            <a:r>
              <a:rPr lang="en-US" sz="2400" dirty="0">
                <a:effectLst/>
                <a:latin typeface="Calibri" panose="020F0502020204030204" pitchFamily="34" charset="0"/>
                <a:ea typeface="SimSun" panose="02010600030101010101" pitchFamily="2" charset="-122"/>
                <a:cs typeface="Arial" panose="020B0604020202020204" pitchFamily="34" charset="0"/>
              </a:rPr>
              <a:t>You may also find information on the rated load for the different types of hitches that can be made. NEVER exceed the rated load of a sling or any other hoisting device. </a:t>
            </a:r>
          </a:p>
          <a:p>
            <a:pPr marL="0" marR="0">
              <a:lnSpc>
                <a:spcPct val="107000"/>
              </a:lnSpc>
              <a:spcBef>
                <a:spcPts val="0"/>
              </a:spcBef>
              <a:spcAft>
                <a:spcPts val="800"/>
              </a:spcAft>
            </a:pPr>
            <a:r>
              <a:rPr lang="en-US" sz="2400" dirty="0">
                <a:effectLst/>
                <a:latin typeface="Calibri" panose="020F0502020204030204" pitchFamily="34" charset="0"/>
                <a:ea typeface="SimSun" panose="02010600030101010101" pitchFamily="2" charset="-122"/>
                <a:cs typeface="Arial" panose="020B0604020202020204" pitchFamily="34" charset="0"/>
              </a:rPr>
              <a:t>Some might think the safety factor gives them leeway to exceed rated load. This is not true and is a risky practice. </a:t>
            </a:r>
          </a:p>
          <a:p>
            <a:pPr marL="0" marR="0">
              <a:lnSpc>
                <a:spcPct val="107000"/>
              </a:lnSpc>
              <a:spcBef>
                <a:spcPts val="0"/>
              </a:spcBef>
              <a:spcAft>
                <a:spcPts val="800"/>
              </a:spcAft>
            </a:pPr>
            <a:r>
              <a:rPr lang="en-US" sz="2400" dirty="0">
                <a:effectLst/>
                <a:latin typeface="Calibri" panose="020F0502020204030204" pitchFamily="34" charset="0"/>
                <a:ea typeface="SimSun" panose="02010600030101010101" pitchFamily="2" charset="-122"/>
                <a:cs typeface="Arial" panose="020B0604020202020204" pitchFamily="34" charset="0"/>
              </a:rPr>
              <a:t>Equipment damage, serious injury, or death can result from exceeding the rated load, even for a short period of time. </a:t>
            </a:r>
            <a:endParaRPr lang="en-US" dirty="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188037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04D5F5AA-D16C-45A7-9E21-1C3BE71EAC9D}"/>
              </a:ext>
            </a:extLst>
          </p:cNvPr>
          <p:cNvSpPr txBox="1"/>
          <p:nvPr/>
        </p:nvSpPr>
        <p:spPr>
          <a:xfrm>
            <a:off x="482958" y="510381"/>
            <a:ext cx="8390586" cy="2677656"/>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Sling Length</a:t>
            </a:r>
          </a:p>
          <a:p>
            <a:r>
              <a:rPr lang="en-US" sz="2400" dirty="0">
                <a:latin typeface="Calibri" panose="020F0502020204030204" pitchFamily="34" charset="0"/>
                <a:cs typeface="Calibri" panose="020F0502020204030204" pitchFamily="34" charset="0"/>
              </a:rPr>
              <a:t>A sling of the proper length for the pick must be used. The shorter your sling, the smaller your sling angles will be, reducing capacity. This will be covered in more detail later. The environment that you will be working in is also a very important consideration. Using synthetic slings in a steel production plant that has high temperatures and sparks is not a good practice. </a:t>
            </a:r>
          </a:p>
        </p:txBody>
      </p:sp>
      <p:sp>
        <p:nvSpPr>
          <p:cNvPr id="8" name="TextBox 7">
            <a:extLst>
              <a:ext uri="{FF2B5EF4-FFF2-40B4-BE49-F238E27FC236}">
                <a16:creationId xmlns:a16="http://schemas.microsoft.com/office/drawing/2014/main" id="{35FF3C61-606B-439F-827F-344CD352B039}"/>
              </a:ext>
            </a:extLst>
          </p:cNvPr>
          <p:cNvSpPr txBox="1"/>
          <p:nvPr/>
        </p:nvSpPr>
        <p:spPr>
          <a:xfrm>
            <a:off x="482958" y="3229893"/>
            <a:ext cx="8390585" cy="3539430"/>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Sling Type</a:t>
            </a:r>
          </a:p>
          <a:p>
            <a:r>
              <a:rPr lang="en-US" sz="2400" dirty="0">
                <a:latin typeface="Calibri" panose="020F0502020204030204" pitchFamily="34" charset="0"/>
                <a:cs typeface="Calibri" panose="020F0502020204030204" pitchFamily="34" charset="0"/>
              </a:rPr>
              <a:t>There are four main types of sling materials: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wire rope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Chain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Mesh</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synthetic. </a:t>
            </a:r>
          </a:p>
          <a:p>
            <a:pPr marL="342900" indent="-34290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Some companies prohibit the use of certain slings. Your applications and your company’s policies will determine the one you choose. </a:t>
            </a:r>
          </a:p>
        </p:txBody>
      </p:sp>
    </p:spTree>
    <p:extLst>
      <p:ext uri="{BB962C8B-B14F-4D97-AF65-F5344CB8AC3E}">
        <p14:creationId xmlns:p14="http://schemas.microsoft.com/office/powerpoint/2010/main" val="3830941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5" name="TextBox 4">
            <a:extLst>
              <a:ext uri="{FF2B5EF4-FFF2-40B4-BE49-F238E27FC236}">
                <a16:creationId xmlns:a16="http://schemas.microsoft.com/office/drawing/2014/main" id="{FA353B50-79CE-4A8E-BE3C-E69B458DB62E}"/>
              </a:ext>
            </a:extLst>
          </p:cNvPr>
          <p:cNvSpPr txBox="1"/>
          <p:nvPr/>
        </p:nvSpPr>
        <p:spPr>
          <a:xfrm>
            <a:off x="649479" y="1179511"/>
            <a:ext cx="8084322" cy="526297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By the end of this presentation, students will be able to:</a:t>
            </a: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Identify types of hoisting and rigging equipment. </a:t>
            </a:r>
          </a:p>
          <a:p>
            <a:pPr marL="457200" indent="-457200">
              <a:buAutoNum type="arabicPeriod"/>
            </a:pPr>
            <a:r>
              <a:rPr lang="en-US" sz="2400" dirty="0">
                <a:latin typeface="Calibri" panose="020F0502020204030204" pitchFamily="34" charset="0"/>
                <a:cs typeface="Calibri" panose="020F0502020204030204" pitchFamily="34" charset="0"/>
              </a:rPr>
              <a:t>Describe methods used to inspect rigging equipment for damage, defects, or missing components. </a:t>
            </a:r>
          </a:p>
          <a:p>
            <a:pPr marL="457200" indent="-457200">
              <a:buAutoNum type="arabicPeriod"/>
            </a:pPr>
            <a:r>
              <a:rPr lang="en-US" sz="2400" dirty="0">
                <a:latin typeface="Calibri" panose="020F0502020204030204" pitchFamily="34" charset="0"/>
                <a:cs typeface="Calibri" panose="020F0502020204030204" pitchFamily="34" charset="0"/>
              </a:rPr>
              <a:t>Identify tools and hardware used for rigging and hoisting work. </a:t>
            </a:r>
          </a:p>
          <a:p>
            <a:pPr marL="457200" indent="-457200">
              <a:buAutoNum type="arabicPeriod"/>
            </a:pPr>
            <a:r>
              <a:rPr lang="en-US" sz="2400" dirty="0">
                <a:latin typeface="Calibri" panose="020F0502020204030204" pitchFamily="34" charset="0"/>
                <a:cs typeface="Calibri" panose="020F0502020204030204" pitchFamily="34" charset="0"/>
              </a:rPr>
              <a:t>Identify different sling configurations, sling capacities, and hitch capacities and describe how each affects total lift capacity .</a:t>
            </a:r>
          </a:p>
          <a:p>
            <a:pPr marL="457200" indent="-457200">
              <a:buAutoNum type="arabicPeriod"/>
            </a:pPr>
            <a:r>
              <a:rPr lang="en-US" sz="2400" dirty="0">
                <a:latin typeface="Calibri" panose="020F0502020204030204" pitchFamily="34" charset="0"/>
                <a:cs typeface="Calibri" panose="020F0502020204030204" pitchFamily="34" charset="0"/>
              </a:rPr>
              <a:t>Describe the different types of manual hoisting equipment and power hoisting equipment used in rigging and hoisting work. </a:t>
            </a:r>
          </a:p>
          <a:p>
            <a:pPr marL="457200" indent="-457200">
              <a:buAutoNum type="arabicPeriod"/>
            </a:pPr>
            <a:r>
              <a:rPr lang="en-US" sz="2400" dirty="0">
                <a:latin typeface="Calibri" panose="020F0502020204030204" pitchFamily="34" charset="0"/>
                <a:cs typeface="Calibri" panose="020F0502020204030204" pitchFamily="34" charset="0"/>
              </a:rPr>
              <a:t>Recognize hazards associated with rigging and hoisting. </a:t>
            </a:r>
          </a:p>
        </p:txBody>
      </p:sp>
      <p:sp>
        <p:nvSpPr>
          <p:cNvPr id="6" name="TextBox 5">
            <a:extLst>
              <a:ext uri="{FF2B5EF4-FFF2-40B4-BE49-F238E27FC236}">
                <a16:creationId xmlns:a16="http://schemas.microsoft.com/office/drawing/2014/main" id="{F2CA0CA6-46C9-49E8-A7CE-869210C7D166}"/>
              </a:ext>
            </a:extLst>
          </p:cNvPr>
          <p:cNvSpPr txBox="1"/>
          <p:nvPr/>
        </p:nvSpPr>
        <p:spPr>
          <a:xfrm>
            <a:off x="3846857" y="528200"/>
            <a:ext cx="1689565" cy="523220"/>
          </a:xfrm>
          <a:prstGeom prst="rect">
            <a:avLst/>
          </a:prstGeom>
          <a:noFill/>
        </p:spPr>
        <p:txBody>
          <a:bodyPr wrap="none" rtlCol="0">
            <a:spAutoFit/>
          </a:bodyPr>
          <a:lstStyle/>
          <a:p>
            <a:r>
              <a:rPr lang="en-US" sz="2800" b="1" dirty="0"/>
              <a:t>Objectives</a:t>
            </a:r>
          </a:p>
        </p:txBody>
      </p:sp>
    </p:spTree>
    <p:extLst>
      <p:ext uri="{BB962C8B-B14F-4D97-AF65-F5344CB8AC3E}">
        <p14:creationId xmlns:p14="http://schemas.microsoft.com/office/powerpoint/2010/main" val="2949176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78054B27-7F7D-4C62-8E0B-75F3A51985F1}"/>
              </a:ext>
            </a:extLst>
          </p:cNvPr>
          <p:cNvSpPr txBox="1"/>
          <p:nvPr/>
        </p:nvSpPr>
        <p:spPr>
          <a:xfrm>
            <a:off x="418563" y="532970"/>
            <a:ext cx="4572000" cy="5693866"/>
          </a:xfrm>
          <a:prstGeom prst="rect">
            <a:avLst/>
          </a:prstGeom>
          <a:noFill/>
        </p:spPr>
        <p:txBody>
          <a:bodyPr wrap="square">
            <a:spAutoFit/>
          </a:bodyPr>
          <a:lstStyle/>
          <a:p>
            <a:r>
              <a:rPr lang="en-US" sz="2800" b="1" u="sng" dirty="0">
                <a:latin typeface="Calibri" panose="020F0502020204030204" pitchFamily="34" charset="0"/>
                <a:cs typeface="Calibri" panose="020F0502020204030204" pitchFamily="34" charset="0"/>
              </a:rPr>
              <a:t>Wire Rope Slings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Because of its strength, durability, low cost, abrasion resistance, ability to lift hot materials, and ability to conform to the shape of the loads on which it is used, wire rope is a commonly used sling material in the construction industry and other industries where heavy loads and rugged conditions exist.</a:t>
            </a:r>
          </a:p>
        </p:txBody>
      </p:sp>
      <p:pic>
        <p:nvPicPr>
          <p:cNvPr id="6" name="Picture 5">
            <a:extLst>
              <a:ext uri="{FF2B5EF4-FFF2-40B4-BE49-F238E27FC236}">
                <a16:creationId xmlns:a16="http://schemas.microsoft.com/office/drawing/2014/main" id="{1F0D1BE7-1EDA-4996-A86E-BFC42F583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197" y="1061576"/>
            <a:ext cx="1468661" cy="5267511"/>
          </a:xfrm>
          <a:prstGeom prst="rect">
            <a:avLst/>
          </a:prstGeom>
        </p:spPr>
      </p:pic>
    </p:spTree>
    <p:extLst>
      <p:ext uri="{BB962C8B-B14F-4D97-AF65-F5344CB8AC3E}">
        <p14:creationId xmlns:p14="http://schemas.microsoft.com/office/powerpoint/2010/main" val="2561113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BD432BB-EF2D-4A55-B70F-5A1E0FA7B350}"/>
              </a:ext>
            </a:extLst>
          </p:cNvPr>
          <p:cNvSpPr txBox="1"/>
          <p:nvPr/>
        </p:nvSpPr>
        <p:spPr>
          <a:xfrm>
            <a:off x="309093" y="458246"/>
            <a:ext cx="8564451" cy="4462760"/>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Protection</a:t>
            </a:r>
          </a:p>
          <a:p>
            <a:endParaRPr lang="en-US" sz="2400" b="1" u="sng"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The ability of wire rope to withstand abrasion is determined by the size and number of individual wires used to make up the rope. All wire rope has a minimum bend radius. Breaks can develop during small radius bends, causing fatigue failure. </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Blocking or padding should be used when picking loads that place small radius bends on the wire rope sling. To prevent injuries and prolong the life of a wire rope sling, protect your slings. </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Misuse or abuse of wire rope slings will cause failure and greatly shorten a sling’s life expectancy. Kinks or bird caging, or the unraveling or spreading of the individual sections of wire rope, are signs of structural damage often caused by abuse. </a:t>
            </a:r>
          </a:p>
        </p:txBody>
      </p:sp>
      <p:pic>
        <p:nvPicPr>
          <p:cNvPr id="6" name="Picture 5">
            <a:extLst>
              <a:ext uri="{FF2B5EF4-FFF2-40B4-BE49-F238E27FC236}">
                <a16:creationId xmlns:a16="http://schemas.microsoft.com/office/drawing/2014/main" id="{AC0F6C20-3330-4FFB-8E62-D9230E826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945" y="4921006"/>
            <a:ext cx="4878746" cy="1817140"/>
          </a:xfrm>
          <a:prstGeom prst="rect">
            <a:avLst/>
          </a:prstGeom>
        </p:spPr>
      </p:pic>
    </p:spTree>
    <p:extLst>
      <p:ext uri="{BB962C8B-B14F-4D97-AF65-F5344CB8AC3E}">
        <p14:creationId xmlns:p14="http://schemas.microsoft.com/office/powerpoint/2010/main" val="2043136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6" name="TextBox 5">
            <a:extLst>
              <a:ext uri="{FF2B5EF4-FFF2-40B4-BE49-F238E27FC236}">
                <a16:creationId xmlns:a16="http://schemas.microsoft.com/office/drawing/2014/main" id="{199D2B63-2C4D-4CF5-B709-F3DD19ED9343}"/>
              </a:ext>
            </a:extLst>
          </p:cNvPr>
          <p:cNvSpPr txBox="1"/>
          <p:nvPr/>
        </p:nvSpPr>
        <p:spPr>
          <a:xfrm>
            <a:off x="280115" y="1070714"/>
            <a:ext cx="8583769" cy="2431435"/>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Inspection</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rope slings must be visually inspected before each day's use by a designated person. Always check the twists or lay of the sling. It is not sufficient to check only the condition of the wire rope; end fittings and other components should also be inspected for any damage that could make the sling unsafe. </a:t>
            </a:r>
          </a:p>
        </p:txBody>
      </p:sp>
      <p:sp>
        <p:nvSpPr>
          <p:cNvPr id="8" name="TextBox 7">
            <a:extLst>
              <a:ext uri="{FF2B5EF4-FFF2-40B4-BE49-F238E27FC236}">
                <a16:creationId xmlns:a16="http://schemas.microsoft.com/office/drawing/2014/main" id="{0E5BFD4C-C5F6-4AC4-8046-9E3954704279}"/>
              </a:ext>
            </a:extLst>
          </p:cNvPr>
          <p:cNvSpPr txBox="1"/>
          <p:nvPr/>
        </p:nvSpPr>
        <p:spPr>
          <a:xfrm>
            <a:off x="280115" y="4172754"/>
            <a:ext cx="8583769" cy="1323439"/>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Repair</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Any sling requiring repairs, including its fittings or end attachments, should be taken out of service, tagged, and sent to your employer.</a:t>
            </a:r>
          </a:p>
        </p:txBody>
      </p:sp>
    </p:spTree>
    <p:extLst>
      <p:ext uri="{BB962C8B-B14F-4D97-AF65-F5344CB8AC3E}">
        <p14:creationId xmlns:p14="http://schemas.microsoft.com/office/powerpoint/2010/main" val="1804857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6" name="TextBox 5">
            <a:extLst>
              <a:ext uri="{FF2B5EF4-FFF2-40B4-BE49-F238E27FC236}">
                <a16:creationId xmlns:a16="http://schemas.microsoft.com/office/drawing/2014/main" id="{C033F8A3-D2D5-40F6-9AEB-85478BB02A68}"/>
              </a:ext>
            </a:extLst>
          </p:cNvPr>
          <p:cNvSpPr txBox="1"/>
          <p:nvPr/>
        </p:nvSpPr>
        <p:spPr>
          <a:xfrm>
            <a:off x="167426" y="612844"/>
            <a:ext cx="8448541" cy="5632311"/>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Removal</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rope sling needs to be removed from service if it has: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missing or illegible sling identification</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broken wires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severe localized abrasion or scraping resulting in a reduction from nominal diameter of more than 5%</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kinking, crushing, bird caging, or any other damage resulting in damage to the rope structure</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evidence of heat damage</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fittings that are cracked, deformed, or worn to the extent that the strength of the sling is substantially affected</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severe corrosion of the rope or fittings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other conditions, including visible damage, that cause doubt as to the continued use of the sling</a:t>
            </a:r>
          </a:p>
        </p:txBody>
      </p:sp>
    </p:spTree>
    <p:extLst>
      <p:ext uri="{BB962C8B-B14F-4D97-AF65-F5344CB8AC3E}">
        <p14:creationId xmlns:p14="http://schemas.microsoft.com/office/powerpoint/2010/main" val="1666043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dirty="0">
                <a:solidFill>
                  <a:schemeClr val="tx1"/>
                </a:solidFill>
                <a:latin typeface="Calibri" panose="020F0502020204030204" pitchFamily="34" charset="0"/>
                <a:cs typeface="Calibri" panose="020F0502020204030204" pitchFamily="34" charset="0"/>
              </a:rPr>
              <a:t>Wire Rope Slings</a:t>
            </a:r>
          </a:p>
        </p:txBody>
      </p:sp>
      <p:sp>
        <p:nvSpPr>
          <p:cNvPr id="91139" name="Text Placeholder 4"/>
          <p:cNvSpPr>
            <a:spLocks noGrp="1"/>
          </p:cNvSpPr>
          <p:nvPr>
            <p:ph type="body" idx="1"/>
          </p:nvPr>
        </p:nvSpPr>
        <p:spPr/>
        <p:txBody>
          <a:bodyPr>
            <a:normAutofit/>
          </a:bodyPr>
          <a:lstStyle/>
          <a:p>
            <a:r>
              <a:rPr lang="en-US" sz="2400" b="1" u="sng" dirty="0">
                <a:latin typeface="Calibri" panose="020F0502020204030204" pitchFamily="34" charset="0"/>
                <a:cs typeface="Calibri" panose="020F0502020204030204" pitchFamily="34" charset="0"/>
              </a:rPr>
              <a:t>Advantages</a:t>
            </a:r>
            <a:r>
              <a:rPr lang="en-US" sz="2400" dirty="0">
                <a:latin typeface="Calibri" panose="020F0502020204030204" pitchFamily="34" charset="0"/>
                <a:cs typeface="Calibri" panose="020F0502020204030204" pitchFamily="34" charset="0"/>
              </a:rPr>
              <a:t>	</a:t>
            </a:r>
          </a:p>
        </p:txBody>
      </p:sp>
      <p:sp>
        <p:nvSpPr>
          <p:cNvPr id="6" name="Content Placeholder 5"/>
          <p:cNvSpPr>
            <a:spLocks noGrp="1"/>
          </p:cNvSpPr>
          <p:nvPr>
            <p:ph sz="half" idx="2"/>
          </p:nvPr>
        </p:nvSpPr>
        <p:spPr/>
        <p:txBody>
          <a:bodyPr>
            <a:normAutofit/>
          </a:bodyPr>
          <a:lstStyle/>
          <a:p>
            <a:r>
              <a:rPr lang="en-US" sz="2400" dirty="0">
                <a:latin typeface="Calibri" panose="020F0502020204030204" pitchFamily="34" charset="0"/>
                <a:cs typeface="Calibri" panose="020F0502020204030204" pitchFamily="34" charset="0"/>
              </a:rPr>
              <a:t>Low initial cost</a:t>
            </a:r>
          </a:p>
          <a:p>
            <a:r>
              <a:rPr lang="en-US" sz="2400" dirty="0">
                <a:latin typeface="Calibri" panose="020F0502020204030204" pitchFamily="34" charset="0"/>
                <a:cs typeface="Calibri" panose="020F0502020204030204" pitchFamily="34" charset="0"/>
              </a:rPr>
              <a:t>Lighter weight than alloy chain</a:t>
            </a:r>
          </a:p>
        </p:txBody>
      </p:sp>
      <p:sp>
        <p:nvSpPr>
          <p:cNvPr id="91141" name="Text Placeholder 6"/>
          <p:cNvSpPr>
            <a:spLocks noGrp="1"/>
          </p:cNvSpPr>
          <p:nvPr>
            <p:ph type="body" sz="quarter" idx="3"/>
          </p:nvPr>
        </p:nvSpPr>
        <p:spPr/>
        <p:txBody>
          <a:bodyPr>
            <a:normAutofit/>
          </a:bodyPr>
          <a:lstStyle/>
          <a:p>
            <a:r>
              <a:rPr lang="en-US" sz="2400" b="1" u="sng" dirty="0">
                <a:latin typeface="Calibri" panose="020F0502020204030204" pitchFamily="34" charset="0"/>
                <a:cs typeface="Calibri" panose="020F0502020204030204" pitchFamily="34" charset="0"/>
              </a:rPr>
              <a:t>Disadvantages</a:t>
            </a:r>
          </a:p>
        </p:txBody>
      </p:sp>
      <p:sp>
        <p:nvSpPr>
          <p:cNvPr id="8" name="Content Placeholder 7"/>
          <p:cNvSpPr>
            <a:spLocks noGrp="1"/>
          </p:cNvSpPr>
          <p:nvPr>
            <p:ph sz="quarter" idx="4"/>
          </p:nvPr>
        </p:nvSpPr>
        <p:spPr/>
        <p:txBody>
          <a:bodyPr>
            <a:normAutofit/>
          </a:bodyPr>
          <a:lstStyle/>
          <a:p>
            <a:r>
              <a:rPr lang="en-US" sz="2400" dirty="0">
                <a:latin typeface="Calibri" panose="020F0502020204030204" pitchFamily="34" charset="0"/>
                <a:cs typeface="Calibri" panose="020F0502020204030204" pitchFamily="34" charset="0"/>
              </a:rPr>
              <a:t>Low strength to weight ratio</a:t>
            </a:r>
          </a:p>
          <a:p>
            <a:r>
              <a:rPr lang="en-US" sz="2400" dirty="0">
                <a:latin typeface="Calibri" panose="020F0502020204030204" pitchFamily="34" charset="0"/>
                <a:cs typeface="Calibri" panose="020F0502020204030204" pitchFamily="34" charset="0"/>
              </a:rPr>
              <a:t>Difficult to inspect</a:t>
            </a:r>
          </a:p>
          <a:p>
            <a:r>
              <a:rPr lang="en-US" sz="2400" dirty="0">
                <a:latin typeface="Calibri" panose="020F0502020204030204" pitchFamily="34" charset="0"/>
                <a:cs typeface="Calibri" panose="020F0502020204030204" pitchFamily="34" charset="0"/>
              </a:rPr>
              <a:t>Easily kinked</a:t>
            </a:r>
          </a:p>
          <a:p>
            <a:r>
              <a:rPr lang="en-US" sz="2400" dirty="0">
                <a:latin typeface="Calibri" panose="020F0502020204030204" pitchFamily="34" charset="0"/>
                <a:cs typeface="Calibri" panose="020F0502020204030204" pitchFamily="34" charset="0"/>
              </a:rPr>
              <a:t>Internal corrosion</a:t>
            </a:r>
          </a:p>
          <a:p>
            <a:r>
              <a:rPr lang="en-US" sz="2400" dirty="0">
                <a:latin typeface="Calibri" panose="020F0502020204030204" pitchFamily="34" charset="0"/>
                <a:cs typeface="Calibri" panose="020F0502020204030204" pitchFamily="34" charset="0"/>
              </a:rPr>
              <a:t>Not repairable</a:t>
            </a:r>
          </a:p>
        </p:txBody>
      </p:sp>
      <p:sp>
        <p:nvSpPr>
          <p:cNvPr id="10" name="TextBox 9">
            <a:extLst>
              <a:ext uri="{FF2B5EF4-FFF2-40B4-BE49-F238E27FC236}">
                <a16:creationId xmlns:a16="http://schemas.microsoft.com/office/drawing/2014/main" id="{A55F9472-B755-42F7-9A2A-545FB1D87C7E}"/>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extLst>
      <p:ext uri="{BB962C8B-B14F-4D97-AF65-F5344CB8AC3E}">
        <p14:creationId xmlns:p14="http://schemas.microsoft.com/office/powerpoint/2010/main" val="3223888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56AA1424-357B-4308-98D8-0D8B0AC34D59}"/>
              </a:ext>
            </a:extLst>
          </p:cNvPr>
          <p:cNvSpPr txBox="1"/>
          <p:nvPr/>
        </p:nvSpPr>
        <p:spPr>
          <a:xfrm>
            <a:off x="167425" y="584485"/>
            <a:ext cx="5396248" cy="5416868"/>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Synthetic Slings </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Synthetic slings can be both web and round, and are widely used for rigging where loads must be protected from damage. Their light weight, flexibility, and reduction of fatigue and strain on the rigger make them very popular. </a:t>
            </a:r>
          </a:p>
          <a:p>
            <a:r>
              <a:rPr lang="en-US" sz="2400" dirty="0">
                <a:latin typeface="Calibri" panose="020F0502020204030204" pitchFamily="34" charset="0"/>
                <a:cs typeface="Calibri" panose="020F0502020204030204" pitchFamily="34" charset="0"/>
              </a:rPr>
              <a:t>Synthetic slings can be found in many different capacities and lengths.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Synthetic slings are commonly made of nylon, polypropylene, or polyester-type yarns. Nylon is the most popular and best general purpose synthetic sling material. </a:t>
            </a:r>
          </a:p>
        </p:txBody>
      </p:sp>
      <p:pic>
        <p:nvPicPr>
          <p:cNvPr id="6" name="Picture 5">
            <a:extLst>
              <a:ext uri="{FF2B5EF4-FFF2-40B4-BE49-F238E27FC236}">
                <a16:creationId xmlns:a16="http://schemas.microsoft.com/office/drawing/2014/main" id="{2AC8000E-B590-4B39-AA92-A749D86E7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512" y="1206591"/>
            <a:ext cx="618186" cy="4902576"/>
          </a:xfrm>
          <a:prstGeom prst="rect">
            <a:avLst/>
          </a:prstGeom>
        </p:spPr>
      </p:pic>
      <p:pic>
        <p:nvPicPr>
          <p:cNvPr id="7" name="Picture 6">
            <a:extLst>
              <a:ext uri="{FF2B5EF4-FFF2-40B4-BE49-F238E27FC236}">
                <a16:creationId xmlns:a16="http://schemas.microsoft.com/office/drawing/2014/main" id="{D7A66194-117D-4ED8-9053-26B182538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538" y="1206591"/>
            <a:ext cx="2440462" cy="4902576"/>
          </a:xfrm>
          <a:prstGeom prst="rect">
            <a:avLst/>
          </a:prstGeom>
        </p:spPr>
      </p:pic>
    </p:spTree>
    <p:extLst>
      <p:ext uri="{BB962C8B-B14F-4D97-AF65-F5344CB8AC3E}">
        <p14:creationId xmlns:p14="http://schemas.microsoft.com/office/powerpoint/2010/main" val="2143417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40303F0-BF79-4CD4-B8BB-B43868A2995C}"/>
              </a:ext>
            </a:extLst>
          </p:cNvPr>
          <p:cNvSpPr txBox="1"/>
          <p:nvPr/>
        </p:nvSpPr>
        <p:spPr>
          <a:xfrm>
            <a:off x="244698" y="852904"/>
            <a:ext cx="7493412" cy="2985433"/>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Synthetic Web Slings</a:t>
            </a:r>
          </a:p>
          <a:p>
            <a:endParaRPr lang="en-US" sz="2400" b="1" dirty="0">
              <a:latin typeface="Calibri" panose="020F0502020204030204" pitchFamily="34" charset="0"/>
              <a:cs typeface="Calibri" panose="020F0502020204030204" pitchFamily="34" charset="0"/>
            </a:endParaRPr>
          </a:p>
          <a:p>
            <a:endParaRPr lang="en-US" sz="1000" b="1"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Construction</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Synthetic web slings are constructed of a flat layer of webbing. This webbing can be made into </a:t>
            </a:r>
            <a:r>
              <a:rPr lang="en-US" sz="2400" dirty="0" err="1">
                <a:latin typeface="Calibri" panose="020F0502020204030204" pitchFamily="34" charset="0"/>
                <a:cs typeface="Calibri" panose="020F0502020204030204" pitchFamily="34" charset="0"/>
              </a:rPr>
              <a:t>plys</a:t>
            </a:r>
            <a:r>
              <a:rPr lang="en-US" sz="2400" dirty="0">
                <a:latin typeface="Calibri" panose="020F0502020204030204" pitchFamily="34" charset="0"/>
                <a:cs typeface="Calibri" panose="020F0502020204030204" pitchFamily="34" charset="0"/>
              </a:rPr>
              <a:t> to increase the strength of the sling. The more </a:t>
            </a:r>
            <a:r>
              <a:rPr lang="en-US" sz="2400" dirty="0" err="1">
                <a:latin typeface="Calibri" panose="020F0502020204030204" pitchFamily="34" charset="0"/>
                <a:cs typeface="Calibri" panose="020F0502020204030204" pitchFamily="34" charset="0"/>
              </a:rPr>
              <a:t>plys</a:t>
            </a:r>
            <a:r>
              <a:rPr lang="en-US" sz="2400" dirty="0">
                <a:latin typeface="Calibri" panose="020F0502020204030204" pitchFamily="34" charset="0"/>
                <a:cs typeface="Calibri" panose="020F0502020204030204" pitchFamily="34" charset="0"/>
              </a:rPr>
              <a:t>, the stronger the sling (slings are typically made of single and double ply). </a:t>
            </a:r>
          </a:p>
        </p:txBody>
      </p:sp>
      <p:sp>
        <p:nvSpPr>
          <p:cNvPr id="6" name="TextBox 5">
            <a:extLst>
              <a:ext uri="{FF2B5EF4-FFF2-40B4-BE49-F238E27FC236}">
                <a16:creationId xmlns:a16="http://schemas.microsoft.com/office/drawing/2014/main" id="{6CF408A4-8101-4E2C-A2C2-EECBAEB9CC89}"/>
              </a:ext>
            </a:extLst>
          </p:cNvPr>
          <p:cNvSpPr txBox="1"/>
          <p:nvPr/>
        </p:nvSpPr>
        <p:spPr>
          <a:xfrm>
            <a:off x="244699" y="4291131"/>
            <a:ext cx="8255357" cy="1354217"/>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Identification </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All synthetic web slings must have a manufacturer installed identification tag </a:t>
            </a:r>
          </a:p>
        </p:txBody>
      </p:sp>
      <p:pic>
        <p:nvPicPr>
          <p:cNvPr id="5" name="Picture 4">
            <a:extLst>
              <a:ext uri="{FF2B5EF4-FFF2-40B4-BE49-F238E27FC236}">
                <a16:creationId xmlns:a16="http://schemas.microsoft.com/office/drawing/2014/main" id="{CAC49807-C5B8-4F32-8846-330ADF709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963" y="1102520"/>
            <a:ext cx="618186" cy="4902576"/>
          </a:xfrm>
          <a:prstGeom prst="rect">
            <a:avLst/>
          </a:prstGeom>
        </p:spPr>
      </p:pic>
    </p:spTree>
    <p:extLst>
      <p:ext uri="{BB962C8B-B14F-4D97-AF65-F5344CB8AC3E}">
        <p14:creationId xmlns:p14="http://schemas.microsoft.com/office/powerpoint/2010/main" val="3753307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6" name="TextBox 5">
            <a:extLst>
              <a:ext uri="{FF2B5EF4-FFF2-40B4-BE49-F238E27FC236}">
                <a16:creationId xmlns:a16="http://schemas.microsoft.com/office/drawing/2014/main" id="{897ADB53-E490-4F86-9800-9749AA68BBF1}"/>
              </a:ext>
            </a:extLst>
          </p:cNvPr>
          <p:cNvSpPr txBox="1"/>
          <p:nvPr/>
        </p:nvSpPr>
        <p:spPr>
          <a:xfrm>
            <a:off x="241478" y="1013068"/>
            <a:ext cx="8661043" cy="3724096"/>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Synthetic Web Slings cont.</a:t>
            </a:r>
          </a:p>
          <a:p>
            <a:endParaRPr lang="en-US" sz="2400" b="1" u="sng"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Inspection</a:t>
            </a:r>
          </a:p>
          <a:p>
            <a:r>
              <a:rPr lang="en-US" sz="2400" dirty="0">
                <a:latin typeface="Calibri" panose="020F0502020204030204" pitchFamily="34" charset="0"/>
                <a:cs typeface="Calibri" panose="020F0502020204030204" pitchFamily="34" charset="0"/>
              </a:rPr>
              <a:t>Synthetic web sling inspections must include the following:</a:t>
            </a:r>
          </a:p>
          <a:p>
            <a:endParaRPr lang="en-US" sz="1000" dirty="0">
              <a:latin typeface="Calibri" panose="020F0502020204030204" pitchFamily="34" charset="0"/>
              <a:cs typeface="Calibri" panose="020F0502020204030204" pitchFamily="34" charset="0"/>
            </a:endParaRPr>
          </a:p>
          <a:p>
            <a:pPr marL="457200" indent="-457200">
              <a:buAutoNum type="alphaLcParenBoth"/>
            </a:pPr>
            <a:r>
              <a:rPr lang="en-US" sz="2400" dirty="0">
                <a:latin typeface="Calibri" panose="020F0502020204030204" pitchFamily="34" charset="0"/>
                <a:cs typeface="Calibri" panose="020F0502020204030204" pitchFamily="34" charset="0"/>
              </a:rPr>
              <a:t>Each shift, before the sling is used, a visual inspection for damage shall be performed. Slings used in severe or special service should be inspected before each use.</a:t>
            </a:r>
          </a:p>
          <a:p>
            <a:endParaRPr lang="en-US" sz="1000" dirty="0">
              <a:latin typeface="Calibri" panose="020F0502020204030204" pitchFamily="34" charset="0"/>
              <a:cs typeface="Calibri" panose="020F0502020204030204" pitchFamily="34" charset="0"/>
            </a:endParaRPr>
          </a:p>
          <a:p>
            <a:pPr marL="457200" indent="-457200">
              <a:buAutoNum type="alphaLcParenBoth"/>
            </a:pPr>
            <a:r>
              <a:rPr lang="en-US" sz="2400" dirty="0">
                <a:latin typeface="Calibri" panose="020F0502020204030204" pitchFamily="34" charset="0"/>
                <a:cs typeface="Calibri" panose="020F0502020204030204" pitchFamily="34" charset="0"/>
              </a:rPr>
              <a:t>Inspection shall be conducted on the entire length, including splices and fittings. </a:t>
            </a:r>
          </a:p>
        </p:txBody>
      </p:sp>
    </p:spTree>
    <p:extLst>
      <p:ext uri="{BB962C8B-B14F-4D97-AF65-F5344CB8AC3E}">
        <p14:creationId xmlns:p14="http://schemas.microsoft.com/office/powerpoint/2010/main" val="2208308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5B42F7B0-9CC3-4F99-8FC7-DAD9CF825F85}"/>
              </a:ext>
            </a:extLst>
          </p:cNvPr>
          <p:cNvSpPr txBox="1"/>
          <p:nvPr/>
        </p:nvSpPr>
        <p:spPr>
          <a:xfrm>
            <a:off x="128789" y="548191"/>
            <a:ext cx="8667481" cy="6155531"/>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Removal Criteria</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 synthetic webbing sling shall be removed from service if any of the following conditions are present:</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missing or illegible sling identification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acid or caustic burns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melting or charring of any part of the sling</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holes, tears, cuts, or snags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broken or worn stitching in load-bearing splices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excessive abrasive wear</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knots in any part of the sling</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discoloration and brittle or stiff areas on any part of the sling, which may mean chemical or ultraviolet/ sunlight damage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fittings that are pitted, corroded, cracked, bent, twisted, gouged, or broken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other conditions, including visible damage, that cause doubt as to the continued use of the sling</a:t>
            </a:r>
          </a:p>
        </p:txBody>
      </p:sp>
    </p:spTree>
    <p:extLst>
      <p:ext uri="{BB962C8B-B14F-4D97-AF65-F5344CB8AC3E}">
        <p14:creationId xmlns:p14="http://schemas.microsoft.com/office/powerpoint/2010/main" val="2743245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F9101A1A-6797-46AA-84BE-79E97D06F0CE}"/>
              </a:ext>
            </a:extLst>
          </p:cNvPr>
          <p:cNvSpPr txBox="1"/>
          <p:nvPr/>
        </p:nvSpPr>
        <p:spPr>
          <a:xfrm>
            <a:off x="511935" y="734310"/>
            <a:ext cx="5957445" cy="2369880"/>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Synthetic Round Slings</a:t>
            </a:r>
          </a:p>
          <a:p>
            <a:endParaRPr lang="en-US" sz="800" b="1" dirty="0">
              <a:latin typeface="Calibri" panose="020F0502020204030204" pitchFamily="34" charset="0"/>
              <a:cs typeface="Calibri" panose="020F0502020204030204" pitchFamily="34" charset="0"/>
            </a:endParaRPr>
          </a:p>
          <a:p>
            <a:r>
              <a:rPr lang="en-US" sz="2000" b="1" u="sng" dirty="0">
                <a:latin typeface="Calibri" panose="020F0502020204030204" pitchFamily="34" charset="0"/>
                <a:cs typeface="Calibri" panose="020F0502020204030204" pitchFamily="34" charset="0"/>
              </a:rPr>
              <a:t>Construction</a:t>
            </a:r>
          </a:p>
          <a:p>
            <a:r>
              <a:rPr lang="en-US" sz="2000" dirty="0">
                <a:latin typeface="Calibri" panose="020F0502020204030204" pitchFamily="34" charset="0"/>
                <a:cs typeface="Calibri" panose="020F0502020204030204" pitchFamily="34" charset="0"/>
              </a:rPr>
              <a:t>Synthetic round slings, while made of the same materials as web slings, employ different construction. They have a synthetic yarn core, wrapped in a continuous circular fashion. There is a double sleeved outer jacket that surrounds and protects the core. </a:t>
            </a:r>
          </a:p>
        </p:txBody>
      </p:sp>
      <p:sp>
        <p:nvSpPr>
          <p:cNvPr id="6" name="TextBox 5">
            <a:extLst>
              <a:ext uri="{FF2B5EF4-FFF2-40B4-BE49-F238E27FC236}">
                <a16:creationId xmlns:a16="http://schemas.microsoft.com/office/drawing/2014/main" id="{B0E61EED-ECB2-4F28-91BA-BA2E0CA33DC6}"/>
              </a:ext>
            </a:extLst>
          </p:cNvPr>
          <p:cNvSpPr txBox="1"/>
          <p:nvPr/>
        </p:nvSpPr>
        <p:spPr>
          <a:xfrm>
            <a:off x="511935" y="3130613"/>
            <a:ext cx="5785995" cy="1015663"/>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Identification </a:t>
            </a:r>
          </a:p>
          <a:p>
            <a:r>
              <a:rPr lang="en-US" sz="2000" dirty="0">
                <a:latin typeface="Calibri" panose="020F0502020204030204" pitchFamily="34" charset="0"/>
                <a:cs typeface="Calibri" panose="020F0502020204030204" pitchFamily="34" charset="0"/>
              </a:rPr>
              <a:t>All synthetic round slings must have a manufacturer installed identification tag. </a:t>
            </a:r>
          </a:p>
        </p:txBody>
      </p:sp>
      <p:sp>
        <p:nvSpPr>
          <p:cNvPr id="8" name="TextBox 7">
            <a:extLst>
              <a:ext uri="{FF2B5EF4-FFF2-40B4-BE49-F238E27FC236}">
                <a16:creationId xmlns:a16="http://schemas.microsoft.com/office/drawing/2014/main" id="{15DD2002-0341-451D-9033-DF99B4714634}"/>
              </a:ext>
            </a:extLst>
          </p:cNvPr>
          <p:cNvSpPr txBox="1"/>
          <p:nvPr/>
        </p:nvSpPr>
        <p:spPr>
          <a:xfrm>
            <a:off x="511934" y="4273364"/>
            <a:ext cx="5785995" cy="2246769"/>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Some manufacturers use color-coded outer jackets to indicate capacities of the sling. Each color represents a different capacity. Be sure to know what the color code is for your particular sling. IMPORTANT! Different companies may have different color codes for synthetic round slings. Always check the sling’s capacity tag. </a:t>
            </a:r>
          </a:p>
        </p:txBody>
      </p:sp>
      <p:pic>
        <p:nvPicPr>
          <p:cNvPr id="7" name="Picture 6">
            <a:extLst>
              <a:ext uri="{FF2B5EF4-FFF2-40B4-BE49-F238E27FC236}">
                <a16:creationId xmlns:a16="http://schemas.microsoft.com/office/drawing/2014/main" id="{BF9335AC-D06C-4B93-AC87-1CE8FB3B3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3538" y="1206591"/>
            <a:ext cx="2440462" cy="4902576"/>
          </a:xfrm>
          <a:prstGeom prst="rect">
            <a:avLst/>
          </a:prstGeom>
        </p:spPr>
      </p:pic>
    </p:spTree>
    <p:extLst>
      <p:ext uri="{BB962C8B-B14F-4D97-AF65-F5344CB8AC3E}">
        <p14:creationId xmlns:p14="http://schemas.microsoft.com/office/powerpoint/2010/main" val="3651550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16413F7-03B9-4E32-AF5C-FD104EE86332}"/>
              </a:ext>
            </a:extLst>
          </p:cNvPr>
          <p:cNvSpPr>
            <a:spLocks noGrp="1"/>
          </p:cNvSpPr>
          <p:nvPr>
            <p:ph idx="1"/>
          </p:nvPr>
        </p:nvSpPr>
        <p:spPr>
          <a:xfrm>
            <a:off x="314023" y="1117630"/>
            <a:ext cx="8065294" cy="4458922"/>
          </a:xfrm>
        </p:spPr>
        <p:txBody>
          <a:bodyPr>
            <a:noAutofit/>
          </a:bodyPr>
          <a:lstStyle/>
          <a:p>
            <a:r>
              <a:rPr lang="en-US" sz="2800" dirty="0">
                <a:latin typeface="Calibri" panose="020F0502020204030204" pitchFamily="34" charset="0"/>
                <a:cs typeface="Calibri" panose="020F0502020204030204" pitchFamily="34" charset="0"/>
              </a:rPr>
              <a:t>The term rigging applies to all aspects of moving and hoisting heavy parts and machinery, as well as assembling the hoisting beam or cathead and attaching the components of the hoisting assembly. </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Also included in rigging is the application of slings, chains, chokers, etc. to the load in preparation for hoisting (the actual raising or lifting operation). Hoisting may be done by hand or with the use of power equipment.</a:t>
            </a:r>
          </a:p>
        </p:txBody>
      </p:sp>
      <p:sp>
        <p:nvSpPr>
          <p:cNvPr id="7" name="TextBox 6">
            <a:extLst>
              <a:ext uri="{FF2B5EF4-FFF2-40B4-BE49-F238E27FC236}">
                <a16:creationId xmlns:a16="http://schemas.microsoft.com/office/drawing/2014/main" id="{550CE85E-BBDD-41B3-B8B5-7ACA6F6E24A4}"/>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3172586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B62243E3-BC41-45A2-814E-08959E3BEA9C}"/>
              </a:ext>
            </a:extLst>
          </p:cNvPr>
          <p:cNvSpPr txBox="1"/>
          <p:nvPr/>
        </p:nvSpPr>
        <p:spPr>
          <a:xfrm>
            <a:off x="689019" y="677600"/>
            <a:ext cx="8055735" cy="4062651"/>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Synthetic Round Slings cont.</a:t>
            </a:r>
          </a:p>
          <a:p>
            <a:endParaRPr lang="en-US" dirty="0"/>
          </a:p>
          <a:p>
            <a:r>
              <a:rPr lang="en-US" sz="2400" b="1" dirty="0"/>
              <a:t>Inspection</a:t>
            </a:r>
          </a:p>
          <a:p>
            <a:r>
              <a:rPr lang="en-US" sz="2400" dirty="0">
                <a:latin typeface="Calibri" panose="020F0502020204030204" pitchFamily="34" charset="0"/>
                <a:cs typeface="Calibri" panose="020F0502020204030204" pitchFamily="34" charset="0"/>
              </a:rPr>
              <a:t>Synthetic round sling inspections must include the following:</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Each shift, before the sling is used, a visual inspection for damage shall be performed. Slings used in severe or special service should be inspected before each use.</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Inspection shall be conducted on the entire length, including splices and fittings. </a:t>
            </a:r>
          </a:p>
        </p:txBody>
      </p:sp>
    </p:spTree>
    <p:extLst>
      <p:ext uri="{BB962C8B-B14F-4D97-AF65-F5344CB8AC3E}">
        <p14:creationId xmlns:p14="http://schemas.microsoft.com/office/powerpoint/2010/main" val="2294678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634E89E5-A3C3-4280-8868-A07179C27682}"/>
              </a:ext>
            </a:extLst>
          </p:cNvPr>
          <p:cNvSpPr txBox="1"/>
          <p:nvPr/>
        </p:nvSpPr>
        <p:spPr>
          <a:xfrm>
            <a:off x="264017" y="889843"/>
            <a:ext cx="8615966" cy="5016758"/>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Removal</a:t>
            </a:r>
          </a:p>
          <a:p>
            <a:r>
              <a:rPr lang="en-US" sz="2000" dirty="0">
                <a:latin typeface="Calibri" panose="020F0502020204030204" pitchFamily="34" charset="0"/>
                <a:cs typeface="Calibri" panose="020F0502020204030204" pitchFamily="34" charset="0"/>
              </a:rPr>
              <a:t>According to ASME B30.9-2018 section 9-6.9.5, the following factors indicate when a synthetic round sling needs to be removed from service:</a:t>
            </a:r>
          </a:p>
          <a:p>
            <a:r>
              <a:rPr lang="en-US" sz="2000" dirty="0">
                <a:latin typeface="Calibri" panose="020F0502020204030204" pitchFamily="34" charset="0"/>
                <a:cs typeface="Calibri" panose="020F0502020204030204" pitchFamily="34" charset="0"/>
              </a:rPr>
              <a:t>A polyester round sling shall be removed from service if any of the following conditions are present:</a:t>
            </a:r>
          </a:p>
          <a:p>
            <a:r>
              <a:rPr lang="en-US" sz="2000" dirty="0">
                <a:latin typeface="Calibri" panose="020F0502020204030204" pitchFamily="34" charset="0"/>
                <a:cs typeface="Calibri" panose="020F0502020204030204" pitchFamily="34" charset="0"/>
              </a:rPr>
              <a:t>(a) missing or illegible sling identification (see Section 9-6.7)</a:t>
            </a:r>
          </a:p>
          <a:p>
            <a:r>
              <a:rPr lang="en-US" sz="2000" dirty="0">
                <a:latin typeface="Calibri" panose="020F0502020204030204" pitchFamily="34" charset="0"/>
                <a:cs typeface="Calibri" panose="020F0502020204030204" pitchFamily="34" charset="0"/>
              </a:rPr>
              <a:t>(b) acid or caustic burns</a:t>
            </a:r>
          </a:p>
          <a:p>
            <a:r>
              <a:rPr lang="en-US" sz="2000" dirty="0">
                <a:latin typeface="Calibri" panose="020F0502020204030204" pitchFamily="34" charset="0"/>
                <a:cs typeface="Calibri" panose="020F0502020204030204" pitchFamily="34" charset="0"/>
              </a:rPr>
              <a:t>(c) evidence of heat damage</a:t>
            </a:r>
          </a:p>
          <a:p>
            <a:r>
              <a:rPr lang="en-US" sz="2000" dirty="0">
                <a:latin typeface="Calibri" panose="020F0502020204030204" pitchFamily="34" charset="0"/>
                <a:cs typeface="Calibri" panose="020F0502020204030204" pitchFamily="34" charset="0"/>
              </a:rPr>
              <a:t>(d) holes, tears, cuts, abrasive wear, or snags that expose the core yarns</a:t>
            </a:r>
          </a:p>
          <a:p>
            <a:r>
              <a:rPr lang="en-US" sz="2000" dirty="0">
                <a:latin typeface="Calibri" panose="020F0502020204030204" pitchFamily="34" charset="0"/>
                <a:cs typeface="Calibri" panose="020F0502020204030204" pitchFamily="34" charset="0"/>
              </a:rPr>
              <a:t>(e) broken or damaged core yarns</a:t>
            </a:r>
          </a:p>
          <a:p>
            <a:r>
              <a:rPr lang="en-US" sz="2000" dirty="0">
                <a:latin typeface="Calibri" panose="020F0502020204030204" pitchFamily="34" charset="0"/>
                <a:cs typeface="Calibri" panose="020F0502020204030204" pitchFamily="34" charset="0"/>
              </a:rPr>
              <a:t>(f) weld splatter that exposes core yarns</a:t>
            </a:r>
          </a:p>
          <a:p>
            <a:r>
              <a:rPr lang="en-US" sz="2000" dirty="0">
                <a:latin typeface="Calibri" panose="020F0502020204030204" pitchFamily="34" charset="0"/>
                <a:cs typeface="Calibri" panose="020F0502020204030204" pitchFamily="34" charset="0"/>
              </a:rPr>
              <a:t>(g) knots in the round sling, except for core yarn knots inside the cover installed by the manufacturer during the fabrication process</a:t>
            </a:r>
          </a:p>
          <a:p>
            <a:r>
              <a:rPr lang="en-US" sz="2000" dirty="0">
                <a:latin typeface="Calibri" panose="020F0502020204030204" pitchFamily="34" charset="0"/>
                <a:cs typeface="Calibri" panose="020F0502020204030204" pitchFamily="34" charset="0"/>
              </a:rPr>
              <a:t>(h) fittings that are pitted, corroded, cracked, bent, twisted, gouged, or broken</a:t>
            </a:r>
          </a:p>
          <a:p>
            <a:r>
              <a:rPr lang="en-US" sz="2000" dirty="0">
                <a:latin typeface="Calibri" panose="020F0502020204030204" pitchFamily="34" charset="0"/>
                <a:cs typeface="Calibri" panose="020F0502020204030204" pitchFamily="34" charset="0"/>
              </a:rPr>
              <a:t>(k) other conditions, including visible damage, that cause doubt as to the continued use of the sling</a:t>
            </a:r>
          </a:p>
        </p:txBody>
      </p:sp>
    </p:spTree>
    <p:extLst>
      <p:ext uri="{BB962C8B-B14F-4D97-AF65-F5344CB8AC3E}">
        <p14:creationId xmlns:p14="http://schemas.microsoft.com/office/powerpoint/2010/main" val="1731218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dirty="0">
                <a:solidFill>
                  <a:schemeClr val="tx1"/>
                </a:solidFill>
                <a:latin typeface="Calibri" panose="020F0502020204030204" pitchFamily="34" charset="0"/>
                <a:cs typeface="Calibri" panose="020F0502020204030204" pitchFamily="34" charset="0"/>
              </a:rPr>
              <a:t>Synthetic Slings</a:t>
            </a:r>
          </a:p>
        </p:txBody>
      </p:sp>
      <p:sp>
        <p:nvSpPr>
          <p:cNvPr id="97283" name="Text Placeholder 4"/>
          <p:cNvSpPr>
            <a:spLocks noGrp="1"/>
          </p:cNvSpPr>
          <p:nvPr>
            <p:ph type="body" idx="1"/>
          </p:nvPr>
        </p:nvSpPr>
        <p:spPr/>
        <p:txBody>
          <a:bodyPr>
            <a:normAutofit/>
          </a:bodyPr>
          <a:lstStyle/>
          <a:p>
            <a:r>
              <a:rPr lang="en-US" sz="2400" b="1" u="sng" dirty="0">
                <a:latin typeface="Calibri" panose="020F0502020204030204" pitchFamily="34" charset="0"/>
                <a:cs typeface="Calibri" panose="020F0502020204030204" pitchFamily="34" charset="0"/>
              </a:rPr>
              <a:t>Advantages</a:t>
            </a:r>
          </a:p>
        </p:txBody>
      </p:sp>
      <p:sp>
        <p:nvSpPr>
          <p:cNvPr id="6" name="Content Placeholder 5"/>
          <p:cNvSpPr>
            <a:spLocks noGrp="1"/>
          </p:cNvSpPr>
          <p:nvPr>
            <p:ph sz="half" idx="2"/>
          </p:nvPr>
        </p:nvSpPr>
        <p:spPr/>
        <p:txBody>
          <a:bodyPr>
            <a:normAutofit/>
          </a:bodyPr>
          <a:lstStyle/>
          <a:p>
            <a:r>
              <a:rPr lang="en-US" sz="2400" dirty="0">
                <a:latin typeface="Calibri" panose="020F0502020204030204" pitchFamily="34" charset="0"/>
                <a:cs typeface="Calibri" panose="020F0502020204030204" pitchFamily="34" charset="0"/>
              </a:rPr>
              <a:t>Light weight</a:t>
            </a:r>
          </a:p>
          <a:p>
            <a:r>
              <a:rPr lang="en-US" sz="2400" dirty="0">
                <a:latin typeface="Calibri" panose="020F0502020204030204" pitchFamily="34" charset="0"/>
                <a:cs typeface="Calibri" panose="020F0502020204030204" pitchFamily="34" charset="0"/>
              </a:rPr>
              <a:t>Easy to rig</a:t>
            </a:r>
          </a:p>
          <a:p>
            <a:r>
              <a:rPr lang="en-US" sz="2400" dirty="0">
                <a:latin typeface="Calibri" panose="020F0502020204030204" pitchFamily="34" charset="0"/>
                <a:cs typeface="Calibri" panose="020F0502020204030204" pitchFamily="34" charset="0"/>
              </a:rPr>
              <a:t>Low initial cost</a:t>
            </a:r>
          </a:p>
          <a:p>
            <a:r>
              <a:rPr lang="en-US" sz="2400" dirty="0">
                <a:latin typeface="Calibri" panose="020F0502020204030204" pitchFamily="34" charset="0"/>
                <a:cs typeface="Calibri" panose="020F0502020204030204" pitchFamily="34" charset="0"/>
              </a:rPr>
              <a:t>Reduced load damage</a:t>
            </a:r>
          </a:p>
        </p:txBody>
      </p:sp>
      <p:sp>
        <p:nvSpPr>
          <p:cNvPr id="97285" name="Text Placeholder 6"/>
          <p:cNvSpPr>
            <a:spLocks noGrp="1"/>
          </p:cNvSpPr>
          <p:nvPr>
            <p:ph type="body" sz="quarter" idx="3"/>
          </p:nvPr>
        </p:nvSpPr>
        <p:spPr/>
        <p:txBody>
          <a:bodyPr>
            <a:normAutofit/>
          </a:bodyPr>
          <a:lstStyle/>
          <a:p>
            <a:r>
              <a:rPr lang="en-US" sz="2400" b="1" u="sng" dirty="0">
                <a:latin typeface="Calibri" panose="020F0502020204030204" pitchFamily="34" charset="0"/>
                <a:cs typeface="Calibri" panose="020F0502020204030204" pitchFamily="34" charset="0"/>
              </a:rPr>
              <a:t>Disadvantages</a:t>
            </a:r>
          </a:p>
        </p:txBody>
      </p:sp>
      <p:sp>
        <p:nvSpPr>
          <p:cNvPr id="8" name="Content Placeholder 7"/>
          <p:cNvSpPr>
            <a:spLocks noGrp="1"/>
          </p:cNvSpPr>
          <p:nvPr>
            <p:ph sz="quarter" idx="4"/>
          </p:nvPr>
        </p:nvSpPr>
        <p:spPr/>
        <p:txBody>
          <a:bodyPr>
            <a:normAutofit/>
          </a:bodyPr>
          <a:lstStyle/>
          <a:p>
            <a:r>
              <a:rPr lang="en-US" sz="2400" dirty="0">
                <a:latin typeface="Calibri" panose="020F0502020204030204" pitchFamily="34" charset="0"/>
                <a:cs typeface="Calibri" panose="020F0502020204030204" pitchFamily="34" charset="0"/>
              </a:rPr>
              <a:t>Low heat resistance</a:t>
            </a:r>
          </a:p>
          <a:p>
            <a:pPr lvl="1"/>
            <a:r>
              <a:rPr lang="en-US" sz="2400" dirty="0">
                <a:latin typeface="Calibri" panose="020F0502020204030204" pitchFamily="34" charset="0"/>
                <a:cs typeface="Calibri" panose="020F0502020204030204" pitchFamily="34" charset="0"/>
              </a:rPr>
              <a:t>194° F.</a:t>
            </a:r>
          </a:p>
          <a:p>
            <a:r>
              <a:rPr lang="en-US" sz="2400" dirty="0">
                <a:latin typeface="Calibri" panose="020F0502020204030204" pitchFamily="34" charset="0"/>
                <a:cs typeface="Calibri" panose="020F0502020204030204" pitchFamily="34" charset="0"/>
              </a:rPr>
              <a:t>Subject to cuts and abrasion</a:t>
            </a:r>
          </a:p>
          <a:p>
            <a:r>
              <a:rPr lang="en-US" sz="2400" dirty="0">
                <a:latin typeface="Calibri" panose="020F0502020204030204" pitchFamily="34" charset="0"/>
                <a:cs typeface="Calibri" panose="020F0502020204030204" pitchFamily="34" charset="0"/>
              </a:rPr>
              <a:t>Subject to chemicals and UV</a:t>
            </a:r>
          </a:p>
          <a:p>
            <a:r>
              <a:rPr lang="en-US" sz="2400" dirty="0">
                <a:latin typeface="Calibri" panose="020F0502020204030204" pitchFamily="34" charset="0"/>
                <a:cs typeface="Calibri" panose="020F0502020204030204" pitchFamily="34" charset="0"/>
              </a:rPr>
              <a:t>Cannot be repaired</a:t>
            </a:r>
          </a:p>
        </p:txBody>
      </p:sp>
      <p:sp>
        <p:nvSpPr>
          <p:cNvPr id="10" name="TextBox 9">
            <a:extLst>
              <a:ext uri="{FF2B5EF4-FFF2-40B4-BE49-F238E27FC236}">
                <a16:creationId xmlns:a16="http://schemas.microsoft.com/office/drawing/2014/main" id="{E6008FC8-8E34-46DE-A89D-941DD455E231}"/>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extLst>
      <p:ext uri="{BB962C8B-B14F-4D97-AF65-F5344CB8AC3E}">
        <p14:creationId xmlns:p14="http://schemas.microsoft.com/office/powerpoint/2010/main" val="956914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CB587F1B-E90B-4AA4-B247-6182347275F9}"/>
              </a:ext>
            </a:extLst>
          </p:cNvPr>
          <p:cNvSpPr txBox="1"/>
          <p:nvPr/>
        </p:nvSpPr>
        <p:spPr>
          <a:xfrm>
            <a:off x="367048" y="555147"/>
            <a:ext cx="5267942" cy="4832092"/>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Chain Slings</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Chain slings offer a combination of superior strength, ease of handling, and durability. Chain slings are typically used in steel mills, foundries, and heavy machining operations that require repetitive lifts. A combination of heavy loads, elevated working temperatures, and severe lift conditions usually dictate that an alloy chain sling be used.</a:t>
            </a:r>
          </a:p>
          <a:p>
            <a:r>
              <a:rPr lang="en-US" sz="2000" dirty="0">
                <a:latin typeface="Calibri" panose="020F0502020204030204" pitchFamily="34" charset="0"/>
                <a:cs typeface="Calibri" panose="020F0502020204030204" pitchFamily="34" charset="0"/>
              </a:rPr>
              <a:t>As with wire rope, alloy steel chains are often used because of their strength, durability, abrasion resistance, ability to lift hot materials, and ability to conform to the shape of the loads on which they are used. </a:t>
            </a:r>
          </a:p>
        </p:txBody>
      </p:sp>
      <p:sp>
        <p:nvSpPr>
          <p:cNvPr id="6" name="TextBox 5">
            <a:extLst>
              <a:ext uri="{FF2B5EF4-FFF2-40B4-BE49-F238E27FC236}">
                <a16:creationId xmlns:a16="http://schemas.microsoft.com/office/drawing/2014/main" id="{39C1C6A1-C619-4921-B09D-3D9134E89CE9}"/>
              </a:ext>
            </a:extLst>
          </p:cNvPr>
          <p:cNvSpPr txBox="1"/>
          <p:nvPr/>
        </p:nvSpPr>
        <p:spPr>
          <a:xfrm>
            <a:off x="367048" y="5574464"/>
            <a:ext cx="5267942" cy="1015663"/>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Rarely are alloy chain slings used in the elevator industry. If used for rigging, all chain slings must be 8, 10, 80, or 100 grade.</a:t>
            </a:r>
          </a:p>
        </p:txBody>
      </p:sp>
      <p:pic>
        <p:nvPicPr>
          <p:cNvPr id="1026" name="Picture 2">
            <a:extLst>
              <a:ext uri="{FF2B5EF4-FFF2-40B4-BE49-F238E27FC236}">
                <a16:creationId xmlns:a16="http://schemas.microsoft.com/office/drawing/2014/main" id="{E91A96CF-E44E-4082-AA62-C0B40CE2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80" y="971550"/>
            <a:ext cx="3051809" cy="544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520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273891" y="486528"/>
            <a:ext cx="8079581" cy="869844"/>
          </a:xfrm>
        </p:spPr>
        <p:txBody>
          <a:bodyPr/>
          <a:lstStyle/>
          <a:p>
            <a:r>
              <a:rPr lang="en-US" dirty="0">
                <a:solidFill>
                  <a:schemeClr val="tx1"/>
                </a:solidFill>
                <a:latin typeface="Calibri" panose="020F0502020204030204" pitchFamily="34" charset="0"/>
                <a:cs typeface="Calibri" panose="020F0502020204030204" pitchFamily="34" charset="0"/>
              </a:rPr>
              <a:t>Alloy Chain Slings</a:t>
            </a:r>
          </a:p>
        </p:txBody>
      </p:sp>
      <p:sp>
        <p:nvSpPr>
          <p:cNvPr id="78851" name="Text Placeholder 4"/>
          <p:cNvSpPr>
            <a:spLocks noGrp="1"/>
          </p:cNvSpPr>
          <p:nvPr>
            <p:ph type="body" idx="1"/>
          </p:nvPr>
        </p:nvSpPr>
        <p:spPr>
          <a:xfrm>
            <a:off x="571501" y="1463654"/>
            <a:ext cx="3806190" cy="723400"/>
          </a:xfrm>
        </p:spPr>
        <p:txBody>
          <a:bodyPr>
            <a:normAutofit/>
          </a:bodyPr>
          <a:lstStyle/>
          <a:p>
            <a:r>
              <a:rPr lang="en-US" sz="2400" b="1" u="sng" dirty="0">
                <a:latin typeface="Calibri" panose="020F0502020204030204" pitchFamily="34" charset="0"/>
                <a:cs typeface="Calibri" panose="020F0502020204030204" pitchFamily="34" charset="0"/>
              </a:rPr>
              <a:t>Advantages</a:t>
            </a:r>
          </a:p>
        </p:txBody>
      </p:sp>
      <p:sp>
        <p:nvSpPr>
          <p:cNvPr id="6" name="Content Placeholder 5"/>
          <p:cNvSpPr>
            <a:spLocks noGrp="1"/>
          </p:cNvSpPr>
          <p:nvPr>
            <p:ph sz="half" idx="2"/>
          </p:nvPr>
        </p:nvSpPr>
        <p:spPr>
          <a:xfrm>
            <a:off x="507491" y="2192922"/>
            <a:ext cx="3806190" cy="4178550"/>
          </a:xfrm>
        </p:spPr>
        <p:txBody>
          <a:bodyPr>
            <a:noAutofit/>
          </a:bodyPr>
          <a:lstStyle/>
          <a:p>
            <a:r>
              <a:rPr lang="en-US" sz="2400" dirty="0">
                <a:latin typeface="Calibri" panose="020F0502020204030204" pitchFamily="34" charset="0"/>
                <a:cs typeface="Calibri" panose="020F0502020204030204" pitchFamily="34" charset="0"/>
              </a:rPr>
              <a:t>Flexible</a:t>
            </a:r>
          </a:p>
          <a:p>
            <a:r>
              <a:rPr lang="en-US" sz="2400" dirty="0">
                <a:latin typeface="Calibri" panose="020F0502020204030204" pitchFamily="34" charset="0"/>
                <a:cs typeface="Calibri" panose="020F0502020204030204" pitchFamily="34" charset="0"/>
              </a:rPr>
              <a:t>Impact resistant</a:t>
            </a:r>
          </a:p>
          <a:p>
            <a:r>
              <a:rPr lang="en-US" sz="2400" dirty="0">
                <a:latin typeface="Calibri" panose="020F0502020204030204" pitchFamily="34" charset="0"/>
                <a:cs typeface="Calibri" panose="020F0502020204030204" pitchFamily="34" charset="0"/>
              </a:rPr>
              <a:t>Easy to inspect</a:t>
            </a:r>
          </a:p>
          <a:p>
            <a:r>
              <a:rPr lang="en-US" sz="2400" dirty="0">
                <a:latin typeface="Calibri" panose="020F0502020204030204" pitchFamily="34" charset="0"/>
                <a:cs typeface="Calibri" panose="020F0502020204030204" pitchFamily="34" charset="0"/>
              </a:rPr>
              <a:t>Can be used at relatively high temperatures</a:t>
            </a:r>
          </a:p>
          <a:p>
            <a:r>
              <a:rPr lang="en-US" sz="2400" dirty="0">
                <a:latin typeface="Calibri" panose="020F0502020204030204" pitchFamily="34" charset="0"/>
                <a:cs typeface="Calibri" panose="020F0502020204030204" pitchFamily="34" charset="0"/>
              </a:rPr>
              <a:t>Completely repairable</a:t>
            </a:r>
          </a:p>
          <a:p>
            <a:r>
              <a:rPr lang="en-US" sz="2400" dirty="0">
                <a:latin typeface="Calibri" panose="020F0502020204030204" pitchFamily="34" charset="0"/>
                <a:cs typeface="Calibri" panose="020F0502020204030204" pitchFamily="34" charset="0"/>
              </a:rPr>
              <a:t>Minimum elongation</a:t>
            </a:r>
          </a:p>
          <a:p>
            <a:r>
              <a:rPr lang="en-US" sz="2400" dirty="0">
                <a:latin typeface="Calibri" panose="020F0502020204030204" pitchFamily="34" charset="0"/>
                <a:cs typeface="Calibri" panose="020F0502020204030204" pitchFamily="34" charset="0"/>
              </a:rPr>
              <a:t>Corrosion resistant</a:t>
            </a:r>
          </a:p>
          <a:p>
            <a:r>
              <a:rPr lang="en-US" sz="2400" dirty="0">
                <a:latin typeface="Calibri" panose="020F0502020204030204" pitchFamily="34" charset="0"/>
                <a:cs typeface="Calibri" panose="020F0502020204030204" pitchFamily="34" charset="0"/>
              </a:rPr>
              <a:t>Durable</a:t>
            </a:r>
          </a:p>
        </p:txBody>
      </p:sp>
      <p:sp>
        <p:nvSpPr>
          <p:cNvPr id="78853" name="Text Placeholder 6"/>
          <p:cNvSpPr>
            <a:spLocks noGrp="1"/>
          </p:cNvSpPr>
          <p:nvPr>
            <p:ph type="body" sz="quarter" idx="3"/>
          </p:nvPr>
        </p:nvSpPr>
        <p:spPr>
          <a:xfrm>
            <a:off x="4766310" y="1464678"/>
            <a:ext cx="3806190" cy="722376"/>
          </a:xfrm>
        </p:spPr>
        <p:txBody>
          <a:bodyPr>
            <a:normAutofit/>
          </a:bodyPr>
          <a:lstStyle/>
          <a:p>
            <a:r>
              <a:rPr lang="en-US" sz="2400" b="1" u="sng" dirty="0">
                <a:latin typeface="Calibri" panose="020F0502020204030204" pitchFamily="34" charset="0"/>
                <a:cs typeface="Calibri" panose="020F0502020204030204" pitchFamily="34" charset="0"/>
              </a:rPr>
              <a:t>Disadvantages</a:t>
            </a:r>
          </a:p>
        </p:txBody>
      </p:sp>
      <p:sp>
        <p:nvSpPr>
          <p:cNvPr id="8" name="Content Placeholder 7"/>
          <p:cNvSpPr>
            <a:spLocks noGrp="1"/>
          </p:cNvSpPr>
          <p:nvPr>
            <p:ph sz="quarter" idx="4"/>
          </p:nvPr>
        </p:nvSpPr>
        <p:spPr>
          <a:xfrm>
            <a:off x="4766310" y="2192922"/>
            <a:ext cx="3806190" cy="3200400"/>
          </a:xfrm>
        </p:spPr>
        <p:txBody>
          <a:bodyPr>
            <a:normAutofit/>
          </a:bodyPr>
          <a:lstStyle/>
          <a:p>
            <a:r>
              <a:rPr lang="en-US" sz="2400" dirty="0">
                <a:latin typeface="Calibri" panose="020F0502020204030204" pitchFamily="34" charset="0"/>
                <a:cs typeface="Calibri" panose="020F0502020204030204" pitchFamily="34" charset="0"/>
              </a:rPr>
              <a:t>Heavy</a:t>
            </a:r>
          </a:p>
          <a:p>
            <a:r>
              <a:rPr lang="en-US" sz="2400" dirty="0">
                <a:latin typeface="Calibri" panose="020F0502020204030204" pitchFamily="34" charset="0"/>
                <a:cs typeface="Calibri" panose="020F0502020204030204" pitchFamily="34" charset="0"/>
              </a:rPr>
              <a:t>Moderate initial cost</a:t>
            </a:r>
          </a:p>
        </p:txBody>
      </p:sp>
      <p:sp>
        <p:nvSpPr>
          <p:cNvPr id="10" name="TextBox 9">
            <a:extLst>
              <a:ext uri="{FF2B5EF4-FFF2-40B4-BE49-F238E27FC236}">
                <a16:creationId xmlns:a16="http://schemas.microsoft.com/office/drawing/2014/main" id="{2EECF80A-B1FD-4C1E-80C8-481D6DFA2170}"/>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6DE7316-EF84-4701-BBF4-03382168BA35}"/>
              </a:ext>
            </a:extLst>
          </p:cNvPr>
          <p:cNvSpPr txBox="1"/>
          <p:nvPr/>
        </p:nvSpPr>
        <p:spPr>
          <a:xfrm>
            <a:off x="231820" y="1012657"/>
            <a:ext cx="8474298" cy="2831544"/>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Metal Mesh Slings </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Metal mesh slings are widely used in machine shops, steel warehouses, metalworking and other industries where loads are abrasive, hot, have sharp edges, or will tend to cut web slings. Unlike nylon and wire rope slings, metal mesh slings resist abrasion and cutting. Mesh slings also usually have wide load bearing surfaces that greatly enhance load balancing. </a:t>
            </a:r>
          </a:p>
        </p:txBody>
      </p:sp>
      <p:sp>
        <p:nvSpPr>
          <p:cNvPr id="6" name="TextBox 5">
            <a:extLst>
              <a:ext uri="{FF2B5EF4-FFF2-40B4-BE49-F238E27FC236}">
                <a16:creationId xmlns:a16="http://schemas.microsoft.com/office/drawing/2014/main" id="{80954131-212F-49F2-92FE-7C89EDAEC708}"/>
              </a:ext>
            </a:extLst>
          </p:cNvPr>
          <p:cNvSpPr txBox="1"/>
          <p:nvPr/>
        </p:nvSpPr>
        <p:spPr>
          <a:xfrm>
            <a:off x="231820" y="4181066"/>
            <a:ext cx="8287555" cy="1569660"/>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Construction</a:t>
            </a:r>
          </a:p>
          <a:p>
            <a:r>
              <a:rPr lang="en-US" sz="2400" dirty="0">
                <a:latin typeface="Calibri" panose="020F0502020204030204" pitchFamily="34" charset="0"/>
                <a:cs typeface="Calibri" panose="020F0502020204030204" pitchFamily="34" charset="0"/>
              </a:rPr>
              <a:t>Metal mesh slings have a smooth, flat, load-bearing surface that grips the load firmly without extensive stretching, easily maintaining balanced loads. </a:t>
            </a:r>
          </a:p>
        </p:txBody>
      </p:sp>
      <p:sp>
        <p:nvSpPr>
          <p:cNvPr id="7" name="TextBox 6">
            <a:extLst>
              <a:ext uri="{FF2B5EF4-FFF2-40B4-BE49-F238E27FC236}">
                <a16:creationId xmlns:a16="http://schemas.microsoft.com/office/drawing/2014/main" id="{0D1E70CA-6724-44EC-AD6F-EC0D470EC724}"/>
              </a:ext>
            </a:extLst>
          </p:cNvPr>
          <p:cNvSpPr txBox="1"/>
          <p:nvPr/>
        </p:nvSpPr>
        <p:spPr>
          <a:xfrm>
            <a:off x="231820" y="6087591"/>
            <a:ext cx="8049295"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Rarely are metal mesh slings used in the elevator industry. </a:t>
            </a:r>
          </a:p>
        </p:txBody>
      </p:sp>
    </p:spTree>
    <p:extLst>
      <p:ext uri="{BB962C8B-B14F-4D97-AF65-F5344CB8AC3E}">
        <p14:creationId xmlns:p14="http://schemas.microsoft.com/office/powerpoint/2010/main" val="3095761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dirty="0">
                <a:solidFill>
                  <a:schemeClr val="tx1"/>
                </a:solidFill>
                <a:latin typeface="Calibri" panose="020F0502020204030204" pitchFamily="34" charset="0"/>
                <a:cs typeface="Calibri" panose="020F0502020204030204" pitchFamily="34" charset="0"/>
              </a:rPr>
              <a:t>Metal Mesh Slings</a:t>
            </a:r>
          </a:p>
        </p:txBody>
      </p:sp>
      <p:sp>
        <p:nvSpPr>
          <p:cNvPr id="95235" name="Text Placeholder 4"/>
          <p:cNvSpPr>
            <a:spLocks noGrp="1"/>
          </p:cNvSpPr>
          <p:nvPr>
            <p:ph type="body" idx="1"/>
          </p:nvPr>
        </p:nvSpPr>
        <p:spPr/>
        <p:txBody>
          <a:bodyPr>
            <a:normAutofit/>
          </a:bodyPr>
          <a:lstStyle/>
          <a:p>
            <a:r>
              <a:rPr lang="en-US" sz="2400" b="1" u="sng" dirty="0">
                <a:solidFill>
                  <a:schemeClr val="tx1"/>
                </a:solidFill>
                <a:latin typeface="Calibri" panose="020F0502020204030204" pitchFamily="34" charset="0"/>
                <a:cs typeface="Calibri" panose="020F0502020204030204" pitchFamily="34" charset="0"/>
              </a:rPr>
              <a:t>Advantages</a:t>
            </a:r>
            <a:endParaRPr lang="en-US" sz="2400" u="sng" dirty="0">
              <a:latin typeface="Calibri" panose="020F0502020204030204" pitchFamily="34" charset="0"/>
              <a:cs typeface="Calibri" panose="020F0502020204030204" pitchFamily="34" charset="0"/>
            </a:endParaRPr>
          </a:p>
        </p:txBody>
      </p:sp>
      <p:sp>
        <p:nvSpPr>
          <p:cNvPr id="6" name="Content Placeholder 5"/>
          <p:cNvSpPr>
            <a:spLocks noGrp="1"/>
          </p:cNvSpPr>
          <p:nvPr>
            <p:ph sz="half" idx="2"/>
          </p:nvPr>
        </p:nvSpPr>
        <p:spPr/>
        <p:txBody>
          <a:bodyPr>
            <a:normAutofit/>
          </a:bodyPr>
          <a:lstStyle/>
          <a:p>
            <a:r>
              <a:rPr lang="en-US" sz="2400" dirty="0">
                <a:latin typeface="Calibri" panose="020F0502020204030204" pitchFamily="34" charset="0"/>
                <a:cs typeface="Calibri" panose="020F0502020204030204" pitchFamily="34" charset="0"/>
              </a:rPr>
              <a:t>Flexibility</a:t>
            </a:r>
          </a:p>
          <a:p>
            <a:r>
              <a:rPr lang="en-US" sz="2400" dirty="0">
                <a:latin typeface="Calibri" panose="020F0502020204030204" pitchFamily="34" charset="0"/>
                <a:cs typeface="Calibri" panose="020F0502020204030204" pitchFamily="34" charset="0"/>
              </a:rPr>
              <a:t>Wide bearing surface</a:t>
            </a:r>
          </a:p>
          <a:p>
            <a:r>
              <a:rPr lang="en-US" sz="2400" dirty="0">
                <a:latin typeface="Calibri" panose="020F0502020204030204" pitchFamily="34" charset="0"/>
                <a:cs typeface="Calibri" panose="020F0502020204030204" pitchFamily="34" charset="0"/>
              </a:rPr>
              <a:t>Resists abrasion and cutting</a:t>
            </a:r>
          </a:p>
          <a:p>
            <a:r>
              <a:rPr lang="en-US" sz="2400" dirty="0">
                <a:latin typeface="Calibri" panose="020F0502020204030204" pitchFamily="34" charset="0"/>
                <a:cs typeface="Calibri" panose="020F0502020204030204" pitchFamily="34" charset="0"/>
              </a:rPr>
              <a:t>Resists corrosion</a:t>
            </a:r>
          </a:p>
        </p:txBody>
      </p:sp>
      <p:sp>
        <p:nvSpPr>
          <p:cNvPr id="95237" name="Text Placeholder 6"/>
          <p:cNvSpPr>
            <a:spLocks noGrp="1"/>
          </p:cNvSpPr>
          <p:nvPr>
            <p:ph type="body" sz="quarter" idx="3"/>
          </p:nvPr>
        </p:nvSpPr>
        <p:spPr/>
        <p:txBody>
          <a:bodyPr>
            <a:normAutofit/>
          </a:bodyPr>
          <a:lstStyle/>
          <a:p>
            <a:r>
              <a:rPr lang="en-US" sz="2400" b="1" u="sng" dirty="0">
                <a:latin typeface="Calibri" panose="020F0502020204030204" pitchFamily="34" charset="0"/>
                <a:cs typeface="Calibri" panose="020F0502020204030204" pitchFamily="34" charset="0"/>
              </a:rPr>
              <a:t>Disadvantages</a:t>
            </a:r>
          </a:p>
        </p:txBody>
      </p:sp>
      <p:sp>
        <p:nvSpPr>
          <p:cNvPr id="8" name="Content Placeholder 7"/>
          <p:cNvSpPr>
            <a:spLocks noGrp="1"/>
          </p:cNvSpPr>
          <p:nvPr>
            <p:ph sz="quarter" idx="4"/>
          </p:nvPr>
        </p:nvSpPr>
        <p:spPr/>
        <p:txBody>
          <a:bodyPr>
            <a:normAutofit/>
          </a:bodyPr>
          <a:lstStyle/>
          <a:p>
            <a:r>
              <a:rPr lang="en-US" sz="2400" dirty="0">
                <a:latin typeface="Calibri" panose="020F0502020204030204" pitchFamily="34" charset="0"/>
                <a:cs typeface="Calibri" panose="020F0502020204030204" pitchFamily="34" charset="0"/>
              </a:rPr>
              <a:t>Subject to crushing</a:t>
            </a:r>
          </a:p>
          <a:p>
            <a:r>
              <a:rPr lang="en-US" sz="2400" dirty="0">
                <a:latin typeface="Calibri" panose="020F0502020204030204" pitchFamily="34" charset="0"/>
                <a:cs typeface="Calibri" panose="020F0502020204030204" pitchFamily="34" charset="0"/>
              </a:rPr>
              <a:t>Any broken wire is cause for removal from service</a:t>
            </a:r>
          </a:p>
        </p:txBody>
      </p:sp>
      <p:sp>
        <p:nvSpPr>
          <p:cNvPr id="10" name="TextBox 9">
            <a:extLst>
              <a:ext uri="{FF2B5EF4-FFF2-40B4-BE49-F238E27FC236}">
                <a16:creationId xmlns:a16="http://schemas.microsoft.com/office/drawing/2014/main" id="{ECEA7D09-150E-4F98-94B1-7F805B9B4AD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AAF0142-8F9E-4142-BC4A-E735ED9C02ED}"/>
              </a:ext>
            </a:extLst>
          </p:cNvPr>
          <p:cNvSpPr txBox="1"/>
          <p:nvPr/>
        </p:nvSpPr>
        <p:spPr>
          <a:xfrm>
            <a:off x="470079" y="1033210"/>
            <a:ext cx="7089820" cy="4524315"/>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Knowledge Check</a:t>
            </a:r>
          </a:p>
          <a:p>
            <a:endParaRPr lang="en-US" sz="3600" b="1"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T/F.  OSHA requires slings to be visually inspected before every use.     </a:t>
            </a:r>
          </a:p>
          <a:p>
            <a:r>
              <a:rPr lang="en-US" sz="2400" dirty="0">
                <a:latin typeface="Calibri" panose="020F0502020204030204" pitchFamily="34" charset="0"/>
                <a:cs typeface="Calibri" panose="020F0502020204030204" pitchFamily="34" charset="0"/>
              </a:rPr>
              <a:t> </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startAt="2"/>
            </a:pPr>
            <a:r>
              <a:rPr lang="en-US" sz="2400" dirty="0">
                <a:latin typeface="Calibri" panose="020F0502020204030204" pitchFamily="34" charset="0"/>
                <a:cs typeface="Calibri" panose="020F0502020204030204" pitchFamily="34" charset="0"/>
              </a:rPr>
              <a:t>The wire rope sling you are using does not have a manufacturer data tag attached. What should you do with the sling? 	</a:t>
            </a:r>
          </a:p>
        </p:txBody>
      </p:sp>
      <p:sp>
        <p:nvSpPr>
          <p:cNvPr id="6" name="TextBox 5">
            <a:extLst>
              <a:ext uri="{FF2B5EF4-FFF2-40B4-BE49-F238E27FC236}">
                <a16:creationId xmlns:a16="http://schemas.microsoft.com/office/drawing/2014/main" id="{69530675-5E76-4E5C-A096-DC9E9431CD8F}"/>
              </a:ext>
            </a:extLst>
          </p:cNvPr>
          <p:cNvSpPr txBox="1"/>
          <p:nvPr/>
        </p:nvSpPr>
        <p:spPr>
          <a:xfrm>
            <a:off x="3393583" y="3429000"/>
            <a:ext cx="117841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True</a:t>
            </a:r>
          </a:p>
        </p:txBody>
      </p:sp>
      <p:sp>
        <p:nvSpPr>
          <p:cNvPr id="8" name="TextBox 7">
            <a:extLst>
              <a:ext uri="{FF2B5EF4-FFF2-40B4-BE49-F238E27FC236}">
                <a16:creationId xmlns:a16="http://schemas.microsoft.com/office/drawing/2014/main" id="{24C24E14-02DD-491F-9E36-7140C25B3A6D}"/>
              </a:ext>
            </a:extLst>
          </p:cNvPr>
          <p:cNvSpPr txBox="1"/>
          <p:nvPr/>
        </p:nvSpPr>
        <p:spPr>
          <a:xfrm>
            <a:off x="1725768" y="5959792"/>
            <a:ext cx="4971245"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Remove the sling from service</a:t>
            </a:r>
          </a:p>
        </p:txBody>
      </p:sp>
    </p:spTree>
    <p:extLst>
      <p:ext uri="{BB962C8B-B14F-4D97-AF65-F5344CB8AC3E}">
        <p14:creationId xmlns:p14="http://schemas.microsoft.com/office/powerpoint/2010/main" val="341191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B749050E-E1CA-4E37-8A45-B526D10C7AFE}"/>
              </a:ext>
            </a:extLst>
          </p:cNvPr>
          <p:cNvSpPr txBox="1"/>
          <p:nvPr/>
        </p:nvSpPr>
        <p:spPr>
          <a:xfrm>
            <a:off x="154546" y="751344"/>
            <a:ext cx="8603088" cy="2308324"/>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Shackles</a:t>
            </a:r>
          </a:p>
          <a:p>
            <a:r>
              <a:rPr lang="en-US" sz="2400" dirty="0">
                <a:latin typeface="Calibri" panose="020F0502020204030204" pitchFamily="34" charset="0"/>
                <a:cs typeface="Calibri" panose="020F0502020204030204" pitchFamily="34" charset="0"/>
              </a:rPr>
              <a:t>There many different types of shackles available. The most common type used in the elevator industry is the screw pin shackle . When working with screw pin shackles, it is important to check frequently for signs of overloading, such as stretched rings or flattening of the round parts. Never use a shackle that shows signs of distortion.</a:t>
            </a:r>
          </a:p>
        </p:txBody>
      </p:sp>
      <p:pic>
        <p:nvPicPr>
          <p:cNvPr id="10" name="Picture 9" descr="A pair of red boxing gloves&#10;&#10;Description automatically generated with medium confidence">
            <a:extLst>
              <a:ext uri="{FF2B5EF4-FFF2-40B4-BE49-F238E27FC236}">
                <a16:creationId xmlns:a16="http://schemas.microsoft.com/office/drawing/2014/main" id="{F903905B-6CA8-427A-A123-E86702FC9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050" y="3204100"/>
            <a:ext cx="5273899" cy="2647539"/>
          </a:xfrm>
          <a:prstGeom prst="rect">
            <a:avLst/>
          </a:prstGeom>
        </p:spPr>
      </p:pic>
      <p:sp>
        <p:nvSpPr>
          <p:cNvPr id="11" name="TextBox 10">
            <a:extLst>
              <a:ext uri="{FF2B5EF4-FFF2-40B4-BE49-F238E27FC236}">
                <a16:creationId xmlns:a16="http://schemas.microsoft.com/office/drawing/2014/main" id="{AD77C395-B8BD-4FF9-94AF-74B8BB4F10ED}"/>
              </a:ext>
            </a:extLst>
          </p:cNvPr>
          <p:cNvSpPr txBox="1"/>
          <p:nvPr/>
        </p:nvSpPr>
        <p:spPr>
          <a:xfrm>
            <a:off x="2089597" y="5996071"/>
            <a:ext cx="4676280"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Bad Shackle                   Good Shackle</a:t>
            </a:r>
          </a:p>
        </p:txBody>
      </p:sp>
    </p:spTree>
    <p:extLst>
      <p:ext uri="{BB962C8B-B14F-4D97-AF65-F5344CB8AC3E}">
        <p14:creationId xmlns:p14="http://schemas.microsoft.com/office/powerpoint/2010/main" val="117456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87B4622E-7A56-44AC-8178-0D069EE215BD}"/>
              </a:ext>
            </a:extLst>
          </p:cNvPr>
          <p:cNvSpPr txBox="1"/>
          <p:nvPr/>
        </p:nvSpPr>
        <p:spPr>
          <a:xfrm>
            <a:off x="373488" y="522131"/>
            <a:ext cx="4855336" cy="5703869"/>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SimSun" panose="02010600030101010101" pitchFamily="2" charset="-122"/>
                <a:cs typeface="Arial" panose="020B0604020202020204" pitchFamily="34" charset="0"/>
              </a:rPr>
              <a:t>When using shackles, always follow these important safety guidelines:</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Arial" panose="020B0604020202020204" pitchFamily="34" charset="0"/>
              </a:rPr>
              <a:t>While attaching synthetic slings to shackles, be sure not to pinch or bind the eyes on the slings. If the sling eyes do bind or pinch, you must use a larger shackle.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Arial" panose="020B0604020202020204" pitchFamily="34" charset="0"/>
              </a:rPr>
              <a:t>Slings should never be hung on the shackle pin; always place sling eyes in the body of the shackle.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Arial" panose="020B0604020202020204" pitchFamily="34" charset="0"/>
              </a:rPr>
              <a:t>When a load is placed on a hook, it must be hung by the shackle pin. </a:t>
            </a: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Arial" panose="020B0604020202020204" pitchFamily="34" charset="0"/>
              </a:rPr>
              <a:t>Never have an included angle greater than 120</a:t>
            </a:r>
            <a:r>
              <a:rPr lang="en-US" sz="2400" dirty="0">
                <a:effectLst/>
                <a:latin typeface="Calibri" panose="020F0502020204030204" pitchFamily="34" charset="0"/>
                <a:ea typeface="SimSun" panose="02010600030101010101" pitchFamily="2" charset="-122"/>
                <a:cs typeface="Calibri" panose="020F0502020204030204" pitchFamily="34" charset="0"/>
              </a:rPr>
              <a:t>° </a:t>
            </a:r>
            <a:r>
              <a:rPr lang="en-US" sz="2400" dirty="0">
                <a:effectLst/>
                <a:latin typeface="Calibri" panose="020F0502020204030204" pitchFamily="34" charset="0"/>
                <a:ea typeface="SimSun" panose="02010600030101010101" pitchFamily="2" charset="-122"/>
                <a:cs typeface="Arial" panose="020B0604020202020204" pitchFamily="34" charset="0"/>
              </a:rPr>
              <a:t>on a shackle. </a:t>
            </a:r>
          </a:p>
        </p:txBody>
      </p:sp>
      <p:pic>
        <p:nvPicPr>
          <p:cNvPr id="6" name="Picture 5">
            <a:extLst>
              <a:ext uri="{FF2B5EF4-FFF2-40B4-BE49-F238E27FC236}">
                <a16:creationId xmlns:a16="http://schemas.microsoft.com/office/drawing/2014/main" id="{2619D6FF-1119-4FE3-90D1-9DA278441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9806" y="1446759"/>
            <a:ext cx="3248009" cy="3964481"/>
          </a:xfrm>
          <a:prstGeom prst="rect">
            <a:avLst/>
          </a:prstGeom>
        </p:spPr>
      </p:pic>
    </p:spTree>
    <p:extLst>
      <p:ext uri="{BB962C8B-B14F-4D97-AF65-F5344CB8AC3E}">
        <p14:creationId xmlns:p14="http://schemas.microsoft.com/office/powerpoint/2010/main" val="1054497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FB525C2-17F3-4590-A685-490D9D679EB1}"/>
              </a:ext>
            </a:extLst>
          </p:cNvPr>
          <p:cNvSpPr txBox="1"/>
          <p:nvPr/>
        </p:nvSpPr>
        <p:spPr>
          <a:xfrm>
            <a:off x="521595" y="763638"/>
            <a:ext cx="4572000" cy="923330"/>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Designated person</a:t>
            </a:r>
          </a:p>
          <a:p>
            <a:r>
              <a:rPr lang="en-US" dirty="0">
                <a:latin typeface="Calibri" panose="020F0502020204030204" pitchFamily="34" charset="0"/>
                <a:cs typeface="Calibri" panose="020F0502020204030204" pitchFamily="34" charset="0"/>
              </a:rPr>
              <a:t>Competent person</a:t>
            </a:r>
          </a:p>
          <a:p>
            <a:r>
              <a:rPr lang="en-US" dirty="0">
                <a:latin typeface="Calibri" panose="020F0502020204030204" pitchFamily="34" charset="0"/>
                <a:cs typeface="Calibri" panose="020F0502020204030204" pitchFamily="34" charset="0"/>
              </a:rPr>
              <a:t>Qualified person</a:t>
            </a:r>
          </a:p>
        </p:txBody>
      </p:sp>
      <p:sp>
        <p:nvSpPr>
          <p:cNvPr id="6" name="TextBox 5">
            <a:extLst>
              <a:ext uri="{FF2B5EF4-FFF2-40B4-BE49-F238E27FC236}">
                <a16:creationId xmlns:a16="http://schemas.microsoft.com/office/drawing/2014/main" id="{5D842A4C-9D12-4A79-93A8-EF871CA6020C}"/>
              </a:ext>
            </a:extLst>
          </p:cNvPr>
          <p:cNvSpPr txBox="1"/>
          <p:nvPr/>
        </p:nvSpPr>
        <p:spPr>
          <a:xfrm>
            <a:off x="251138" y="2050496"/>
            <a:ext cx="4572000" cy="1200329"/>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term "designated" personnel means selected or assigned by the employer or the employer's representative as being qualified to perform specific duties</a:t>
            </a:r>
            <a:r>
              <a:rPr lang="en-US" dirty="0"/>
              <a:t>.</a:t>
            </a:r>
          </a:p>
        </p:txBody>
      </p:sp>
      <p:sp>
        <p:nvSpPr>
          <p:cNvPr id="8" name="TextBox 7">
            <a:extLst>
              <a:ext uri="{FF2B5EF4-FFF2-40B4-BE49-F238E27FC236}">
                <a16:creationId xmlns:a16="http://schemas.microsoft.com/office/drawing/2014/main" id="{58603332-A671-4E8C-B591-D6EC995BFA80}"/>
              </a:ext>
            </a:extLst>
          </p:cNvPr>
          <p:cNvSpPr txBox="1"/>
          <p:nvPr/>
        </p:nvSpPr>
        <p:spPr>
          <a:xfrm>
            <a:off x="367048" y="3885548"/>
            <a:ext cx="4572000" cy="2308324"/>
          </a:xfrm>
          <a:prstGeom prst="rect">
            <a:avLst/>
          </a:prstGeom>
          <a:noFill/>
        </p:spPr>
        <p:txBody>
          <a:bodyPr wrap="square">
            <a:spAutoFit/>
          </a:bodyPr>
          <a:lstStyle/>
          <a:p>
            <a:pPr fontAlgn="auto">
              <a:spcAft>
                <a:spcPts val="0"/>
              </a:spcAft>
              <a:buFont typeface="Arial" pitchFamily="34" charset="0"/>
              <a:buChar char="•"/>
              <a:defRPr/>
            </a:pPr>
            <a:r>
              <a:rPr lang="en-US" dirty="0">
                <a:latin typeface="Calibri" panose="020F0502020204030204" pitchFamily="34" charset="0"/>
                <a:cs typeface="Calibri" panose="020F0502020204030204" pitchFamily="34" charset="0"/>
              </a:rPr>
              <a:t>29 CFR 1926.32(f) states: "Competent person" means one who is capable of identifying existing and predictable hazards in the surroundings or working conditions, which are unsanitary, hazardous, or dangerous to employees, and who has authorization to take prompt corrective measures to eliminate them.</a:t>
            </a:r>
          </a:p>
        </p:txBody>
      </p:sp>
      <p:sp>
        <p:nvSpPr>
          <p:cNvPr id="10" name="TextBox 9">
            <a:extLst>
              <a:ext uri="{FF2B5EF4-FFF2-40B4-BE49-F238E27FC236}">
                <a16:creationId xmlns:a16="http://schemas.microsoft.com/office/drawing/2014/main" id="{905C3120-CFCB-4F2C-A372-0BB9CB47AEC5}"/>
              </a:ext>
            </a:extLst>
          </p:cNvPr>
          <p:cNvSpPr txBox="1"/>
          <p:nvPr/>
        </p:nvSpPr>
        <p:spPr>
          <a:xfrm>
            <a:off x="5447763" y="1225303"/>
            <a:ext cx="2633730" cy="3970318"/>
          </a:xfrm>
          <a:prstGeom prst="rect">
            <a:avLst/>
          </a:prstGeom>
          <a:noFill/>
        </p:spPr>
        <p:txBody>
          <a:bodyPr wrap="square">
            <a:spAutoFit/>
          </a:bodyPr>
          <a:lstStyle/>
          <a:p>
            <a:pPr fontAlgn="auto">
              <a:spcAft>
                <a:spcPts val="0"/>
              </a:spcAft>
              <a:buFont typeface="Arial" pitchFamily="34" charset="0"/>
              <a:buChar char="•"/>
              <a:defRPr/>
            </a:pPr>
            <a:r>
              <a:rPr lang="en-US" dirty="0">
                <a:latin typeface="Calibri" panose="020F0502020204030204" pitchFamily="34" charset="0"/>
                <a:cs typeface="Calibri" panose="020F0502020204030204" pitchFamily="34" charset="0"/>
              </a:rPr>
              <a:t>29 CFR 1926.32(l) states: "Qualified" means one who, by possession of a recognized degree, certificate, or professional standing, or who by extensive knowledge, training and experience, has successfully demonstrated his ability to solve or resolve problems relating to the subject matter, the work, or the project.</a:t>
            </a:r>
          </a:p>
        </p:txBody>
      </p:sp>
    </p:spTree>
    <p:extLst>
      <p:ext uri="{BB962C8B-B14F-4D97-AF65-F5344CB8AC3E}">
        <p14:creationId xmlns:p14="http://schemas.microsoft.com/office/powerpoint/2010/main" val="1399738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CC182848-DE87-4561-886E-A97FBB364423}"/>
              </a:ext>
            </a:extLst>
          </p:cNvPr>
          <p:cNvSpPr txBox="1"/>
          <p:nvPr/>
        </p:nvSpPr>
        <p:spPr>
          <a:xfrm>
            <a:off x="437881" y="909626"/>
            <a:ext cx="8268237" cy="2677656"/>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Rigging</a:t>
            </a:r>
          </a:p>
          <a:p>
            <a:r>
              <a:rPr lang="en-US" sz="2400" dirty="0">
                <a:latin typeface="Calibri" panose="020F0502020204030204" pitchFamily="34" charset="0"/>
                <a:cs typeface="Calibri" panose="020F0502020204030204" pitchFamily="34" charset="0"/>
              </a:rPr>
              <a:t>The characteristics of the load that you have to pick and the environment that you are working in will play a crucial role in determining the rigging equipment and the type and configuration of the slings that you select. </a:t>
            </a:r>
          </a:p>
          <a:p>
            <a:r>
              <a:rPr lang="en-US" sz="2400" dirty="0">
                <a:latin typeface="Calibri" panose="020F0502020204030204" pitchFamily="34" charset="0"/>
                <a:cs typeface="Calibri" panose="020F0502020204030204" pitchFamily="34" charset="0"/>
              </a:rPr>
              <a:t>These factors will also determine the correct hitch to choose to connect the rigging equipment to the load. </a:t>
            </a:r>
          </a:p>
        </p:txBody>
      </p:sp>
      <p:sp>
        <p:nvSpPr>
          <p:cNvPr id="6" name="TextBox 5">
            <a:extLst>
              <a:ext uri="{FF2B5EF4-FFF2-40B4-BE49-F238E27FC236}">
                <a16:creationId xmlns:a16="http://schemas.microsoft.com/office/drawing/2014/main" id="{D75FEF56-F476-4BDB-B12E-79BDF971E400}"/>
              </a:ext>
            </a:extLst>
          </p:cNvPr>
          <p:cNvSpPr txBox="1"/>
          <p:nvPr/>
        </p:nvSpPr>
        <p:spPr>
          <a:xfrm>
            <a:off x="437881" y="4000659"/>
            <a:ext cx="8551572" cy="2308324"/>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Rigging Equipment</a:t>
            </a:r>
          </a:p>
          <a:p>
            <a:r>
              <a:rPr lang="en-US" sz="2400" dirty="0">
                <a:latin typeface="Calibri" panose="020F0502020204030204" pitchFamily="34" charset="0"/>
                <a:cs typeface="Calibri" panose="020F0502020204030204" pitchFamily="34" charset="0"/>
              </a:rPr>
              <a:t>There are many different types of rigging equipment to choose from. Always refer to the manufacturer’s specifications for ratings. All hoisting equipment must be inspected for wear or damage before each use. Any damaged equipment must be removed from service immediately. </a:t>
            </a:r>
          </a:p>
        </p:txBody>
      </p:sp>
    </p:spTree>
    <p:extLst>
      <p:ext uri="{BB962C8B-B14F-4D97-AF65-F5344CB8AC3E}">
        <p14:creationId xmlns:p14="http://schemas.microsoft.com/office/powerpoint/2010/main" val="991581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Title 1"/>
          <p:cNvSpPr>
            <a:spLocks noGrp="1"/>
          </p:cNvSpPr>
          <p:nvPr>
            <p:ph type="title"/>
          </p:nvPr>
        </p:nvSpPr>
        <p:spPr>
          <a:xfrm>
            <a:off x="1824121" y="605850"/>
            <a:ext cx="5495757" cy="736839"/>
          </a:xfrm>
        </p:spPr>
        <p:txBody>
          <a:bodyPr>
            <a:normAutofit fontScale="90000"/>
          </a:bodyPr>
          <a:lstStyle/>
          <a:p>
            <a:r>
              <a:rPr lang="en-US" dirty="0">
                <a:solidFill>
                  <a:schemeClr val="tx1"/>
                </a:solidFill>
                <a:latin typeface="Calibri" panose="020F0502020204030204" pitchFamily="34" charset="0"/>
                <a:cs typeface="Calibri" panose="020F0502020204030204" pitchFamily="34" charset="0"/>
              </a:rPr>
              <a:t>Determining Load Weight</a:t>
            </a:r>
          </a:p>
        </p:txBody>
      </p:sp>
      <p:sp>
        <p:nvSpPr>
          <p:cNvPr id="4" name="Content Placeholder 3"/>
          <p:cNvSpPr>
            <a:spLocks noGrp="1"/>
          </p:cNvSpPr>
          <p:nvPr>
            <p:ph sz="half" idx="1"/>
          </p:nvPr>
        </p:nvSpPr>
        <p:spPr>
          <a:xfrm>
            <a:off x="125651" y="1748694"/>
            <a:ext cx="3806190" cy="3647554"/>
          </a:xfrm>
        </p:spPr>
        <p:txBody>
          <a:bodyPr>
            <a:noAutofit/>
          </a:bodyPr>
          <a:lstStyle/>
          <a:p>
            <a:r>
              <a:rPr lang="en-US" sz="2800" dirty="0">
                <a:latin typeface="Calibri" panose="020F0502020204030204" pitchFamily="34" charset="0"/>
                <a:cs typeface="Calibri" panose="020F0502020204030204" pitchFamily="34" charset="0"/>
              </a:rPr>
              <a:t>You must know the actual or calculated weight of the object or materials being lifted.</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Include weight of rigging equipment and hardware in the calculation. </a:t>
            </a:r>
          </a:p>
        </p:txBody>
      </p:sp>
      <p:pic>
        <p:nvPicPr>
          <p:cNvPr id="3" name="Picture 2">
            <a:extLst>
              <a:ext uri="{FF2B5EF4-FFF2-40B4-BE49-F238E27FC236}">
                <a16:creationId xmlns:a16="http://schemas.microsoft.com/office/drawing/2014/main" id="{634ACBC6-6F5F-4AA8-8046-0372BDC30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240" y="1748694"/>
            <a:ext cx="4750763" cy="3767328"/>
          </a:xfrm>
          <a:prstGeom prst="rect">
            <a:avLst/>
          </a:prstGeom>
        </p:spPr>
      </p:pic>
      <p:sp>
        <p:nvSpPr>
          <p:cNvPr id="10" name="TextBox 9">
            <a:extLst>
              <a:ext uri="{FF2B5EF4-FFF2-40B4-BE49-F238E27FC236}">
                <a16:creationId xmlns:a16="http://schemas.microsoft.com/office/drawing/2014/main" id="{C4C9D54B-D827-478E-A143-E9DE2AC51008}"/>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07492" y="1993392"/>
            <a:ext cx="3806190" cy="1200569"/>
          </a:xfrm>
        </p:spPr>
        <p:txBody>
          <a:bodyPr>
            <a:normAutofit lnSpcReduction="10000"/>
          </a:bodyPr>
          <a:lstStyle/>
          <a:p>
            <a:r>
              <a:rPr lang="en-US" sz="2400" dirty="0">
                <a:latin typeface="Calibri" panose="020F0502020204030204" pitchFamily="34" charset="0"/>
                <a:cs typeface="Calibri" panose="020F0502020204030204" pitchFamily="34" charset="0"/>
              </a:rPr>
              <a:t>Actual weight can be obtained from engineering data, shipping papers, catalogs.</a:t>
            </a:r>
          </a:p>
          <a:p>
            <a:endParaRPr lang="en-US" dirty="0"/>
          </a:p>
        </p:txBody>
      </p:sp>
      <p:pic>
        <p:nvPicPr>
          <p:cNvPr id="7" name="Content Placeholder 6" descr="Picture1.pn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313682" y="2030179"/>
            <a:ext cx="4789617" cy="3147127"/>
          </a:xfrm>
        </p:spPr>
      </p:pic>
      <p:sp>
        <p:nvSpPr>
          <p:cNvPr id="6" name="TextBox 5">
            <a:extLst>
              <a:ext uri="{FF2B5EF4-FFF2-40B4-BE49-F238E27FC236}">
                <a16:creationId xmlns:a16="http://schemas.microsoft.com/office/drawing/2014/main" id="{11C2FE96-5429-48FC-A4C7-E929B341FA4F}"/>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9" name="Title 1">
            <a:extLst>
              <a:ext uri="{FF2B5EF4-FFF2-40B4-BE49-F238E27FC236}">
                <a16:creationId xmlns:a16="http://schemas.microsoft.com/office/drawing/2014/main" id="{B94FF742-8BA1-4C56-BD5B-9336A83494D5}"/>
              </a:ext>
            </a:extLst>
          </p:cNvPr>
          <p:cNvSpPr>
            <a:spLocks noGrp="1"/>
          </p:cNvSpPr>
          <p:nvPr>
            <p:ph type="title"/>
          </p:nvPr>
        </p:nvSpPr>
        <p:spPr>
          <a:xfrm>
            <a:off x="1824121" y="605850"/>
            <a:ext cx="5495757" cy="736839"/>
          </a:xfrm>
        </p:spPr>
        <p:txBody>
          <a:bodyPr>
            <a:normAutofit fontScale="90000"/>
          </a:bodyPr>
          <a:lstStyle/>
          <a:p>
            <a:r>
              <a:rPr lang="en-US" dirty="0">
                <a:solidFill>
                  <a:schemeClr val="tx1"/>
                </a:solidFill>
                <a:latin typeface="Calibri" panose="020F0502020204030204" pitchFamily="34" charset="0"/>
                <a:cs typeface="Calibri" panose="020F0502020204030204" pitchFamily="34" charset="0"/>
              </a:rPr>
              <a:t>Determining Load Weight</a:t>
            </a:r>
          </a:p>
        </p:txBody>
      </p:sp>
      <p:sp>
        <p:nvSpPr>
          <p:cNvPr id="8" name="TextBox 7">
            <a:extLst>
              <a:ext uri="{FF2B5EF4-FFF2-40B4-BE49-F238E27FC236}">
                <a16:creationId xmlns:a16="http://schemas.microsoft.com/office/drawing/2014/main" id="{6A9C147B-EB9B-4E80-8536-FD8FBFEF8245}"/>
              </a:ext>
            </a:extLst>
          </p:cNvPr>
          <p:cNvSpPr txBox="1"/>
          <p:nvPr/>
        </p:nvSpPr>
        <p:spPr>
          <a:xfrm>
            <a:off x="623158" y="3357210"/>
            <a:ext cx="3806190"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Calculated weight can be determined based on common materials:</a:t>
            </a:r>
          </a:p>
        </p:txBody>
      </p:sp>
      <p:sp>
        <p:nvSpPr>
          <p:cNvPr id="12" name="TextBox 11">
            <a:extLst>
              <a:ext uri="{FF2B5EF4-FFF2-40B4-BE49-F238E27FC236}">
                <a16:creationId xmlns:a16="http://schemas.microsoft.com/office/drawing/2014/main" id="{39196FD2-F1C9-481B-B2C6-A45D01FEB507}"/>
              </a:ext>
            </a:extLst>
          </p:cNvPr>
          <p:cNvSpPr txBox="1"/>
          <p:nvPr/>
        </p:nvSpPr>
        <p:spPr>
          <a:xfrm>
            <a:off x="240253" y="4764705"/>
            <a:ext cx="4572000" cy="1200329"/>
          </a:xfrm>
          <a:prstGeom prst="rect">
            <a:avLst/>
          </a:prstGeom>
          <a:noFill/>
        </p:spPr>
        <p:txBody>
          <a:bodyPr wrap="square">
            <a:spAutoFit/>
          </a:bodyPr>
          <a:lstStyle/>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Volume of object</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Weight of material</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Adjusted for air (voids)</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dirty="0">
                <a:solidFill>
                  <a:schemeClr val="tx1"/>
                </a:solidFill>
              </a:rPr>
              <a:t>Sling Angle </a:t>
            </a:r>
          </a:p>
        </p:txBody>
      </p:sp>
      <p:pic>
        <p:nvPicPr>
          <p:cNvPr id="109571" name="Content Placeholder 4" descr="Sling angle.jpg"/>
          <p:cNvPicPr>
            <a:picLocks noGrp="1" noChangeAspect="1"/>
          </p:cNvPicPr>
          <p:nvPr>
            <p:ph sz="half" idx="1"/>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701675" y="1600200"/>
            <a:ext cx="3549650" cy="4525963"/>
          </a:xfrm>
        </p:spPr>
      </p:pic>
      <p:sp>
        <p:nvSpPr>
          <p:cNvPr id="109572" name="Content Placeholder 5"/>
          <p:cNvSpPr>
            <a:spLocks noGrp="1"/>
          </p:cNvSpPr>
          <p:nvPr>
            <p:ph sz="half" idx="2"/>
          </p:nvPr>
        </p:nvSpPr>
        <p:spPr>
          <a:xfrm>
            <a:off x="4844891" y="1178010"/>
            <a:ext cx="3806190" cy="4948153"/>
          </a:xfrm>
        </p:spPr>
        <p:txBody>
          <a:bodyPr>
            <a:normAutofit/>
          </a:bodyPr>
          <a:lstStyle/>
          <a:p>
            <a:r>
              <a:rPr lang="en-US" sz="2600" dirty="0">
                <a:latin typeface="Calibri" panose="020F0502020204030204" pitchFamily="34" charset="0"/>
                <a:cs typeface="Calibri" panose="020F0502020204030204" pitchFamily="34" charset="0"/>
              </a:rPr>
              <a:t>When the two legs do not form a 90° angle, great care must be taken to determine the sling angle. The sling angle is the measured angle formed between the horizontal plane (the load) and the sling. As the sling angle decreases, the tension in each leg increases. Because of this, a sling angle of less than 30° should never be used. </a:t>
            </a:r>
          </a:p>
          <a:p>
            <a:endParaRPr lang="en-US" dirty="0"/>
          </a:p>
        </p:txBody>
      </p:sp>
      <p:sp>
        <p:nvSpPr>
          <p:cNvPr id="4" name="Flowchart: Or 3"/>
          <p:cNvSpPr/>
          <p:nvPr/>
        </p:nvSpPr>
        <p:spPr>
          <a:xfrm>
            <a:off x="2408238" y="5151438"/>
            <a:ext cx="304800" cy="338137"/>
          </a:xfrm>
          <a:prstGeom prst="flowChar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Arrow Connector 6"/>
          <p:cNvCxnSpPr/>
          <p:nvPr/>
        </p:nvCxnSpPr>
        <p:spPr>
          <a:xfrm rot="5400000">
            <a:off x="340519" y="4201319"/>
            <a:ext cx="4441825" cy="1587"/>
          </a:xfrm>
          <a:prstGeom prst="straightConnector1">
            <a:avLst/>
          </a:prstGeom>
          <a:ln w="41275">
            <a:solidFill>
              <a:srgbClr val="00206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57156FE-3B34-4CD0-9E22-8C29D241B4C8}"/>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pic>
        <p:nvPicPr>
          <p:cNvPr id="4" name="Picture 3">
            <a:extLst>
              <a:ext uri="{FF2B5EF4-FFF2-40B4-BE49-F238E27FC236}">
                <a16:creationId xmlns:a16="http://schemas.microsoft.com/office/drawing/2014/main" id="{E25E295E-6895-46A8-B8D6-13D1A1B12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254" y="645352"/>
            <a:ext cx="4132442" cy="5600902"/>
          </a:xfrm>
          <a:prstGeom prst="rect">
            <a:avLst/>
          </a:prstGeom>
        </p:spPr>
      </p:pic>
      <p:sp>
        <p:nvSpPr>
          <p:cNvPr id="6" name="TextBox 5">
            <a:extLst>
              <a:ext uri="{FF2B5EF4-FFF2-40B4-BE49-F238E27FC236}">
                <a16:creationId xmlns:a16="http://schemas.microsoft.com/office/drawing/2014/main" id="{382B36BE-E4E8-4BC7-AE99-71160F7652FC}"/>
              </a:ext>
            </a:extLst>
          </p:cNvPr>
          <p:cNvSpPr txBox="1"/>
          <p:nvPr/>
        </p:nvSpPr>
        <p:spPr>
          <a:xfrm>
            <a:off x="272131" y="1368311"/>
            <a:ext cx="4132441" cy="4154984"/>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A single sling rigged to a load at 90° will carry the entire load. When two slings are rigged at 90°, each sling carries half of the load. To determine the tension when two slings are used, you must use the multiplier shown in the figure (load angle factor) to find the tension in a sling at the standard angles. </a:t>
            </a:r>
          </a:p>
        </p:txBody>
      </p:sp>
    </p:spTree>
    <p:extLst>
      <p:ext uri="{BB962C8B-B14F-4D97-AF65-F5344CB8AC3E}">
        <p14:creationId xmlns:p14="http://schemas.microsoft.com/office/powerpoint/2010/main" val="997568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995621ED-7808-4C80-8472-EF868551F82E}"/>
              </a:ext>
            </a:extLst>
          </p:cNvPr>
          <p:cNvSpPr txBox="1"/>
          <p:nvPr/>
        </p:nvSpPr>
        <p:spPr>
          <a:xfrm>
            <a:off x="785612" y="2420188"/>
            <a:ext cx="2846231"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The effects of sling angles can be seen here. </a:t>
            </a:r>
          </a:p>
        </p:txBody>
      </p:sp>
      <p:pic>
        <p:nvPicPr>
          <p:cNvPr id="6" name="Picture 5">
            <a:extLst>
              <a:ext uri="{FF2B5EF4-FFF2-40B4-BE49-F238E27FC236}">
                <a16:creationId xmlns:a16="http://schemas.microsoft.com/office/drawing/2014/main" id="{81451414-3D41-4758-B704-989704675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911" y="528436"/>
            <a:ext cx="4282292" cy="6123572"/>
          </a:xfrm>
          <a:prstGeom prst="rect">
            <a:avLst/>
          </a:prstGeom>
        </p:spPr>
      </p:pic>
    </p:spTree>
    <p:extLst>
      <p:ext uri="{BB962C8B-B14F-4D97-AF65-F5344CB8AC3E}">
        <p14:creationId xmlns:p14="http://schemas.microsoft.com/office/powerpoint/2010/main" val="1424357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A9179BA-8EB9-409E-BB6D-5A6B23720F62}"/>
              </a:ext>
            </a:extLst>
          </p:cNvPr>
          <p:cNvSpPr txBox="1"/>
          <p:nvPr/>
        </p:nvSpPr>
        <p:spPr>
          <a:xfrm>
            <a:off x="495837" y="629458"/>
            <a:ext cx="4572000" cy="4708981"/>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Types of Hitches</a:t>
            </a:r>
          </a:p>
          <a:p>
            <a:endParaRPr lang="en-US" sz="800"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Vertical Hitch</a:t>
            </a:r>
          </a:p>
          <a:p>
            <a:r>
              <a:rPr lang="en-US" sz="2400" dirty="0">
                <a:latin typeface="Calibri" panose="020F0502020204030204" pitchFamily="34" charset="0"/>
                <a:cs typeface="Calibri" panose="020F0502020204030204" pitchFamily="34" charset="0"/>
              </a:rPr>
              <a:t>The simplest connection you can make is a vertical hitch  using a single vertical sling (called the single leg method). This vertical hitch is used where there is a single point to connect to. When a sling is used in a vertical hitch, the full lifting capacity of the sling can be utilized. A sling rated at 1,000 lbs. can be used to lift 1,000 lbs</a:t>
            </a:r>
            <a:r>
              <a:rPr lang="en-US" dirty="0"/>
              <a:t>. </a:t>
            </a:r>
          </a:p>
        </p:txBody>
      </p:sp>
      <p:pic>
        <p:nvPicPr>
          <p:cNvPr id="5" name="Picture 4">
            <a:extLst>
              <a:ext uri="{FF2B5EF4-FFF2-40B4-BE49-F238E27FC236}">
                <a16:creationId xmlns:a16="http://schemas.microsoft.com/office/drawing/2014/main" id="{A1D60958-1A2B-44AC-A336-21F5EABFC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141" y="1340026"/>
            <a:ext cx="3795046" cy="4519862"/>
          </a:xfrm>
          <a:prstGeom prst="rect">
            <a:avLst/>
          </a:prstGeom>
        </p:spPr>
      </p:pic>
    </p:spTree>
    <p:extLst>
      <p:ext uri="{BB962C8B-B14F-4D97-AF65-F5344CB8AC3E}">
        <p14:creationId xmlns:p14="http://schemas.microsoft.com/office/powerpoint/2010/main" val="3399132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6F5CE4C6-774A-47DC-821F-3C9C6E5E5024}"/>
              </a:ext>
            </a:extLst>
          </p:cNvPr>
          <p:cNvSpPr txBox="1"/>
          <p:nvPr/>
        </p:nvSpPr>
        <p:spPr>
          <a:xfrm>
            <a:off x="418562" y="793717"/>
            <a:ext cx="3573889" cy="5755422"/>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The Chocker Hitch</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 choker hitch tightens around the load as tension is applied, hence its name. This hitch tends to keep a load from shifting. Due to the stress created at the choke point, slings rigged with this hitch achieve only about 75% of their potential capacity (this is a minimum reduction). A sling rated at 1,000 lbs. may only be able to lift a load of 750 lbs. or less. </a:t>
            </a:r>
          </a:p>
        </p:txBody>
      </p:sp>
      <p:pic>
        <p:nvPicPr>
          <p:cNvPr id="8" name="Picture 7">
            <a:extLst>
              <a:ext uri="{FF2B5EF4-FFF2-40B4-BE49-F238E27FC236}">
                <a16:creationId xmlns:a16="http://schemas.microsoft.com/office/drawing/2014/main" id="{9A6891D5-F755-4A61-9E80-287133CAC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6556" y="793717"/>
            <a:ext cx="3718882" cy="5620999"/>
          </a:xfrm>
          <a:prstGeom prst="rect">
            <a:avLst/>
          </a:prstGeom>
        </p:spPr>
      </p:pic>
    </p:spTree>
    <p:extLst>
      <p:ext uri="{BB962C8B-B14F-4D97-AF65-F5344CB8AC3E}">
        <p14:creationId xmlns:p14="http://schemas.microsoft.com/office/powerpoint/2010/main" val="2829363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pic>
        <p:nvPicPr>
          <p:cNvPr id="3" name="Picture 2">
            <a:extLst>
              <a:ext uri="{FF2B5EF4-FFF2-40B4-BE49-F238E27FC236}">
                <a16:creationId xmlns:a16="http://schemas.microsoft.com/office/drawing/2014/main" id="{140484FB-2410-43F8-880F-F306CF59F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885" y="685561"/>
            <a:ext cx="3534001" cy="5882663"/>
          </a:xfrm>
          <a:prstGeom prst="rect">
            <a:avLst/>
          </a:prstGeom>
        </p:spPr>
      </p:pic>
      <p:sp>
        <p:nvSpPr>
          <p:cNvPr id="5" name="Content Placeholder 8">
            <a:extLst>
              <a:ext uri="{FF2B5EF4-FFF2-40B4-BE49-F238E27FC236}">
                <a16:creationId xmlns:a16="http://schemas.microsoft.com/office/drawing/2014/main" id="{985E45B5-143B-47D3-8779-01200F979D43}"/>
              </a:ext>
            </a:extLst>
          </p:cNvPr>
          <p:cNvSpPr txBox="1">
            <a:spLocks/>
          </p:cNvSpPr>
          <p:nvPr/>
        </p:nvSpPr>
        <p:spPr>
          <a:xfrm>
            <a:off x="507492" y="1687133"/>
            <a:ext cx="3806190" cy="4881092"/>
          </a:xfrm>
          <a:prstGeom prst="rect">
            <a:avLst/>
          </a:prstGeom>
        </p:spPr>
        <p:txBody>
          <a:bodyPr rtlCol="0">
            <a:normAutofit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buFont typeface="Arial" pitchFamily="34" charset="0"/>
              <a:buChar char="•"/>
              <a:defRPr/>
            </a:pPr>
            <a:r>
              <a:rPr lang="en-US" dirty="0">
                <a:latin typeface="Calibri" panose="020F0502020204030204" pitchFamily="34" charset="0"/>
                <a:cs typeface="Calibri" panose="020F0502020204030204" pitchFamily="34" charset="0"/>
              </a:rPr>
              <a:t>EXCELLENT LOAD CONTROL FOR LOOSE MATERIALS AND GRIP ON SMOOTH SURFACES</a:t>
            </a:r>
          </a:p>
          <a:p>
            <a:pPr>
              <a:buFont typeface="Arial" pitchFamily="34" charset="0"/>
              <a:buChar char="•"/>
              <a:defRPr/>
            </a:pPr>
            <a:endParaRPr lang="en-US" dirty="0">
              <a:latin typeface="Calibri" panose="020F0502020204030204" pitchFamily="34" charset="0"/>
              <a:cs typeface="Calibri" panose="020F0502020204030204" pitchFamily="34" charset="0"/>
            </a:endParaRPr>
          </a:p>
          <a:p>
            <a:pPr>
              <a:buFont typeface="Arial" pitchFamily="34" charset="0"/>
              <a:buChar char="•"/>
              <a:defRPr/>
            </a:pPr>
            <a:r>
              <a:rPr lang="en-US" dirty="0">
                <a:latin typeface="Calibri" panose="020F0502020204030204" pitchFamily="34" charset="0"/>
                <a:cs typeface="Calibri" panose="020F0502020204030204" pitchFamily="34" charset="0"/>
              </a:rPr>
              <a:t>75-80% OF SINGLE LEG CAPACITY</a:t>
            </a:r>
          </a:p>
          <a:p>
            <a:pPr marL="0" indent="0">
              <a:buNone/>
              <a:defRPr/>
            </a:pPr>
            <a:endParaRPr lang="en-US" dirty="0">
              <a:latin typeface="Calibri" panose="020F0502020204030204" pitchFamily="34" charset="0"/>
              <a:cs typeface="Calibri" panose="020F0502020204030204" pitchFamily="34" charset="0"/>
            </a:endParaRPr>
          </a:p>
          <a:p>
            <a:pPr>
              <a:buFont typeface="Arial" pitchFamily="34" charset="0"/>
              <a:buChar char="•"/>
              <a:defRPr/>
            </a:pPr>
            <a:r>
              <a:rPr lang="en-US" dirty="0">
                <a:latin typeface="Calibri" panose="020F0502020204030204" pitchFamily="34" charset="0"/>
                <a:cs typeface="Calibri" panose="020F0502020204030204" pitchFamily="34" charset="0"/>
              </a:rPr>
              <a:t>SLING WRAP MUST LAY SIDE BY SIDE</a:t>
            </a:r>
          </a:p>
          <a:p>
            <a:pPr>
              <a:buFont typeface="Arial" pitchFamily="34" charset="0"/>
              <a:buChar char="•"/>
              <a:defRPr/>
            </a:pPr>
            <a:endParaRPr lang="en-US" dirty="0">
              <a:latin typeface="Calibri" panose="020F0502020204030204" pitchFamily="34" charset="0"/>
              <a:cs typeface="Calibri" panose="020F0502020204030204" pitchFamily="34" charset="0"/>
            </a:endParaRPr>
          </a:p>
          <a:p>
            <a:pPr>
              <a:buFont typeface="Arial" pitchFamily="34" charset="0"/>
              <a:buChar char="•"/>
              <a:defRPr/>
            </a:pPr>
            <a:r>
              <a:rPr lang="en-US" dirty="0">
                <a:latin typeface="Calibri" panose="020F0502020204030204" pitchFamily="34" charset="0"/>
                <a:cs typeface="Calibri" panose="020F0502020204030204" pitchFamily="34" charset="0"/>
              </a:rPr>
              <a:t>DO NOT OVERLAP AT BOTTOM OF LOAD</a:t>
            </a:r>
          </a:p>
          <a:p>
            <a:pPr>
              <a:buFont typeface="Arial" pitchFamily="34" charset="0"/>
              <a:buChar char="•"/>
              <a:defRPr/>
            </a:pPr>
            <a:endParaRPr lang="en-US" dirty="0"/>
          </a:p>
        </p:txBody>
      </p:sp>
      <p:sp>
        <p:nvSpPr>
          <p:cNvPr id="6" name="TextBox 5">
            <a:extLst>
              <a:ext uri="{FF2B5EF4-FFF2-40B4-BE49-F238E27FC236}">
                <a16:creationId xmlns:a16="http://schemas.microsoft.com/office/drawing/2014/main" id="{BE94DA22-BD90-42ED-B00D-0886E084CE2A}"/>
              </a:ext>
            </a:extLst>
          </p:cNvPr>
          <p:cNvSpPr txBox="1"/>
          <p:nvPr/>
        </p:nvSpPr>
        <p:spPr>
          <a:xfrm flipH="1">
            <a:off x="507492" y="965918"/>
            <a:ext cx="4277109" cy="461665"/>
          </a:xfrm>
          <a:prstGeom prst="rect">
            <a:avLst/>
          </a:prstGeom>
          <a:noFill/>
        </p:spPr>
        <p:txBody>
          <a:bodyPr wrap="square" rtlCol="0">
            <a:spAutoFit/>
          </a:bodyPr>
          <a:lstStyle/>
          <a:p>
            <a:r>
              <a:rPr lang="en-US" sz="2400" b="1" u="sng" dirty="0">
                <a:latin typeface="Calibri" panose="020F0502020204030204" pitchFamily="34" charset="0"/>
                <a:cs typeface="Calibri" panose="020F0502020204030204" pitchFamily="34" charset="0"/>
              </a:rPr>
              <a:t>Double Wrap Choker Hitch</a:t>
            </a:r>
          </a:p>
        </p:txBody>
      </p:sp>
    </p:spTree>
    <p:extLst>
      <p:ext uri="{BB962C8B-B14F-4D97-AF65-F5344CB8AC3E}">
        <p14:creationId xmlns:p14="http://schemas.microsoft.com/office/powerpoint/2010/main" val="3559058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116682" y="389199"/>
            <a:ext cx="8079581" cy="853790"/>
          </a:xfrm>
        </p:spPr>
        <p:txBody>
          <a:bodyPr/>
          <a:lstStyle/>
          <a:p>
            <a:r>
              <a:rPr lang="en-US" dirty="0">
                <a:solidFill>
                  <a:schemeClr val="tx1"/>
                </a:solidFill>
                <a:latin typeface="Calibri" panose="020F0502020204030204" pitchFamily="34" charset="0"/>
                <a:cs typeface="Calibri" panose="020F0502020204030204" pitchFamily="34" charset="0"/>
              </a:rPr>
              <a:t>Vertical Basket Hitch</a:t>
            </a:r>
          </a:p>
        </p:txBody>
      </p:sp>
      <p:pic>
        <p:nvPicPr>
          <p:cNvPr id="137220" name="Picture 4"/>
          <p:cNvPicPr>
            <a:picLocks noGrp="1" noChangeAspect="1" noChangeArrowheads="1"/>
          </p:cNvPicPr>
          <p:nvPr>
            <p:ph sz="half" idx="2"/>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6700838" y="1423194"/>
            <a:ext cx="2381250" cy="4465637"/>
          </a:xfrm>
        </p:spPr>
      </p:pic>
      <p:sp>
        <p:nvSpPr>
          <p:cNvPr id="9" name="Oval 8"/>
          <p:cNvSpPr/>
          <p:nvPr/>
        </p:nvSpPr>
        <p:spPr>
          <a:xfrm>
            <a:off x="7146791" y="4174906"/>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a:extLst>
              <a:ext uri="{FF2B5EF4-FFF2-40B4-BE49-F238E27FC236}">
                <a16:creationId xmlns:a16="http://schemas.microsoft.com/office/drawing/2014/main" id="{F24C7C09-A587-4E8A-8392-4E2DBE0C9BFF}"/>
              </a:ext>
            </a:extLst>
          </p:cNvPr>
          <p:cNvSpPr txBox="1"/>
          <p:nvPr/>
        </p:nvSpPr>
        <p:spPr>
          <a:xfrm>
            <a:off x="388334" y="1226595"/>
            <a:ext cx="4909153" cy="5262979"/>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Basket Hitch</a:t>
            </a:r>
          </a:p>
          <a:p>
            <a:r>
              <a:rPr lang="en-US" sz="2400" dirty="0">
                <a:latin typeface="Calibri" panose="020F0502020204030204" pitchFamily="34" charset="0"/>
                <a:cs typeface="Calibri" panose="020F0502020204030204" pitchFamily="34" charset="0"/>
              </a:rPr>
              <a:t>In a basket hitch , the sling cradles the load. This basket allows for two legs of the sling to extend from the load, acting as the equivalent of two slings. As long as the two legs form a 90° angle with the horizontal plane, the sling’s capacity is essentially doubled. A 5,000-lbs. sling would now have the capacity of 10,000 pounds. This type of hitch is commonly used with more than one sling, because the load could easily fall out using a single sling. </a:t>
            </a:r>
          </a:p>
        </p:txBody>
      </p:sp>
      <p:sp>
        <p:nvSpPr>
          <p:cNvPr id="16" name="TextBox 15">
            <a:extLst>
              <a:ext uri="{FF2B5EF4-FFF2-40B4-BE49-F238E27FC236}">
                <a16:creationId xmlns:a16="http://schemas.microsoft.com/office/drawing/2014/main" id="{4875385F-EAEA-4A69-8AD1-F0BB96EC5DC6}"/>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B630D3-83F2-4722-9C2D-E379F8EFA9CD}"/>
              </a:ext>
            </a:extLst>
          </p:cNvPr>
          <p:cNvSpPr>
            <a:spLocks noGrp="1"/>
          </p:cNvSpPr>
          <p:nvPr>
            <p:ph idx="1"/>
          </p:nvPr>
        </p:nvSpPr>
        <p:spPr>
          <a:xfrm>
            <a:off x="281950" y="854539"/>
            <a:ext cx="8580099" cy="933239"/>
          </a:xfrm>
        </p:spPr>
        <p:txBody>
          <a:bodyPr>
            <a:normAutofit/>
          </a:bodyPr>
          <a:lstStyle/>
          <a:p>
            <a:pPr marL="171450" lvl="1" indent="0">
              <a:buNone/>
            </a:pPr>
            <a:r>
              <a:rPr lang="en-US" sz="2700" b="1" dirty="0"/>
              <a:t>What are some tools, hardware, and equipment used for rigging and hoisting?</a:t>
            </a:r>
          </a:p>
        </p:txBody>
      </p:sp>
      <p:pic>
        <p:nvPicPr>
          <p:cNvPr id="5" name="Picture 4">
            <a:extLst>
              <a:ext uri="{FF2B5EF4-FFF2-40B4-BE49-F238E27FC236}">
                <a16:creationId xmlns:a16="http://schemas.microsoft.com/office/drawing/2014/main" id="{42DC15C6-B638-41D8-81AF-11CEE99AD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995" y="2137766"/>
            <a:ext cx="1814603" cy="955379"/>
          </a:xfrm>
          <a:prstGeom prst="rect">
            <a:avLst/>
          </a:prstGeom>
        </p:spPr>
      </p:pic>
      <p:pic>
        <p:nvPicPr>
          <p:cNvPr id="8" name="Picture 7">
            <a:extLst>
              <a:ext uri="{FF2B5EF4-FFF2-40B4-BE49-F238E27FC236}">
                <a16:creationId xmlns:a16="http://schemas.microsoft.com/office/drawing/2014/main" id="{2B2A9E2F-9A6F-4C0A-B474-F7A8F69A2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927" y="2188257"/>
            <a:ext cx="2916122" cy="973641"/>
          </a:xfrm>
          <a:prstGeom prst="rect">
            <a:avLst/>
          </a:prstGeom>
        </p:spPr>
      </p:pic>
      <p:pic>
        <p:nvPicPr>
          <p:cNvPr id="14" name="Picture 13">
            <a:extLst>
              <a:ext uri="{FF2B5EF4-FFF2-40B4-BE49-F238E27FC236}">
                <a16:creationId xmlns:a16="http://schemas.microsoft.com/office/drawing/2014/main" id="{65068249-AEA5-444A-8D93-70E1A577F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1322" y="2345536"/>
            <a:ext cx="1101112" cy="678857"/>
          </a:xfrm>
          <a:prstGeom prst="rect">
            <a:avLst/>
          </a:prstGeom>
        </p:spPr>
      </p:pic>
      <p:pic>
        <p:nvPicPr>
          <p:cNvPr id="6" name="Picture 5">
            <a:extLst>
              <a:ext uri="{FF2B5EF4-FFF2-40B4-BE49-F238E27FC236}">
                <a16:creationId xmlns:a16="http://schemas.microsoft.com/office/drawing/2014/main" id="{6E94B7E0-7AF0-4D9C-9A8A-7B23298FF0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954" y="4468845"/>
            <a:ext cx="1609784" cy="1374950"/>
          </a:xfrm>
          <a:prstGeom prst="rect">
            <a:avLst/>
          </a:prstGeom>
        </p:spPr>
      </p:pic>
      <p:pic>
        <p:nvPicPr>
          <p:cNvPr id="9" name="Picture 8">
            <a:extLst>
              <a:ext uri="{FF2B5EF4-FFF2-40B4-BE49-F238E27FC236}">
                <a16:creationId xmlns:a16="http://schemas.microsoft.com/office/drawing/2014/main" id="{37077FFC-FD45-4B9A-BBB6-CB06AA614B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1167" y="4412560"/>
            <a:ext cx="1740310" cy="1431235"/>
          </a:xfrm>
          <a:prstGeom prst="rect">
            <a:avLst/>
          </a:prstGeom>
        </p:spPr>
      </p:pic>
      <p:pic>
        <p:nvPicPr>
          <p:cNvPr id="17" name="Picture 16">
            <a:extLst>
              <a:ext uri="{FF2B5EF4-FFF2-40B4-BE49-F238E27FC236}">
                <a16:creationId xmlns:a16="http://schemas.microsoft.com/office/drawing/2014/main" id="{DD53594E-CFF1-47DD-B714-7611F79DCA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4550" y="4034593"/>
            <a:ext cx="2859449" cy="2187167"/>
          </a:xfrm>
          <a:prstGeom prst="rect">
            <a:avLst/>
          </a:prstGeom>
        </p:spPr>
      </p:pic>
      <p:sp>
        <p:nvSpPr>
          <p:cNvPr id="11" name="TextBox 10">
            <a:extLst>
              <a:ext uri="{FF2B5EF4-FFF2-40B4-BE49-F238E27FC236}">
                <a16:creationId xmlns:a16="http://schemas.microsoft.com/office/drawing/2014/main" id="{E38EEEE8-5356-4BC0-9F00-B7B7B4EC0435}"/>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2985943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52804263-9A1A-4434-9239-082F24801B3D}"/>
              </a:ext>
            </a:extLst>
          </p:cNvPr>
          <p:cNvSpPr txBox="1"/>
          <p:nvPr/>
        </p:nvSpPr>
        <p:spPr>
          <a:xfrm>
            <a:off x="167425" y="523053"/>
            <a:ext cx="8139448" cy="4955203"/>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Multiple Leg Slings</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Symmetrical loads are also lifted with multiple leg slings of the same sling length. Multiple leg slings may have up to four legs. Bridles , which are pre-made slings with multiple legs, may also be purchased.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If you are hoisting loads that are asymmetrical, be sure to have a qualified person analyze the rigging so as not to overload any one sling. (Asymmetrical loads have more weight on one side of the load to be picked or have an irregular shape - a geared elevator machine would be an example of an asymmetrical load.) </a:t>
            </a:r>
          </a:p>
        </p:txBody>
      </p:sp>
    </p:spTree>
    <p:extLst>
      <p:ext uri="{BB962C8B-B14F-4D97-AF65-F5344CB8AC3E}">
        <p14:creationId xmlns:p14="http://schemas.microsoft.com/office/powerpoint/2010/main" val="4227563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D43AD91-0541-4D62-8FED-466CC50FE009}"/>
              </a:ext>
            </a:extLst>
          </p:cNvPr>
          <p:cNvSpPr txBox="1"/>
          <p:nvPr/>
        </p:nvSpPr>
        <p:spPr>
          <a:xfrm>
            <a:off x="289775" y="506016"/>
            <a:ext cx="4282225" cy="3785652"/>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Two-leg Method</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 two-leg method of rigging the load requires the load to be attached at two different points with two single leg slings or a two-leg sling. The load is attached at a point on each end of the object or load being lifted, making a triangle shape. </a:t>
            </a:r>
          </a:p>
        </p:txBody>
      </p:sp>
      <p:pic>
        <p:nvPicPr>
          <p:cNvPr id="5" name="Picture 4">
            <a:extLst>
              <a:ext uri="{FF2B5EF4-FFF2-40B4-BE49-F238E27FC236}">
                <a16:creationId xmlns:a16="http://schemas.microsoft.com/office/drawing/2014/main" id="{20226D28-827C-4A7C-8B84-DB85269BE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543" y="506016"/>
            <a:ext cx="3960682" cy="4136404"/>
          </a:xfrm>
          <a:prstGeom prst="rect">
            <a:avLst/>
          </a:prstGeom>
        </p:spPr>
      </p:pic>
      <p:sp>
        <p:nvSpPr>
          <p:cNvPr id="7" name="TextBox 6">
            <a:extLst>
              <a:ext uri="{FF2B5EF4-FFF2-40B4-BE49-F238E27FC236}">
                <a16:creationId xmlns:a16="http://schemas.microsoft.com/office/drawing/2014/main" id="{6DD4BCF0-BF22-4DF7-9FC0-789D230D92D6}"/>
              </a:ext>
            </a:extLst>
          </p:cNvPr>
          <p:cNvSpPr txBox="1"/>
          <p:nvPr/>
        </p:nvSpPr>
        <p:spPr>
          <a:xfrm>
            <a:off x="289775" y="4993025"/>
            <a:ext cx="8854225" cy="1569660"/>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This method is used on long slender loads such as pipes or construction material. It does not require the rigger to know the center of gravity, and is much safer than the single-leg choke method because the load is more stable when being lifted. </a:t>
            </a:r>
          </a:p>
        </p:txBody>
      </p:sp>
    </p:spTree>
    <p:extLst>
      <p:ext uri="{BB962C8B-B14F-4D97-AF65-F5344CB8AC3E}">
        <p14:creationId xmlns:p14="http://schemas.microsoft.com/office/powerpoint/2010/main" val="2796599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AF689B8D-BD7D-45CC-A775-BB5F9A4BD1E6}"/>
              </a:ext>
            </a:extLst>
          </p:cNvPr>
          <p:cNvSpPr txBox="1"/>
          <p:nvPr/>
        </p:nvSpPr>
        <p:spPr>
          <a:xfrm>
            <a:off x="328412" y="613205"/>
            <a:ext cx="4107872" cy="6186309"/>
          </a:xfrm>
          <a:prstGeom prst="rect">
            <a:avLst/>
          </a:prstGeom>
          <a:noFill/>
        </p:spPr>
        <p:txBody>
          <a:bodyPr wrap="square">
            <a:spAutoFit/>
          </a:bodyPr>
          <a:lstStyle/>
          <a:p>
            <a:r>
              <a:rPr lang="en-US" sz="2200" b="1" dirty="0">
                <a:latin typeface="Calibri" panose="020F0502020204030204" pitchFamily="34" charset="0"/>
                <a:cs typeface="Calibri" panose="020F0502020204030204" pitchFamily="34" charset="0"/>
              </a:rPr>
              <a:t>Three-leg Method</a:t>
            </a:r>
          </a:p>
          <a:p>
            <a:r>
              <a:rPr lang="en-US" sz="2200" dirty="0">
                <a:latin typeface="Calibri" panose="020F0502020204030204" pitchFamily="34" charset="0"/>
                <a:cs typeface="Calibri" panose="020F0502020204030204" pitchFamily="34" charset="0"/>
              </a:rPr>
              <a:t>The three-leg method is a common method used when lifting large circular objects or loads that have unusual shapes where the center of gravity is hard to determine. A three-leg sling arrangement is used at three different attachment points to ensure the load remains stable and does not overload and break one leg of the sling. Using the three-leg method is also one of the safest ways to rig an asymmetrical load, because the weight of the load is equally distributed among three different points</a:t>
            </a:r>
          </a:p>
        </p:txBody>
      </p:sp>
      <p:pic>
        <p:nvPicPr>
          <p:cNvPr id="5" name="Picture 4">
            <a:extLst>
              <a:ext uri="{FF2B5EF4-FFF2-40B4-BE49-F238E27FC236}">
                <a16:creationId xmlns:a16="http://schemas.microsoft.com/office/drawing/2014/main" id="{AEEFC184-6032-42D1-80F7-9191A273D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412" y="1294606"/>
            <a:ext cx="4107872" cy="4552402"/>
          </a:xfrm>
          <a:prstGeom prst="rect">
            <a:avLst/>
          </a:prstGeom>
        </p:spPr>
      </p:pic>
    </p:spTree>
    <p:extLst>
      <p:ext uri="{BB962C8B-B14F-4D97-AF65-F5344CB8AC3E}">
        <p14:creationId xmlns:p14="http://schemas.microsoft.com/office/powerpoint/2010/main" val="396377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0048AEAD-DED3-4533-B7B8-439626F953A3}"/>
              </a:ext>
            </a:extLst>
          </p:cNvPr>
          <p:cNvSpPr txBox="1"/>
          <p:nvPr/>
        </p:nvSpPr>
        <p:spPr>
          <a:xfrm>
            <a:off x="289773" y="689078"/>
            <a:ext cx="3586767" cy="4524315"/>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Four-leg Method</a:t>
            </a:r>
          </a:p>
          <a:p>
            <a:r>
              <a:rPr lang="en-US" sz="2400" dirty="0">
                <a:latin typeface="Calibri" panose="020F0502020204030204" pitchFamily="34" charset="0"/>
                <a:cs typeface="Calibri" panose="020F0502020204030204" pitchFamily="34" charset="0"/>
              </a:rPr>
              <a:t>The four-leg method of rigging the load requires the load to be attached at four different points with four single-leg slings, two two-leg slings, or a four-legged bridle. The load is attached at a point on each end of the object or load being lifted, making a four-sided pyramid shape. </a:t>
            </a:r>
          </a:p>
        </p:txBody>
      </p:sp>
      <p:pic>
        <p:nvPicPr>
          <p:cNvPr id="5" name="Picture 4">
            <a:extLst>
              <a:ext uri="{FF2B5EF4-FFF2-40B4-BE49-F238E27FC236}">
                <a16:creationId xmlns:a16="http://schemas.microsoft.com/office/drawing/2014/main" id="{CCCDAE4E-A339-4521-BC37-4B77A6E2C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671" y="689078"/>
            <a:ext cx="4176657" cy="4672426"/>
          </a:xfrm>
          <a:prstGeom prst="rect">
            <a:avLst/>
          </a:prstGeom>
        </p:spPr>
      </p:pic>
      <p:sp>
        <p:nvSpPr>
          <p:cNvPr id="7" name="TextBox 6">
            <a:extLst>
              <a:ext uri="{FF2B5EF4-FFF2-40B4-BE49-F238E27FC236}">
                <a16:creationId xmlns:a16="http://schemas.microsoft.com/office/drawing/2014/main" id="{B6322FD0-F536-4E00-B744-2F0504341675}"/>
              </a:ext>
            </a:extLst>
          </p:cNvPr>
          <p:cNvSpPr txBox="1"/>
          <p:nvPr/>
        </p:nvSpPr>
        <p:spPr>
          <a:xfrm>
            <a:off x="289773" y="5753423"/>
            <a:ext cx="8248918" cy="830997"/>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The four-leg method is commonly used to lift wide, rectangular equipment, such as a geared machine. </a:t>
            </a:r>
          </a:p>
        </p:txBody>
      </p:sp>
    </p:spTree>
    <p:extLst>
      <p:ext uri="{BB962C8B-B14F-4D97-AF65-F5344CB8AC3E}">
        <p14:creationId xmlns:p14="http://schemas.microsoft.com/office/powerpoint/2010/main" val="3072351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Title 4"/>
          <p:cNvSpPr>
            <a:spLocks noGrp="1"/>
          </p:cNvSpPr>
          <p:nvPr>
            <p:ph type="title"/>
          </p:nvPr>
        </p:nvSpPr>
        <p:spPr>
          <a:xfrm>
            <a:off x="492919" y="499533"/>
            <a:ext cx="8079581" cy="711081"/>
          </a:xfrm>
        </p:spPr>
        <p:txBody>
          <a:bodyPr>
            <a:normAutofit/>
          </a:bodyPr>
          <a:lstStyle/>
          <a:p>
            <a:r>
              <a:rPr lang="en-US" sz="3600" dirty="0">
                <a:solidFill>
                  <a:schemeClr val="tx1"/>
                </a:solidFill>
                <a:latin typeface="Calibri" panose="020F0502020204030204" pitchFamily="34" charset="0"/>
                <a:cs typeface="Calibri" panose="020F0502020204030204" pitchFamily="34" charset="0"/>
              </a:rPr>
              <a:t>Edge Protection</a:t>
            </a:r>
          </a:p>
        </p:txBody>
      </p:sp>
      <p:pic>
        <p:nvPicPr>
          <p:cNvPr id="141316" name="Content Placeholder 12" descr="Sling cribbing_edited-1.jpg"/>
          <p:cNvPicPr>
            <a:picLocks noGrp="1" noChangeAspect="1"/>
          </p:cNvPicPr>
          <p:nvPr>
            <p:ph sz="half" idx="2"/>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648200" y="1633538"/>
            <a:ext cx="4038600" cy="4459287"/>
          </a:xfrm>
        </p:spPr>
      </p:pic>
      <p:sp>
        <p:nvSpPr>
          <p:cNvPr id="6" name="TextBox 5">
            <a:extLst>
              <a:ext uri="{FF2B5EF4-FFF2-40B4-BE49-F238E27FC236}">
                <a16:creationId xmlns:a16="http://schemas.microsoft.com/office/drawing/2014/main" id="{5FF38CB4-CB82-4FD6-9A54-0C30A1CCE070}"/>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10" name="TextBox 9">
            <a:extLst>
              <a:ext uri="{FF2B5EF4-FFF2-40B4-BE49-F238E27FC236}">
                <a16:creationId xmlns:a16="http://schemas.microsoft.com/office/drawing/2014/main" id="{193520D6-8630-4E6E-B0DD-DF6D098AF003}"/>
              </a:ext>
            </a:extLst>
          </p:cNvPr>
          <p:cNvSpPr txBox="1"/>
          <p:nvPr/>
        </p:nvSpPr>
        <p:spPr>
          <a:xfrm>
            <a:off x="225381" y="1633538"/>
            <a:ext cx="4572000" cy="4401205"/>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Padding and Blocking</a:t>
            </a:r>
          </a:p>
          <a:p>
            <a:r>
              <a:rPr lang="en-US" sz="2000" dirty="0">
                <a:latin typeface="Calibri" panose="020F0502020204030204" pitchFamily="34" charset="0"/>
                <a:cs typeface="Calibri" panose="020F0502020204030204" pitchFamily="34" charset="0"/>
              </a:rPr>
              <a:t>Where necessary, to pass a sling around sharp corners of a load, add padding or blocking. Slings hoisting lightweight loads may be padded with several layers of scrap cardboard at corners. Soft wood blocking must be used to pad slings hoisting heavy machinery and parts. White pine or other soft wood blocking allows the sling to bite in around corners, producing a longer radius bend and protecting the sling. Pre-manufactured blocking made of a polymer or Kevlar / synthetic pads may also be used.</a:t>
            </a: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12599" y="313805"/>
            <a:ext cx="8079581" cy="904264"/>
          </a:xfrm>
        </p:spPr>
        <p:txBody>
          <a:bodyPr>
            <a:normAutofit/>
          </a:bodyPr>
          <a:lstStyle/>
          <a:p>
            <a:r>
              <a:rPr lang="en-US" sz="3200" b="1" dirty="0">
                <a:solidFill>
                  <a:schemeClr val="tx1"/>
                </a:solidFill>
                <a:latin typeface="Calibri" panose="020F0502020204030204" pitchFamily="34" charset="0"/>
                <a:cs typeface="Calibri" panose="020F0502020204030204" pitchFamily="34" charset="0"/>
              </a:rPr>
              <a:t>Load Stability</a:t>
            </a:r>
          </a:p>
        </p:txBody>
      </p:sp>
      <p:sp>
        <p:nvSpPr>
          <p:cNvPr id="3" name="Content Placeholder 2"/>
          <p:cNvSpPr>
            <a:spLocks noGrp="1"/>
          </p:cNvSpPr>
          <p:nvPr>
            <p:ph sz="half" idx="1"/>
          </p:nvPr>
        </p:nvSpPr>
        <p:spPr>
          <a:xfrm>
            <a:off x="95631" y="1104970"/>
            <a:ext cx="8396549" cy="3767328"/>
          </a:xfrm>
        </p:spPr>
        <p:txBody>
          <a:bodyPr>
            <a:normAutofit/>
          </a:bodyPr>
          <a:lstStyle/>
          <a:p>
            <a:r>
              <a:rPr lang="en-US" sz="2400" dirty="0">
                <a:latin typeface="Calibri" panose="020F0502020204030204" pitchFamily="34" charset="0"/>
                <a:cs typeface="Calibri" panose="020F0502020204030204" pitchFamily="34" charset="0"/>
              </a:rPr>
              <a:t>   Capture the Center-of-Gravity</a:t>
            </a:r>
          </a:p>
          <a:p>
            <a:endParaRPr lang="en-US" sz="800" dirty="0">
              <a:latin typeface="Calibri" panose="020F0502020204030204" pitchFamily="34" charset="0"/>
              <a:cs typeface="Calibri" panose="020F0502020204030204" pitchFamily="34" charset="0"/>
            </a:endParaRPr>
          </a:p>
          <a:p>
            <a:pPr marL="342900" lvl="1"/>
            <a:r>
              <a:rPr lang="en-US" sz="2400" dirty="0">
                <a:latin typeface="Calibri" panose="020F0502020204030204" pitchFamily="34" charset="0"/>
                <a:cs typeface="Calibri" panose="020F0502020204030204" pitchFamily="34" charset="0"/>
              </a:rPr>
              <a:t>When suspended an object will always center itself under the lift point.</a:t>
            </a:r>
          </a:p>
          <a:p>
            <a:pPr marL="342900" lvl="1"/>
            <a:r>
              <a:rPr lang="en-US" sz="2400" dirty="0">
                <a:latin typeface="Calibri" panose="020F0502020204030204" pitchFamily="34" charset="0"/>
                <a:cs typeface="Calibri" panose="020F0502020204030204" pitchFamily="34" charset="0"/>
              </a:rPr>
              <a:t>Center the lift above the center of gravity, not the physical center of the object.</a:t>
            </a:r>
          </a:p>
        </p:txBody>
      </p:sp>
      <p:sp>
        <p:nvSpPr>
          <p:cNvPr id="6" name="TextBox 5">
            <a:extLst>
              <a:ext uri="{FF2B5EF4-FFF2-40B4-BE49-F238E27FC236}">
                <a16:creationId xmlns:a16="http://schemas.microsoft.com/office/drawing/2014/main" id="{A2E7FAE3-3866-46D1-9E58-8190478E80D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pic>
        <p:nvPicPr>
          <p:cNvPr id="9" name="Content Placeholder 5" descr="Rigging.jpg">
            <a:extLst>
              <a:ext uri="{FF2B5EF4-FFF2-40B4-BE49-F238E27FC236}">
                <a16:creationId xmlns:a16="http://schemas.microsoft.com/office/drawing/2014/main" id="{3D1260E3-0110-4B67-A97E-3C123572B8A6}"/>
              </a:ext>
            </a:extLst>
          </p:cNvPr>
          <p:cNvPicPr>
            <a:picLocks noChangeAspect="1"/>
          </p:cNvPicPr>
          <p:nvPr/>
        </p:nvPicPr>
        <p:blipFill>
          <a:blip r:embed="rId3" cstate="email">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a:xfrm>
            <a:off x="260998" y="3532594"/>
            <a:ext cx="4311002" cy="3271838"/>
          </a:xfrm>
          <a:prstGeom prst="rect">
            <a:avLst/>
          </a:prstGeom>
        </p:spPr>
      </p:pic>
      <p:pic>
        <p:nvPicPr>
          <p:cNvPr id="10" name="Content Placeholder 5" descr="Rigging.jpg">
            <a:extLst>
              <a:ext uri="{FF2B5EF4-FFF2-40B4-BE49-F238E27FC236}">
                <a16:creationId xmlns:a16="http://schemas.microsoft.com/office/drawing/2014/main" id="{32C2BF0E-CCFF-40ED-84B0-074958B21A95}"/>
              </a:ext>
            </a:extLst>
          </p:cNvPr>
          <p:cNvPicPr>
            <a:picLocks noGrp="1" noChangeAspect="1"/>
          </p:cNvPicPr>
          <p:nvPr>
            <p:ph sz="half" idx="2"/>
          </p:nvPr>
        </p:nvPicPr>
        <p:blipFill>
          <a:blip r:embed="rId4" cstate="email">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a:xfrm>
            <a:off x="4610873" y="3532594"/>
            <a:ext cx="4311002" cy="3271838"/>
          </a:xfrm>
        </p:spPr>
      </p:pic>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rmAutofit/>
          </a:bodyPr>
          <a:lstStyle/>
          <a:p>
            <a:r>
              <a:rPr lang="en-US" sz="2800" b="1" dirty="0">
                <a:solidFill>
                  <a:schemeClr val="tx1"/>
                </a:solidFill>
                <a:latin typeface="Calibri" panose="020F0502020204030204" pitchFamily="34" charset="0"/>
                <a:cs typeface="Calibri" panose="020F0502020204030204" pitchFamily="34" charset="0"/>
              </a:rPr>
              <a:t>Landing the Load</a:t>
            </a:r>
          </a:p>
        </p:txBody>
      </p:sp>
      <p:sp>
        <p:nvSpPr>
          <p:cNvPr id="3" name="Content Placeholder 2"/>
          <p:cNvSpPr>
            <a:spLocks noGrp="1"/>
          </p:cNvSpPr>
          <p:nvPr>
            <p:ph sz="half" idx="1"/>
          </p:nvPr>
        </p:nvSpPr>
        <p:spPr/>
        <p:txBody>
          <a:bodyPr/>
          <a:lstStyle/>
          <a:p>
            <a:pPr marL="0" indent="0">
              <a:buNone/>
            </a:pPr>
            <a:r>
              <a:rPr lang="en-US" sz="2400" dirty="0">
                <a:latin typeface="Calibri" panose="020F0502020204030204" pitchFamily="34" charset="0"/>
                <a:cs typeface="Calibri" panose="020F0502020204030204" pitchFamily="34" charset="0"/>
              </a:rPr>
              <a:t>Plan where the load will be landed before lifting.</a:t>
            </a:r>
          </a:p>
          <a:p>
            <a:pPr marL="0" indent="0">
              <a:buNone/>
            </a:pPr>
            <a:endParaRPr lang="en-US" sz="2400" dirty="0">
              <a:latin typeface="Calibri" panose="020F0502020204030204" pitchFamily="34" charset="0"/>
              <a:cs typeface="Calibri" panose="020F0502020204030204" pitchFamily="34" charset="0"/>
            </a:endParaRPr>
          </a:p>
          <a:p>
            <a:pPr marL="0" lvl="1" indent="0">
              <a:buNone/>
            </a:pPr>
            <a:r>
              <a:rPr lang="en-US" sz="2400" dirty="0">
                <a:latin typeface="Calibri" panose="020F0502020204030204" pitchFamily="34" charset="0"/>
                <a:cs typeface="Calibri" panose="020F0502020204030204" pitchFamily="34" charset="0"/>
              </a:rPr>
              <a:t>Consider the weight, type, and shape of load.</a:t>
            </a:r>
          </a:p>
          <a:p>
            <a:pPr marL="0" lvl="1" indent="0">
              <a:buNone/>
            </a:pPr>
            <a:endParaRPr lang="en-US" sz="2400" dirty="0">
              <a:latin typeface="Calibri" panose="020F0502020204030204" pitchFamily="34" charset="0"/>
              <a:cs typeface="Calibri" panose="020F0502020204030204" pitchFamily="34" charset="0"/>
            </a:endParaRPr>
          </a:p>
          <a:p>
            <a:pPr marL="0" lvl="1" indent="0">
              <a:buNone/>
            </a:pPr>
            <a:r>
              <a:rPr lang="en-US" sz="2400" dirty="0">
                <a:latin typeface="Calibri" panose="020F0502020204030204" pitchFamily="34" charset="0"/>
                <a:cs typeface="Calibri" panose="020F0502020204030204" pitchFamily="34" charset="0"/>
              </a:rPr>
              <a:t>Land the load on a firm, flat surface.</a:t>
            </a:r>
          </a:p>
          <a:p>
            <a:pPr lvl="1"/>
            <a:endParaRPr lang="en-US" dirty="0"/>
          </a:p>
        </p:txBody>
      </p:sp>
      <p:pic>
        <p:nvPicPr>
          <p:cNvPr id="166917" name="Picture 2" descr="D:\My Documents\My Pictures\Microsoft Clip Organizer\j0318842.wmf"/>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5119688" y="2316163"/>
            <a:ext cx="3095625" cy="3094037"/>
          </a:xfrm>
        </p:spPr>
      </p:pic>
      <p:sp>
        <p:nvSpPr>
          <p:cNvPr id="6" name="TextBox 5">
            <a:extLst>
              <a:ext uri="{FF2B5EF4-FFF2-40B4-BE49-F238E27FC236}">
                <a16:creationId xmlns:a16="http://schemas.microsoft.com/office/drawing/2014/main" id="{814C272C-3DB4-47E5-AC81-7F2640897C8D}"/>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normAutofit/>
          </a:bodyPr>
          <a:lstStyle/>
          <a:p>
            <a:r>
              <a:rPr lang="en-US" sz="2800" b="1" dirty="0">
                <a:solidFill>
                  <a:schemeClr val="tx1"/>
                </a:solidFill>
                <a:latin typeface="Calibri" panose="020F0502020204030204" pitchFamily="34" charset="0"/>
                <a:cs typeface="Calibri" panose="020F0502020204030204" pitchFamily="34" charset="0"/>
              </a:rPr>
              <a:t>Landing the Load</a:t>
            </a:r>
          </a:p>
        </p:txBody>
      </p:sp>
      <p:sp>
        <p:nvSpPr>
          <p:cNvPr id="3" name="Content Placeholder 2"/>
          <p:cNvSpPr>
            <a:spLocks noGrp="1"/>
          </p:cNvSpPr>
          <p:nvPr>
            <p:ph sz="half" idx="1"/>
          </p:nvPr>
        </p:nvSpPr>
        <p:spPr/>
        <p:txBody>
          <a:bodyPr>
            <a:normAutofit/>
          </a:bodyPr>
          <a:lstStyle/>
          <a:p>
            <a:pPr marL="0" indent="0">
              <a:buNone/>
            </a:pPr>
            <a:r>
              <a:rPr lang="en-US" sz="2400" dirty="0">
                <a:latin typeface="Calibri" panose="020F0502020204030204" pitchFamily="34" charset="0"/>
                <a:cs typeface="Calibri" panose="020F0502020204030204" pitchFamily="34" charset="0"/>
              </a:rPr>
              <a:t>Land load on blocks / cribbing to allow removal of slings. </a:t>
            </a:r>
          </a:p>
          <a:p>
            <a:pPr marL="0" lvl="1" indent="0">
              <a:buNone/>
            </a:pPr>
            <a:r>
              <a:rPr lang="en-US" sz="2400" dirty="0">
                <a:latin typeface="Calibri" panose="020F0502020204030204" pitchFamily="34" charset="0"/>
                <a:cs typeface="Calibri" panose="020F0502020204030204" pitchFamily="34" charset="0"/>
              </a:rPr>
              <a:t>NEVER land a load directly on the slings.</a:t>
            </a:r>
          </a:p>
          <a:p>
            <a:pPr marL="0" lvl="1" indent="0">
              <a:buNone/>
            </a:pPr>
            <a:r>
              <a:rPr lang="en-US" sz="2400" dirty="0">
                <a:latin typeface="Calibri" panose="020F0502020204030204" pitchFamily="34" charset="0"/>
                <a:cs typeface="Calibri" panose="020F0502020204030204" pitchFamily="34" charset="0"/>
              </a:rPr>
              <a:t>Chock cylindrical loads to prevent rolling.</a:t>
            </a:r>
          </a:p>
          <a:p>
            <a:pPr marL="0" indent="0">
              <a:buNone/>
            </a:pPr>
            <a:r>
              <a:rPr lang="en-US" sz="2400" dirty="0">
                <a:latin typeface="Calibri" panose="020F0502020204030204" pitchFamily="34" charset="0"/>
                <a:cs typeface="Calibri" panose="020F0502020204030204" pitchFamily="34" charset="0"/>
              </a:rPr>
              <a:t>Slowly relieve tension on hoist and rigging.</a:t>
            </a:r>
          </a:p>
        </p:txBody>
      </p:sp>
      <p:pic>
        <p:nvPicPr>
          <p:cNvPr id="167941" name="Picture 2" descr="D:\My Documents\My Pictures\Microsoft Clip Organizer\j0318842.wmf"/>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5119688" y="2316163"/>
            <a:ext cx="3095625" cy="3094037"/>
          </a:xfrm>
        </p:spPr>
      </p:pic>
      <p:sp>
        <p:nvSpPr>
          <p:cNvPr id="6" name="TextBox 5">
            <a:extLst>
              <a:ext uri="{FF2B5EF4-FFF2-40B4-BE49-F238E27FC236}">
                <a16:creationId xmlns:a16="http://schemas.microsoft.com/office/drawing/2014/main" id="{DD24DEE7-FAFA-4EF7-B63A-53A1AC3F3205}"/>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AAF0142-8F9E-4142-BC4A-E735ED9C02ED}"/>
              </a:ext>
            </a:extLst>
          </p:cNvPr>
          <p:cNvSpPr txBox="1"/>
          <p:nvPr/>
        </p:nvSpPr>
        <p:spPr>
          <a:xfrm>
            <a:off x="405684" y="558728"/>
            <a:ext cx="7089820" cy="5447645"/>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Knowledge Check</a:t>
            </a: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A sling applied so it is prevented from tightening around a load is called a  ___ hitch?  </a:t>
            </a:r>
          </a:p>
          <a:p>
            <a:r>
              <a:rPr lang="en-US" sz="2400" dirty="0">
                <a:latin typeface="Calibri" panose="020F0502020204030204" pitchFamily="34" charset="0"/>
                <a:cs typeface="Calibri" panose="020F0502020204030204" pitchFamily="34" charset="0"/>
              </a:rPr>
              <a:t>   </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startAt="2"/>
            </a:pPr>
            <a:r>
              <a:rPr lang="en-US" sz="2400" dirty="0">
                <a:latin typeface="Calibri" panose="020F0502020204030204" pitchFamily="34" charset="0"/>
                <a:cs typeface="Calibri" panose="020F0502020204030204" pitchFamily="34" charset="0"/>
              </a:rPr>
              <a:t>A sling applied to tighten around a load as tension is applied is called a  ____ hitch? </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3.   Slings must be  ___ at sharp corners.</a:t>
            </a:r>
          </a:p>
          <a:p>
            <a:endParaRPr lang="en-US"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9530675-5E76-4E5C-A096-DC9E9431CD8F}"/>
              </a:ext>
            </a:extLst>
          </p:cNvPr>
          <p:cNvSpPr txBox="1"/>
          <p:nvPr/>
        </p:nvSpPr>
        <p:spPr>
          <a:xfrm>
            <a:off x="830687" y="2475036"/>
            <a:ext cx="276895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Basket or vertical</a:t>
            </a:r>
          </a:p>
        </p:txBody>
      </p:sp>
      <p:sp>
        <p:nvSpPr>
          <p:cNvPr id="8" name="TextBox 7">
            <a:extLst>
              <a:ext uri="{FF2B5EF4-FFF2-40B4-BE49-F238E27FC236}">
                <a16:creationId xmlns:a16="http://schemas.microsoft.com/office/drawing/2014/main" id="{24C24E14-02DD-491F-9E36-7140C25B3A6D}"/>
              </a:ext>
            </a:extLst>
          </p:cNvPr>
          <p:cNvSpPr txBox="1"/>
          <p:nvPr/>
        </p:nvSpPr>
        <p:spPr>
          <a:xfrm>
            <a:off x="830687" y="4240704"/>
            <a:ext cx="119129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Choker</a:t>
            </a:r>
          </a:p>
        </p:txBody>
      </p:sp>
      <p:sp>
        <p:nvSpPr>
          <p:cNvPr id="3" name="TextBox 2">
            <a:extLst>
              <a:ext uri="{FF2B5EF4-FFF2-40B4-BE49-F238E27FC236}">
                <a16:creationId xmlns:a16="http://schemas.microsoft.com/office/drawing/2014/main" id="{A8D6D50D-8E39-4F24-9A1C-31256EB8CCFC}"/>
              </a:ext>
            </a:extLst>
          </p:cNvPr>
          <p:cNvSpPr txBox="1"/>
          <p:nvPr/>
        </p:nvSpPr>
        <p:spPr>
          <a:xfrm>
            <a:off x="830687" y="5775539"/>
            <a:ext cx="1123834"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Padded</a:t>
            </a:r>
          </a:p>
        </p:txBody>
      </p:sp>
    </p:spTree>
    <p:extLst>
      <p:ext uri="{BB962C8B-B14F-4D97-AF65-F5344CB8AC3E}">
        <p14:creationId xmlns:p14="http://schemas.microsoft.com/office/powerpoint/2010/main" val="39253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B630D3-83F2-4722-9C2D-E379F8EFA9CD}"/>
              </a:ext>
            </a:extLst>
          </p:cNvPr>
          <p:cNvSpPr>
            <a:spLocks noGrp="1"/>
          </p:cNvSpPr>
          <p:nvPr>
            <p:ph idx="1"/>
          </p:nvPr>
        </p:nvSpPr>
        <p:spPr>
          <a:xfrm>
            <a:off x="-42919" y="909765"/>
            <a:ext cx="8778672" cy="1589126"/>
          </a:xfrm>
        </p:spPr>
        <p:txBody>
          <a:bodyPr>
            <a:normAutofit/>
          </a:bodyPr>
          <a:lstStyle/>
          <a:p>
            <a:pPr marL="171450" lvl="1" indent="0">
              <a:buNone/>
            </a:pPr>
            <a:r>
              <a:rPr lang="en-US" sz="2700" b="1" dirty="0"/>
              <a:t>What are some types of manual and power hoisting equipment used for rigging and hoisting?</a:t>
            </a:r>
          </a:p>
        </p:txBody>
      </p:sp>
      <p:pic>
        <p:nvPicPr>
          <p:cNvPr id="7" name="Picture 6">
            <a:extLst>
              <a:ext uri="{FF2B5EF4-FFF2-40B4-BE49-F238E27FC236}">
                <a16:creationId xmlns:a16="http://schemas.microsoft.com/office/drawing/2014/main" id="{F82EFB38-4E5A-44FC-B3DD-E7C5E77F9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037" y="1985201"/>
            <a:ext cx="1457355" cy="2046690"/>
          </a:xfrm>
          <a:prstGeom prst="rect">
            <a:avLst/>
          </a:prstGeom>
        </p:spPr>
      </p:pic>
      <p:pic>
        <p:nvPicPr>
          <p:cNvPr id="10" name="Picture 9">
            <a:extLst>
              <a:ext uri="{FF2B5EF4-FFF2-40B4-BE49-F238E27FC236}">
                <a16:creationId xmlns:a16="http://schemas.microsoft.com/office/drawing/2014/main" id="{F3C4EF0E-10B4-411E-93A2-DD7910012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461" y="2073167"/>
            <a:ext cx="1389077" cy="1958724"/>
          </a:xfrm>
          <a:prstGeom prst="rect">
            <a:avLst/>
          </a:prstGeom>
        </p:spPr>
      </p:pic>
      <p:pic>
        <p:nvPicPr>
          <p:cNvPr id="17" name="Picture 16">
            <a:extLst>
              <a:ext uri="{FF2B5EF4-FFF2-40B4-BE49-F238E27FC236}">
                <a16:creationId xmlns:a16="http://schemas.microsoft.com/office/drawing/2014/main" id="{8DE9DD60-4C16-4C9B-8443-460E19213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894" y="2099190"/>
            <a:ext cx="1252184" cy="2028384"/>
          </a:xfrm>
          <a:prstGeom prst="rect">
            <a:avLst/>
          </a:prstGeom>
        </p:spPr>
      </p:pic>
      <p:pic>
        <p:nvPicPr>
          <p:cNvPr id="19" name="Picture 18">
            <a:extLst>
              <a:ext uri="{FF2B5EF4-FFF2-40B4-BE49-F238E27FC236}">
                <a16:creationId xmlns:a16="http://schemas.microsoft.com/office/drawing/2014/main" id="{E71D8EAB-5D62-4CF1-9428-EDD2B9933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6806" y="4453783"/>
            <a:ext cx="2546000" cy="1464497"/>
          </a:xfrm>
          <a:prstGeom prst="rect">
            <a:avLst/>
          </a:prstGeom>
        </p:spPr>
      </p:pic>
      <p:pic>
        <p:nvPicPr>
          <p:cNvPr id="21" name="Picture 20">
            <a:extLst>
              <a:ext uri="{FF2B5EF4-FFF2-40B4-BE49-F238E27FC236}">
                <a16:creationId xmlns:a16="http://schemas.microsoft.com/office/drawing/2014/main" id="{44FD9C28-E866-44F7-8E8D-25A1FBD102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5517" y="4781187"/>
            <a:ext cx="2079095" cy="1546807"/>
          </a:xfrm>
          <a:prstGeom prst="rect">
            <a:avLst/>
          </a:prstGeom>
        </p:spPr>
      </p:pic>
      <p:pic>
        <p:nvPicPr>
          <p:cNvPr id="23" name="Picture 22">
            <a:extLst>
              <a:ext uri="{FF2B5EF4-FFF2-40B4-BE49-F238E27FC236}">
                <a16:creationId xmlns:a16="http://schemas.microsoft.com/office/drawing/2014/main" id="{87B3F3B9-4CB8-4D3F-AB14-F90691B6CE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9211" y="4484871"/>
            <a:ext cx="1078968" cy="2139440"/>
          </a:xfrm>
          <a:prstGeom prst="rect">
            <a:avLst/>
          </a:prstGeom>
        </p:spPr>
      </p:pic>
      <p:pic>
        <p:nvPicPr>
          <p:cNvPr id="25" name="Picture 24">
            <a:extLst>
              <a:ext uri="{FF2B5EF4-FFF2-40B4-BE49-F238E27FC236}">
                <a16:creationId xmlns:a16="http://schemas.microsoft.com/office/drawing/2014/main" id="{014DA202-11AF-4294-91F5-C214DEF438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54" y="5035185"/>
            <a:ext cx="2331563" cy="1589126"/>
          </a:xfrm>
          <a:prstGeom prst="rect">
            <a:avLst/>
          </a:prstGeom>
        </p:spPr>
      </p:pic>
      <p:sp>
        <p:nvSpPr>
          <p:cNvPr id="13" name="TextBox 12">
            <a:extLst>
              <a:ext uri="{FF2B5EF4-FFF2-40B4-BE49-F238E27FC236}">
                <a16:creationId xmlns:a16="http://schemas.microsoft.com/office/drawing/2014/main" id="{6D1357C4-7612-4F99-BD01-FEF3EB8E264E}"/>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128554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pic>
        <p:nvPicPr>
          <p:cNvPr id="3" name="Picture 2">
            <a:extLst>
              <a:ext uri="{FF2B5EF4-FFF2-40B4-BE49-F238E27FC236}">
                <a16:creationId xmlns:a16="http://schemas.microsoft.com/office/drawing/2014/main" id="{54D60FB0-D1E5-4709-A61C-C6F0FD1524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4575" y="590817"/>
            <a:ext cx="4618390" cy="6063057"/>
          </a:xfrm>
          <a:prstGeom prst="rect">
            <a:avLst/>
          </a:prstGeom>
        </p:spPr>
      </p:pic>
      <p:sp>
        <p:nvSpPr>
          <p:cNvPr id="5" name="TextBox 4">
            <a:extLst>
              <a:ext uri="{FF2B5EF4-FFF2-40B4-BE49-F238E27FC236}">
                <a16:creationId xmlns:a16="http://schemas.microsoft.com/office/drawing/2014/main" id="{369426E0-BDA9-4C27-BB3A-7F993688AF21}"/>
              </a:ext>
            </a:extLst>
          </p:cNvPr>
          <p:cNvSpPr txBox="1"/>
          <p:nvPr/>
        </p:nvSpPr>
        <p:spPr>
          <a:xfrm>
            <a:off x="121035" y="590817"/>
            <a:ext cx="4077478" cy="5596404"/>
          </a:xfrm>
          <a:prstGeom prst="rect">
            <a:avLst/>
          </a:prstGeom>
          <a:noFill/>
        </p:spPr>
        <p:txBody>
          <a:bodyPr wrap="square">
            <a:spAutoFit/>
          </a:bodyPr>
          <a:lstStyle/>
          <a:p>
            <a:pPr marL="76200" marR="0">
              <a:spcBef>
                <a:spcPts val="210"/>
              </a:spcBef>
              <a:spcAft>
                <a:spcPts val="0"/>
              </a:spcAft>
            </a:pPr>
            <a:r>
              <a:rPr lang="en-US" sz="2400" b="1" u="sng" kern="0" dirty="0">
                <a:effectLst/>
                <a:latin typeface="Arial" panose="020B0604020202020204" pitchFamily="34" charset="0"/>
                <a:ea typeface="Arial" panose="020B0604020202020204" pitchFamily="34" charset="0"/>
                <a:cs typeface="Arial" panose="020B0604020202020204" pitchFamily="34" charset="0"/>
              </a:rPr>
              <a:t>Ropes</a:t>
            </a:r>
          </a:p>
          <a:p>
            <a:pPr marL="76200" marR="0">
              <a:spcBef>
                <a:spcPts val="210"/>
              </a:spcBef>
              <a:spcAft>
                <a:spcPts val="0"/>
              </a:spcAft>
            </a:pPr>
            <a:endParaRPr lang="en-US" sz="1000" b="1" u="sng" kern="0" dirty="0">
              <a:effectLst/>
              <a:latin typeface="Arial" panose="020B0604020202020204" pitchFamily="34" charset="0"/>
              <a:ea typeface="Arial" panose="020B0604020202020204" pitchFamily="34" charset="0"/>
              <a:cs typeface="Arial" panose="020B0604020202020204" pitchFamily="34" charset="0"/>
            </a:endParaRPr>
          </a:p>
          <a:p>
            <a:r>
              <a:rPr lang="en-US" sz="2400" dirty="0">
                <a:effectLst/>
                <a:latin typeface="Calibri" panose="020F0502020204030204" pitchFamily="34" charset="0"/>
                <a:ea typeface="SimSun" panose="02010600030101010101" pitchFamily="2" charset="-122"/>
                <a:cs typeface="Arial" panose="020B0604020202020204" pitchFamily="34" charset="0"/>
              </a:rPr>
              <a:t>Natural, synthetic, and steel ropes are all used to hoist loads in the elevator industry. The type of rope chosen to hoist a particular load varies depending on the characteristics of the load and the environmental conditions on the jobsite. </a:t>
            </a:r>
          </a:p>
          <a:p>
            <a:endParaRPr lang="en-US" sz="1000" dirty="0">
              <a:latin typeface="Calibri" panose="020F0502020204030204" pitchFamily="34" charset="0"/>
              <a:ea typeface="SimSun" panose="02010600030101010101" pitchFamily="2" charset="-122"/>
              <a:cs typeface="Arial" panose="020B0604020202020204" pitchFamily="34" charset="0"/>
            </a:endParaRPr>
          </a:p>
          <a:p>
            <a:r>
              <a:rPr lang="en-US" sz="2400" dirty="0">
                <a:latin typeface="Calibri" panose="020F0502020204030204" pitchFamily="34" charset="0"/>
                <a:ea typeface="SimSun" panose="02010600030101010101" pitchFamily="2" charset="-122"/>
                <a:cs typeface="Arial" panose="020B0604020202020204" pitchFamily="34" charset="0"/>
              </a:rPr>
              <a:t>It’s important to know the difference between rope types and identify which are safe to use for hoisting. </a:t>
            </a:r>
            <a:endParaRPr lang="en-US" sz="2400" dirty="0"/>
          </a:p>
        </p:txBody>
      </p:sp>
    </p:spTree>
    <p:extLst>
      <p:ext uri="{BB962C8B-B14F-4D97-AF65-F5344CB8AC3E}">
        <p14:creationId xmlns:p14="http://schemas.microsoft.com/office/powerpoint/2010/main" val="584380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4D740730-FA46-4B7C-991F-CFF205E63E74}"/>
              </a:ext>
            </a:extLst>
          </p:cNvPr>
          <p:cNvSpPr txBox="1"/>
          <p:nvPr/>
        </p:nvSpPr>
        <p:spPr>
          <a:xfrm>
            <a:off x="354169" y="400110"/>
            <a:ext cx="4572000" cy="2215991"/>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Manual Hoisting Equipment</a:t>
            </a:r>
          </a:p>
          <a:p>
            <a:endParaRPr lang="en-US" sz="1000" b="1"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Well Wheel</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Basic hand hoisting devices use a hemp or synthetic fiber rope. The simplest is the well wheel </a:t>
            </a:r>
          </a:p>
        </p:txBody>
      </p:sp>
      <p:pic>
        <p:nvPicPr>
          <p:cNvPr id="5" name="Picture 4">
            <a:extLst>
              <a:ext uri="{FF2B5EF4-FFF2-40B4-BE49-F238E27FC236}">
                <a16:creationId xmlns:a16="http://schemas.microsoft.com/office/drawing/2014/main" id="{4DB8F23B-4A8C-4C80-9EEB-79E442E12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955" y="674844"/>
            <a:ext cx="3412667" cy="5571410"/>
          </a:xfrm>
          <a:prstGeom prst="rect">
            <a:avLst/>
          </a:prstGeom>
        </p:spPr>
      </p:pic>
      <p:sp>
        <p:nvSpPr>
          <p:cNvPr id="7" name="TextBox 6">
            <a:extLst>
              <a:ext uri="{FF2B5EF4-FFF2-40B4-BE49-F238E27FC236}">
                <a16:creationId xmlns:a16="http://schemas.microsoft.com/office/drawing/2014/main" id="{D7FBA618-FAD1-4C04-91DF-77C56DC30411}"/>
              </a:ext>
            </a:extLst>
          </p:cNvPr>
          <p:cNvSpPr txBox="1"/>
          <p:nvPr/>
        </p:nvSpPr>
        <p:spPr>
          <a:xfrm>
            <a:off x="354169" y="2703016"/>
            <a:ext cx="4572000" cy="4154984"/>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A well wheel consists of a large diameter grooved wheel or sheave enclosed in a frame. Wheel diameter is commonly between 12" and 16". A long rope is passed over the wheel, with the groove keeping it in place. Attached to one end is a hook for the load. The other end is free. A person at a lower level pulls the rope, hoisting the load. </a:t>
            </a:r>
          </a:p>
        </p:txBody>
      </p:sp>
    </p:spTree>
    <p:extLst>
      <p:ext uri="{BB962C8B-B14F-4D97-AF65-F5344CB8AC3E}">
        <p14:creationId xmlns:p14="http://schemas.microsoft.com/office/powerpoint/2010/main" val="3468713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8E6C0BFF-69C8-4F54-95C9-D248AD4FD2F3}"/>
              </a:ext>
            </a:extLst>
          </p:cNvPr>
          <p:cNvSpPr txBox="1"/>
          <p:nvPr/>
        </p:nvSpPr>
        <p:spPr>
          <a:xfrm>
            <a:off x="241188" y="571814"/>
            <a:ext cx="4887533" cy="6001643"/>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Chain Falls</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Spur geared chain falls are the standard in elevator work. Safety latches are required on the top and bottom hooks. Spur geared chain falls are available in capacities from 500 lbs. to 12 or 15 tons. Use a chain fall of sufficient capacity for the load you intend to lift, and when in doubt– go big! Never overload any type of hoist.</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Load picking distance of a spur geared chain fall is limited only by the length of the load chain (also called the drop chain). </a:t>
            </a:r>
          </a:p>
        </p:txBody>
      </p:sp>
      <p:pic>
        <p:nvPicPr>
          <p:cNvPr id="5" name="Picture 4">
            <a:extLst>
              <a:ext uri="{FF2B5EF4-FFF2-40B4-BE49-F238E27FC236}">
                <a16:creationId xmlns:a16="http://schemas.microsoft.com/office/drawing/2014/main" id="{47E01877-8E92-4986-9D73-5BBA3A613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5724" y="1564937"/>
            <a:ext cx="3397088" cy="4373088"/>
          </a:xfrm>
          <a:prstGeom prst="rect">
            <a:avLst/>
          </a:prstGeom>
        </p:spPr>
      </p:pic>
    </p:spTree>
    <p:extLst>
      <p:ext uri="{BB962C8B-B14F-4D97-AF65-F5344CB8AC3E}">
        <p14:creationId xmlns:p14="http://schemas.microsoft.com/office/powerpoint/2010/main" val="1264693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63C9CC19-E740-4CEE-ADFA-957FD5D74838}"/>
              </a:ext>
            </a:extLst>
          </p:cNvPr>
          <p:cNvSpPr txBox="1"/>
          <p:nvPr/>
        </p:nvSpPr>
        <p:spPr>
          <a:xfrm>
            <a:off x="218940" y="756539"/>
            <a:ext cx="8706118" cy="1569660"/>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Chain falls are also made with hooks fitted with a sprocket wheel. The load chain drops down, passes through the sprocket, and dead-ends back at the hoist. This is called a compound pick. It cuts hoisting speed in half but doubles the capacity. </a:t>
            </a:r>
          </a:p>
        </p:txBody>
      </p:sp>
      <p:pic>
        <p:nvPicPr>
          <p:cNvPr id="5" name="Picture 4">
            <a:extLst>
              <a:ext uri="{FF2B5EF4-FFF2-40B4-BE49-F238E27FC236}">
                <a16:creationId xmlns:a16="http://schemas.microsoft.com/office/drawing/2014/main" id="{DAF50F38-4765-46D0-A237-292493D69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838" y="2682628"/>
            <a:ext cx="5806323" cy="3913971"/>
          </a:xfrm>
          <a:prstGeom prst="rect">
            <a:avLst/>
          </a:prstGeom>
        </p:spPr>
      </p:pic>
    </p:spTree>
    <p:extLst>
      <p:ext uri="{BB962C8B-B14F-4D97-AF65-F5344CB8AC3E}">
        <p14:creationId xmlns:p14="http://schemas.microsoft.com/office/powerpoint/2010/main" val="2548555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CDD2A1A4-53CF-4D78-88DD-EABC8B189148}"/>
              </a:ext>
            </a:extLst>
          </p:cNvPr>
          <p:cNvSpPr txBox="1"/>
          <p:nvPr/>
        </p:nvSpPr>
        <p:spPr>
          <a:xfrm>
            <a:off x="321972" y="606869"/>
            <a:ext cx="4726546" cy="5878532"/>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Lever Hoists</a:t>
            </a:r>
          </a:p>
          <a:p>
            <a:endParaRPr lang="en-US" sz="8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Lever hoists are useful for raising loads short distances. Lever hoists are known by many different names, two of the most common being come-along  and Coffing hoist .</a:t>
            </a:r>
          </a:p>
          <a:p>
            <a:r>
              <a:rPr lang="en-US" sz="2400" dirty="0">
                <a:latin typeface="Calibri" panose="020F0502020204030204" pitchFamily="34" charset="0"/>
                <a:cs typeface="Calibri" panose="020F0502020204030204" pitchFamily="34" charset="0"/>
              </a:rPr>
              <a:t>The load-carrying member of a lever hoist may be wire rope, sprocket chain, or link chain.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rope lever hoists are light duty; commonly, 300-500 lbs. They can be used in motor removal and replacement and are often employed during freight door installations. </a:t>
            </a:r>
          </a:p>
        </p:txBody>
      </p:sp>
      <p:pic>
        <p:nvPicPr>
          <p:cNvPr id="5" name="Picture 4">
            <a:extLst>
              <a:ext uri="{FF2B5EF4-FFF2-40B4-BE49-F238E27FC236}">
                <a16:creationId xmlns:a16="http://schemas.microsoft.com/office/drawing/2014/main" id="{15338770-B301-4D83-8179-D9FC2A2FC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522" y="1380490"/>
            <a:ext cx="3498714" cy="4660051"/>
          </a:xfrm>
          <a:prstGeom prst="rect">
            <a:avLst/>
          </a:prstGeom>
        </p:spPr>
      </p:pic>
    </p:spTree>
    <p:extLst>
      <p:ext uri="{BB962C8B-B14F-4D97-AF65-F5344CB8AC3E}">
        <p14:creationId xmlns:p14="http://schemas.microsoft.com/office/powerpoint/2010/main" val="3873828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7087FA07-59AE-48F8-9F49-CC8705C6DAA9}"/>
              </a:ext>
            </a:extLst>
          </p:cNvPr>
          <p:cNvSpPr txBox="1"/>
          <p:nvPr/>
        </p:nvSpPr>
        <p:spPr>
          <a:xfrm>
            <a:off x="315532" y="400110"/>
            <a:ext cx="8738316" cy="3323987"/>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Power Hoisting Equipment</a:t>
            </a:r>
          </a:p>
          <a:p>
            <a:endParaRPr lang="en-US" sz="1000" b="1" dirty="0">
              <a:latin typeface="Calibri" panose="020F0502020204030204" pitchFamily="34" charset="0"/>
              <a:cs typeface="Calibri" panose="020F0502020204030204" pitchFamily="34" charset="0"/>
            </a:endParaRPr>
          </a:p>
          <a:p>
            <a:r>
              <a:rPr lang="en-US" sz="2200" b="1" u="sng" dirty="0">
                <a:latin typeface="Calibri" panose="020F0502020204030204" pitchFamily="34" charset="0"/>
                <a:cs typeface="Calibri" panose="020F0502020204030204" pitchFamily="34" charset="0"/>
              </a:rPr>
              <a:t>Capstans</a:t>
            </a:r>
          </a:p>
          <a:p>
            <a:r>
              <a:rPr lang="en-US" sz="2200" dirty="0">
                <a:latin typeface="Calibri" panose="020F0502020204030204" pitchFamily="34" charset="0"/>
                <a:cs typeface="Calibri" panose="020F0502020204030204" pitchFamily="34" charset="0"/>
              </a:rPr>
              <a:t>The lifting power of a well wheel may be increased by using a capstan . A capstan is a power-driven metal drum or spool having wide flanges at each end. The drum surface is polished smooth.</a:t>
            </a:r>
          </a:p>
          <a:p>
            <a:r>
              <a:rPr lang="en-US" sz="2200" dirty="0">
                <a:latin typeface="Calibri" panose="020F0502020204030204" pitchFamily="34" charset="0"/>
                <a:cs typeface="Calibri" panose="020F0502020204030204" pitchFamily="34" charset="0"/>
              </a:rPr>
              <a:t>Capstans are intended for use with fiber rope and cannot be used with wire rope. Attempting to use wire rope on a capstan will result in accidents, injury, and damaged equipment. Only use a constant pressure switch to operate capstans such as the momentary foot switch shown.</a:t>
            </a:r>
          </a:p>
        </p:txBody>
      </p:sp>
      <p:pic>
        <p:nvPicPr>
          <p:cNvPr id="5" name="Picture 4">
            <a:extLst>
              <a:ext uri="{FF2B5EF4-FFF2-40B4-BE49-F238E27FC236}">
                <a16:creationId xmlns:a16="http://schemas.microsoft.com/office/drawing/2014/main" id="{04E58804-E104-40D7-87C4-D12761ADD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32" y="4062651"/>
            <a:ext cx="4383404" cy="2659487"/>
          </a:xfrm>
          <a:prstGeom prst="rect">
            <a:avLst/>
          </a:prstGeom>
        </p:spPr>
      </p:pic>
      <p:pic>
        <p:nvPicPr>
          <p:cNvPr id="6" name="Picture 5">
            <a:extLst>
              <a:ext uri="{FF2B5EF4-FFF2-40B4-BE49-F238E27FC236}">
                <a16:creationId xmlns:a16="http://schemas.microsoft.com/office/drawing/2014/main" id="{52CF788E-6CD6-4283-902F-87AB8AB61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932" y="4027977"/>
            <a:ext cx="4238735" cy="2694161"/>
          </a:xfrm>
          <a:prstGeom prst="rect">
            <a:avLst/>
          </a:prstGeom>
        </p:spPr>
      </p:pic>
    </p:spTree>
    <p:extLst>
      <p:ext uri="{BB962C8B-B14F-4D97-AF65-F5344CB8AC3E}">
        <p14:creationId xmlns:p14="http://schemas.microsoft.com/office/powerpoint/2010/main" val="2389597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CCF8E7E-DCE8-496C-A73B-68C53258F9D8}"/>
              </a:ext>
            </a:extLst>
          </p:cNvPr>
          <p:cNvSpPr txBox="1"/>
          <p:nvPr/>
        </p:nvSpPr>
        <p:spPr>
          <a:xfrm>
            <a:off x="168310" y="426515"/>
            <a:ext cx="4860889" cy="4524315"/>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Power Winches</a:t>
            </a:r>
          </a:p>
          <a:p>
            <a:r>
              <a:rPr lang="en-US" sz="2000" dirty="0">
                <a:latin typeface="Calibri" panose="020F0502020204030204" pitchFamily="34" charset="0"/>
                <a:cs typeface="Calibri" panose="020F0502020204030204" pitchFamily="34" charset="0"/>
              </a:rPr>
              <a:t>On a low-rise, single car installation, a chain fall is generally sufficient for hoisting. On a high-rise installation, or when several elevators are being installed, a power winch  is often used. The power winch consists of an electric motor or a gasoline engine driving a drum through a gearbox. The drum is large enough to contain several hundred feet of wire rope. </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The gearbox provides forward and reverse gears for hoisting or lowering. The gearbox also includes a free-wheel setting to allow rapid paying out of the wire rope.</a:t>
            </a:r>
          </a:p>
        </p:txBody>
      </p:sp>
      <p:pic>
        <p:nvPicPr>
          <p:cNvPr id="5" name="Picture 4">
            <a:extLst>
              <a:ext uri="{FF2B5EF4-FFF2-40B4-BE49-F238E27FC236}">
                <a16:creationId xmlns:a16="http://schemas.microsoft.com/office/drawing/2014/main" id="{A90AF4B2-5096-4DF7-8339-F8C00A8E5879}"/>
              </a:ext>
            </a:extLst>
          </p:cNvPr>
          <p:cNvPicPr>
            <a:picLocks noChangeAspect="1"/>
          </p:cNvPicPr>
          <p:nvPr/>
        </p:nvPicPr>
        <p:blipFill>
          <a:blip r:embed="rId2"/>
          <a:stretch>
            <a:fillRect/>
          </a:stretch>
        </p:blipFill>
        <p:spPr>
          <a:xfrm>
            <a:off x="5132070" y="552185"/>
            <a:ext cx="3843619" cy="4080451"/>
          </a:xfrm>
          <a:prstGeom prst="rect">
            <a:avLst/>
          </a:prstGeom>
        </p:spPr>
      </p:pic>
      <p:sp>
        <p:nvSpPr>
          <p:cNvPr id="6" name="TextBox 5">
            <a:extLst>
              <a:ext uri="{FF2B5EF4-FFF2-40B4-BE49-F238E27FC236}">
                <a16:creationId xmlns:a16="http://schemas.microsoft.com/office/drawing/2014/main" id="{DE041455-2BCC-42C0-89B2-B4F6F80980C3}"/>
              </a:ext>
            </a:extLst>
          </p:cNvPr>
          <p:cNvSpPr txBox="1"/>
          <p:nvPr/>
        </p:nvSpPr>
        <p:spPr>
          <a:xfrm>
            <a:off x="168310" y="5197624"/>
            <a:ext cx="8701370" cy="1723549"/>
          </a:xfrm>
          <a:prstGeom prst="rect">
            <a:avLst/>
          </a:prstGeom>
          <a:noFill/>
        </p:spPr>
        <p:txBody>
          <a:bodyPr wrap="square">
            <a:spAutoFit/>
          </a:bodyPr>
          <a:lstStyle/>
          <a:p>
            <a:endParaRPr lang="en-US" sz="6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Wire rope used for hoisting must be visually inspected before each day's use by a designated person. Always check the twists or lay of the wire rope. It is not sufficient to check only the condition of the wire rope; end fittings and other components should also be inspected for any damage that could make the sling unsafe. </a:t>
            </a:r>
          </a:p>
        </p:txBody>
      </p:sp>
      <p:sp>
        <p:nvSpPr>
          <p:cNvPr id="8" name="TextBox 7">
            <a:extLst>
              <a:ext uri="{FF2B5EF4-FFF2-40B4-BE49-F238E27FC236}">
                <a16:creationId xmlns:a16="http://schemas.microsoft.com/office/drawing/2014/main" id="{7E513475-B9FD-411A-8E06-479B8837C103}"/>
              </a:ext>
            </a:extLst>
          </p:cNvPr>
          <p:cNvSpPr txBox="1"/>
          <p:nvPr/>
        </p:nvSpPr>
        <p:spPr>
          <a:xfrm>
            <a:off x="168310" y="4902850"/>
            <a:ext cx="8807379" cy="400110"/>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A brake is included on the winch to hold the load whenever hoisting is interrupted. </a:t>
            </a:r>
          </a:p>
        </p:txBody>
      </p:sp>
    </p:spTree>
    <p:extLst>
      <p:ext uri="{BB962C8B-B14F-4D97-AF65-F5344CB8AC3E}">
        <p14:creationId xmlns:p14="http://schemas.microsoft.com/office/powerpoint/2010/main" val="13341514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A1B74221-FE7D-4F12-8FD6-63EC2573D7D5}"/>
              </a:ext>
            </a:extLst>
          </p:cNvPr>
          <p:cNvSpPr txBox="1"/>
          <p:nvPr/>
        </p:nvSpPr>
        <p:spPr>
          <a:xfrm>
            <a:off x="296215" y="735245"/>
            <a:ext cx="8628844" cy="5632311"/>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Electric Chain Fall</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Electric chain falls provide power hoisting but are not widely used in elevator installation for several reasons. First, the initial cost is high, and they are very heavy. The weight is considerably greater than hand operated falls of similar capacity. It is therefore a great deal more difficult to hang the fall, or to move it as necessary. Most electric chain falls require 220 V electric power. On some installations, 110 V electric power is all that is available until quite late in the construction schedule. Hoisting speed is very slow when compared to a winch. Also, the electric chain fall may not withstand use in a dusty construction environment unless specifically designed for that purpose. </a:t>
            </a:r>
          </a:p>
          <a:p>
            <a:r>
              <a:rPr lang="en-US" sz="2400" dirty="0">
                <a:latin typeface="Calibri" panose="020F0502020204030204" pitchFamily="34" charset="0"/>
                <a:cs typeface="Calibri" panose="020F0502020204030204" pitchFamily="34" charset="0"/>
              </a:rPr>
              <a:t>For these and other reasons, you are not likely to see electric chain falls in general use on elevator installations. </a:t>
            </a:r>
          </a:p>
        </p:txBody>
      </p:sp>
    </p:spTree>
    <p:extLst>
      <p:ext uri="{BB962C8B-B14F-4D97-AF65-F5344CB8AC3E}">
        <p14:creationId xmlns:p14="http://schemas.microsoft.com/office/powerpoint/2010/main" val="2461303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95F2B861-223E-42C3-9006-F5C275CFDE61}"/>
              </a:ext>
            </a:extLst>
          </p:cNvPr>
          <p:cNvSpPr txBox="1"/>
          <p:nvPr/>
        </p:nvSpPr>
        <p:spPr>
          <a:xfrm>
            <a:off x="379927" y="806800"/>
            <a:ext cx="8133008" cy="2677656"/>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Chain Fall Driver</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 hand-operated chain fall can be driven by a power-operated chain fall driver. The chain fall driver is powered by a small electric motor. Forward and reverse push buttons, as well as an emergency stop button, are fitted in the control box. The capstan shown includes a chain driver attachment.</a:t>
            </a:r>
          </a:p>
        </p:txBody>
      </p:sp>
      <p:pic>
        <p:nvPicPr>
          <p:cNvPr id="5" name="Picture 4">
            <a:extLst>
              <a:ext uri="{FF2B5EF4-FFF2-40B4-BE49-F238E27FC236}">
                <a16:creationId xmlns:a16="http://schemas.microsoft.com/office/drawing/2014/main" id="{0095C468-050F-4497-8B65-D1112CB8A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995" y="3703396"/>
            <a:ext cx="4530872" cy="3027589"/>
          </a:xfrm>
          <a:prstGeom prst="rect">
            <a:avLst/>
          </a:prstGeom>
        </p:spPr>
      </p:pic>
      <p:sp>
        <p:nvSpPr>
          <p:cNvPr id="3" name="Flowchart: Connector 2">
            <a:extLst>
              <a:ext uri="{FF2B5EF4-FFF2-40B4-BE49-F238E27FC236}">
                <a16:creationId xmlns:a16="http://schemas.microsoft.com/office/drawing/2014/main" id="{76392026-AAB8-4FF6-AFE5-A0BCE0D9723C}"/>
              </a:ext>
            </a:extLst>
          </p:cNvPr>
          <p:cNvSpPr/>
          <p:nvPr/>
        </p:nvSpPr>
        <p:spPr>
          <a:xfrm>
            <a:off x="2562895" y="4584878"/>
            <a:ext cx="1365162" cy="1466322"/>
          </a:xfrm>
          <a:prstGeom prst="flowChartConnec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249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AAF0142-8F9E-4142-BC4A-E735ED9C02ED}"/>
              </a:ext>
            </a:extLst>
          </p:cNvPr>
          <p:cNvSpPr txBox="1"/>
          <p:nvPr/>
        </p:nvSpPr>
        <p:spPr>
          <a:xfrm>
            <a:off x="405684" y="558728"/>
            <a:ext cx="7089820" cy="4524315"/>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Knowledge Check</a:t>
            </a:r>
          </a:p>
          <a:p>
            <a:endParaRPr lang="en-US" sz="3600" b="1"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The  ___ chain fall is most commonly used in elevator work. ?     </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startAt="2"/>
            </a:pPr>
            <a:r>
              <a:rPr lang="en-US" sz="2400" dirty="0">
                <a:latin typeface="Calibri" panose="020F0502020204030204" pitchFamily="34" charset="0"/>
                <a:cs typeface="Calibri" panose="020F0502020204030204" pitchFamily="34" charset="0"/>
              </a:rPr>
              <a:t>13.	Wire rope lever hoists are used for light loads, commonly  ___ to ____ lbs. ? 	</a:t>
            </a:r>
          </a:p>
        </p:txBody>
      </p:sp>
      <p:sp>
        <p:nvSpPr>
          <p:cNvPr id="6" name="TextBox 5">
            <a:extLst>
              <a:ext uri="{FF2B5EF4-FFF2-40B4-BE49-F238E27FC236}">
                <a16:creationId xmlns:a16="http://schemas.microsoft.com/office/drawing/2014/main" id="{69530675-5E76-4E5C-A096-DC9E9431CD8F}"/>
              </a:ext>
            </a:extLst>
          </p:cNvPr>
          <p:cNvSpPr txBox="1"/>
          <p:nvPr/>
        </p:nvSpPr>
        <p:spPr>
          <a:xfrm>
            <a:off x="869324" y="2967335"/>
            <a:ext cx="1938270"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Spur geared</a:t>
            </a:r>
          </a:p>
        </p:txBody>
      </p:sp>
      <p:sp>
        <p:nvSpPr>
          <p:cNvPr id="8" name="TextBox 7">
            <a:extLst>
              <a:ext uri="{FF2B5EF4-FFF2-40B4-BE49-F238E27FC236}">
                <a16:creationId xmlns:a16="http://schemas.microsoft.com/office/drawing/2014/main" id="{24C24E14-02DD-491F-9E36-7140C25B3A6D}"/>
              </a:ext>
            </a:extLst>
          </p:cNvPr>
          <p:cNvSpPr txBox="1"/>
          <p:nvPr/>
        </p:nvSpPr>
        <p:spPr>
          <a:xfrm>
            <a:off x="869324" y="5241661"/>
            <a:ext cx="129754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300-500</a:t>
            </a:r>
          </a:p>
        </p:txBody>
      </p:sp>
    </p:spTree>
    <p:extLst>
      <p:ext uri="{BB962C8B-B14F-4D97-AF65-F5344CB8AC3E}">
        <p14:creationId xmlns:p14="http://schemas.microsoft.com/office/powerpoint/2010/main" val="196485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B630D3-83F2-4722-9C2D-E379F8EFA9CD}"/>
              </a:ext>
            </a:extLst>
          </p:cNvPr>
          <p:cNvSpPr>
            <a:spLocks noGrp="1"/>
          </p:cNvSpPr>
          <p:nvPr>
            <p:ph idx="1"/>
          </p:nvPr>
        </p:nvSpPr>
        <p:spPr>
          <a:xfrm>
            <a:off x="174259" y="674383"/>
            <a:ext cx="8712164" cy="1589126"/>
          </a:xfrm>
        </p:spPr>
        <p:txBody>
          <a:bodyPr>
            <a:normAutofit/>
          </a:bodyPr>
          <a:lstStyle/>
          <a:p>
            <a:pPr marL="171450" lvl="1" indent="0">
              <a:buNone/>
            </a:pPr>
            <a:r>
              <a:rPr lang="en-US" sz="2800" b="1" dirty="0"/>
              <a:t>What are some types of supports used for rigging and hoisting?</a:t>
            </a:r>
          </a:p>
        </p:txBody>
      </p:sp>
      <p:pic>
        <p:nvPicPr>
          <p:cNvPr id="5" name="Picture 4">
            <a:extLst>
              <a:ext uri="{FF2B5EF4-FFF2-40B4-BE49-F238E27FC236}">
                <a16:creationId xmlns:a16="http://schemas.microsoft.com/office/drawing/2014/main" id="{0B1C815C-B073-4C09-AD04-B0F3FFE84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46" y="3142446"/>
            <a:ext cx="2194437" cy="2826780"/>
          </a:xfrm>
          <a:prstGeom prst="rect">
            <a:avLst/>
          </a:prstGeom>
        </p:spPr>
      </p:pic>
      <p:pic>
        <p:nvPicPr>
          <p:cNvPr id="8" name="Picture 7">
            <a:extLst>
              <a:ext uri="{FF2B5EF4-FFF2-40B4-BE49-F238E27FC236}">
                <a16:creationId xmlns:a16="http://schemas.microsoft.com/office/drawing/2014/main" id="{933B603C-8E37-4733-822A-94FBDFCA4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529" y="2263509"/>
            <a:ext cx="1963475" cy="3718543"/>
          </a:xfrm>
          <a:prstGeom prst="rect">
            <a:avLst/>
          </a:prstGeom>
        </p:spPr>
      </p:pic>
      <p:pic>
        <p:nvPicPr>
          <p:cNvPr id="11" name="Picture 10">
            <a:extLst>
              <a:ext uri="{FF2B5EF4-FFF2-40B4-BE49-F238E27FC236}">
                <a16:creationId xmlns:a16="http://schemas.microsoft.com/office/drawing/2014/main" id="{1B5A70D4-1A31-4CEE-8A97-5FFB6CA0F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5963" y="2263837"/>
            <a:ext cx="3408212" cy="3705388"/>
          </a:xfrm>
          <a:prstGeom prst="rect">
            <a:avLst/>
          </a:prstGeom>
        </p:spPr>
      </p:pic>
      <p:sp>
        <p:nvSpPr>
          <p:cNvPr id="9" name="TextBox 8">
            <a:extLst>
              <a:ext uri="{FF2B5EF4-FFF2-40B4-BE49-F238E27FC236}">
                <a16:creationId xmlns:a16="http://schemas.microsoft.com/office/drawing/2014/main" id="{49259644-C09B-451C-8056-78FA76D711A5}"/>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1103399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B7325D6C-F297-48B2-8369-7AB80D5BBE89}"/>
              </a:ext>
            </a:extLst>
          </p:cNvPr>
          <p:cNvSpPr txBox="1"/>
          <p:nvPr/>
        </p:nvSpPr>
        <p:spPr>
          <a:xfrm>
            <a:off x="173865" y="574414"/>
            <a:ext cx="4572000" cy="4524315"/>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Manila Rope Characteristics</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Natural manila rope is commonly used for hoisting because it costs less and is less subject to stretch than synthetic fiber ropes. Manila is the best natural fiber used for making rope. Good quality manila rope has a light-yellow color with a silvery or pearly luster; dark    colored fibers are not as strong and are less resistant to wear. </a:t>
            </a:r>
          </a:p>
        </p:txBody>
      </p:sp>
      <p:pic>
        <p:nvPicPr>
          <p:cNvPr id="5" name="Picture 4">
            <a:extLst>
              <a:ext uri="{FF2B5EF4-FFF2-40B4-BE49-F238E27FC236}">
                <a16:creationId xmlns:a16="http://schemas.microsoft.com/office/drawing/2014/main" id="{27CC667E-E9F7-40CE-9706-502194EC9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753" y="1236572"/>
            <a:ext cx="3943382" cy="2131353"/>
          </a:xfrm>
          <a:prstGeom prst="rect">
            <a:avLst/>
          </a:prstGeom>
        </p:spPr>
      </p:pic>
      <p:pic>
        <p:nvPicPr>
          <p:cNvPr id="6" name="Picture 5">
            <a:extLst>
              <a:ext uri="{FF2B5EF4-FFF2-40B4-BE49-F238E27FC236}">
                <a16:creationId xmlns:a16="http://schemas.microsoft.com/office/drawing/2014/main" id="{AA54B201-4F57-4EA1-931A-5AEF1C9F9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553" y="3725114"/>
            <a:ext cx="3830582" cy="2018763"/>
          </a:xfrm>
          <a:prstGeom prst="rect">
            <a:avLst/>
          </a:prstGeom>
        </p:spPr>
      </p:pic>
    </p:spTree>
    <p:extLst>
      <p:ext uri="{BB962C8B-B14F-4D97-AF65-F5344CB8AC3E}">
        <p14:creationId xmlns:p14="http://schemas.microsoft.com/office/powerpoint/2010/main" val="2544808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77189B26-2444-46F7-B891-873491522397}"/>
              </a:ext>
            </a:extLst>
          </p:cNvPr>
          <p:cNvSpPr txBox="1"/>
          <p:nvPr/>
        </p:nvSpPr>
        <p:spPr>
          <a:xfrm>
            <a:off x="62783" y="400110"/>
            <a:ext cx="5132232" cy="6370975"/>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Hoisting Beam</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On high rise or multi-car elevator installations, one or more steel hoisting beams are usually installed by the general contractor. Hoisting beam size is calculated by the architect, based on loads to be hoisted.</a:t>
            </a:r>
          </a:p>
          <a:p>
            <a:r>
              <a:rPr lang="en-US" sz="2000" dirty="0">
                <a:latin typeface="Calibri" panose="020F0502020204030204" pitchFamily="34" charset="0"/>
                <a:cs typeface="Calibri" panose="020F0502020204030204" pitchFamily="34" charset="0"/>
              </a:rPr>
              <a:t>The hoisting beam rests on and is supported by the building structure. </a:t>
            </a:r>
          </a:p>
          <a:p>
            <a:endParaRPr lang="en-US" sz="800" dirty="0">
              <a:latin typeface="Calibri" panose="020F0502020204030204" pitchFamily="34" charset="0"/>
              <a:cs typeface="Calibri" panose="020F0502020204030204" pitchFamily="34" charset="0"/>
            </a:endParaRPr>
          </a:p>
          <a:p>
            <a:r>
              <a:rPr lang="en-US" sz="2000" b="1" u="sng" dirty="0">
                <a:latin typeface="Calibri" panose="020F0502020204030204" pitchFamily="34" charset="0"/>
                <a:cs typeface="Calibri" panose="020F0502020204030204" pitchFamily="34" charset="0"/>
              </a:rPr>
              <a:t>Reminder: </a:t>
            </a:r>
            <a:r>
              <a:rPr lang="en-US" sz="2000" dirty="0">
                <a:latin typeface="Calibri" panose="020F0502020204030204" pitchFamily="34" charset="0"/>
                <a:cs typeface="Calibri" panose="020F0502020204030204" pitchFamily="34" charset="0"/>
              </a:rPr>
              <a:t>1926.502(d)(15) states </a:t>
            </a:r>
          </a:p>
          <a:p>
            <a:r>
              <a:rPr lang="en-US" sz="2000" dirty="0">
                <a:latin typeface="Calibri" panose="020F0502020204030204" pitchFamily="34" charset="0"/>
                <a:cs typeface="Calibri" panose="020F0502020204030204" pitchFamily="34" charset="0"/>
              </a:rPr>
              <a:t>anchorages used for attachment of personal fall arrest equipment shall be independent of any anchorage being used to support or suspend platforms and capable of supporting at least 5,000 pounds (22.2 </a:t>
            </a:r>
            <a:r>
              <a:rPr lang="en-US" sz="2000" dirty="0" err="1">
                <a:latin typeface="Calibri" panose="020F0502020204030204" pitchFamily="34" charset="0"/>
                <a:cs typeface="Calibri" panose="020F0502020204030204" pitchFamily="34" charset="0"/>
              </a:rPr>
              <a:t>kN</a:t>
            </a:r>
            <a:r>
              <a:rPr lang="en-US" sz="2000" dirty="0">
                <a:latin typeface="Calibri" panose="020F0502020204030204" pitchFamily="34" charset="0"/>
                <a:cs typeface="Calibri" panose="020F0502020204030204" pitchFamily="34" charset="0"/>
              </a:rPr>
              <a:t>) per employee attached, or shall be designed, installed, and used as follows:  </a:t>
            </a:r>
          </a:p>
          <a:p>
            <a:r>
              <a:rPr lang="en-US" sz="2000" dirty="0">
                <a:latin typeface="Calibri" panose="020F0502020204030204" pitchFamily="34" charset="0"/>
                <a:cs typeface="Calibri" panose="020F0502020204030204" pitchFamily="34" charset="0"/>
              </a:rPr>
              <a:t>(</a:t>
            </a:r>
            <a:r>
              <a:rPr lang="en-US" sz="2000" dirty="0" err="1">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  as part of a complete personal fall arrest system which maintains a safety factor of at least two; and </a:t>
            </a:r>
          </a:p>
          <a:p>
            <a:r>
              <a:rPr lang="en-US" sz="2000" dirty="0">
                <a:latin typeface="Calibri" panose="020F0502020204030204" pitchFamily="34" charset="0"/>
                <a:cs typeface="Calibri" panose="020F0502020204030204" pitchFamily="34" charset="0"/>
              </a:rPr>
              <a:t>(ii)  under the supervision of a qualified person. </a:t>
            </a:r>
          </a:p>
        </p:txBody>
      </p:sp>
      <p:pic>
        <p:nvPicPr>
          <p:cNvPr id="6" name="Picture 5" descr="A picture containing chair&#10;&#10;Description automatically generated">
            <a:extLst>
              <a:ext uri="{FF2B5EF4-FFF2-40B4-BE49-F238E27FC236}">
                <a16:creationId xmlns:a16="http://schemas.microsoft.com/office/drawing/2014/main" id="{C8DDE936-1431-4181-A900-403A2C953A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8070" y="597699"/>
            <a:ext cx="3453147" cy="5975796"/>
          </a:xfrm>
          <a:prstGeom prst="rect">
            <a:avLst/>
          </a:prstGeom>
        </p:spPr>
      </p:pic>
      <p:sp>
        <p:nvSpPr>
          <p:cNvPr id="7" name="Oval 6">
            <a:extLst>
              <a:ext uri="{FF2B5EF4-FFF2-40B4-BE49-F238E27FC236}">
                <a16:creationId xmlns:a16="http://schemas.microsoft.com/office/drawing/2014/main" id="{80E5B815-B85E-4201-BAC0-AB79CDE92611}"/>
              </a:ext>
            </a:extLst>
          </p:cNvPr>
          <p:cNvSpPr/>
          <p:nvPr/>
        </p:nvSpPr>
        <p:spPr>
          <a:xfrm>
            <a:off x="5782293" y="2034539"/>
            <a:ext cx="3144699" cy="111241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spTree>
    <p:extLst>
      <p:ext uri="{BB962C8B-B14F-4D97-AF65-F5344CB8AC3E}">
        <p14:creationId xmlns:p14="http://schemas.microsoft.com/office/powerpoint/2010/main" val="21975792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8B651C4-DD26-4E0B-9A74-F8654985D752}"/>
              </a:ext>
            </a:extLst>
          </p:cNvPr>
          <p:cNvSpPr txBox="1"/>
          <p:nvPr/>
        </p:nvSpPr>
        <p:spPr>
          <a:xfrm>
            <a:off x="276895" y="459756"/>
            <a:ext cx="8686801" cy="2246769"/>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Beam Clamps</a:t>
            </a:r>
          </a:p>
          <a:p>
            <a:r>
              <a:rPr lang="en-US" sz="2000" dirty="0">
                <a:latin typeface="Calibri" panose="020F0502020204030204" pitchFamily="34" charset="0"/>
                <a:cs typeface="Calibri" panose="020F0502020204030204" pitchFamily="34" charset="0"/>
              </a:rPr>
              <a:t>A beam clamp is an arrangement of formed steel plates secured together by bolts, which are fastened to the lower flange of an “I” beam and used to suspend hoisting equipment (such as chain falls). </a:t>
            </a:r>
          </a:p>
          <a:p>
            <a:r>
              <a:rPr lang="en-US" sz="2000" dirty="0">
                <a:latin typeface="Calibri" panose="020F0502020204030204" pitchFamily="34" charset="0"/>
                <a:cs typeface="Calibri" panose="020F0502020204030204" pitchFamily="34" charset="0"/>
              </a:rPr>
              <a:t>When picking loads from beams of different sizes, use an adjustable beam clamp. It should be rated to support the total load, and may easily adapt to a variety of beam widths. </a:t>
            </a:r>
            <a:endParaRPr lang="en-US" dirty="0"/>
          </a:p>
        </p:txBody>
      </p:sp>
      <p:pic>
        <p:nvPicPr>
          <p:cNvPr id="5" name="Picture 4">
            <a:extLst>
              <a:ext uri="{FF2B5EF4-FFF2-40B4-BE49-F238E27FC236}">
                <a16:creationId xmlns:a16="http://schemas.microsoft.com/office/drawing/2014/main" id="{D782AB63-0B8B-4FFE-AF03-CFA8448FA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4276" y="2706525"/>
            <a:ext cx="3954286" cy="3925435"/>
          </a:xfrm>
          <a:prstGeom prst="rect">
            <a:avLst/>
          </a:prstGeom>
        </p:spPr>
      </p:pic>
      <p:sp>
        <p:nvSpPr>
          <p:cNvPr id="6" name="TextBox 5">
            <a:extLst>
              <a:ext uri="{FF2B5EF4-FFF2-40B4-BE49-F238E27FC236}">
                <a16:creationId xmlns:a16="http://schemas.microsoft.com/office/drawing/2014/main" id="{12891F20-76FE-4656-B2ED-9B80C5369D7A}"/>
              </a:ext>
            </a:extLst>
          </p:cNvPr>
          <p:cNvSpPr txBox="1"/>
          <p:nvPr/>
        </p:nvSpPr>
        <p:spPr>
          <a:xfrm>
            <a:off x="276895" y="2846308"/>
            <a:ext cx="4166316" cy="3785652"/>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When using beam clamps which are supported by the lower flange of the hoisting beam, consider the following:</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How much of a load is already being carried by the beam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capacity of the lower flange of the beam</a:t>
            </a:r>
          </a:p>
          <a:p>
            <a:endParaRPr lang="en-US" sz="2000" dirty="0">
              <a:latin typeface="Calibri" panose="020F0502020204030204" pitchFamily="34" charset="0"/>
              <a:cs typeface="Calibri" panose="020F0502020204030204" pitchFamily="34" charset="0"/>
            </a:endParaRPr>
          </a:p>
          <a:p>
            <a:r>
              <a:rPr lang="en-US" sz="2000" b="1" dirty="0">
                <a:solidFill>
                  <a:srgbClr val="FF0000"/>
                </a:solidFill>
                <a:latin typeface="Calibri" panose="020F0502020204030204" pitchFamily="34" charset="0"/>
                <a:cs typeface="Calibri" panose="020F0502020204030204" pitchFamily="34" charset="0"/>
              </a:rPr>
              <a:t>Never load the lower flange to more than 50% of the load which could be handled by the full capacity of the beam.</a:t>
            </a:r>
          </a:p>
        </p:txBody>
      </p:sp>
    </p:spTree>
    <p:extLst>
      <p:ext uri="{BB962C8B-B14F-4D97-AF65-F5344CB8AC3E}">
        <p14:creationId xmlns:p14="http://schemas.microsoft.com/office/powerpoint/2010/main" val="9058275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F458617F-18C4-4D20-B095-4CB5BC5C0694}"/>
              </a:ext>
            </a:extLst>
          </p:cNvPr>
          <p:cNvSpPr txBox="1"/>
          <p:nvPr/>
        </p:nvSpPr>
        <p:spPr>
          <a:xfrm>
            <a:off x="315533" y="700188"/>
            <a:ext cx="3754191" cy="5324535"/>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Stresses in Overhead Beams</a:t>
            </a:r>
          </a:p>
          <a:p>
            <a:endParaRPr lang="en-US" sz="2000" b="1" u="sng"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Before using an overhead beam for hoisting, be aware of the stresses imposed. A winch working from a point lower than the hoisting beam exerts a downward pull on the beam. If the hoist rope passes over a single sheave making a direct pick, the down load on the beam is double the weight of the load being hoisted. If a 4,000 lbs. machine is hoisted by a direct pick, the down force on the beam (neglecting friction) is 8,000 lbs. The figure   illustrates the physics involved.</a:t>
            </a:r>
          </a:p>
        </p:txBody>
      </p:sp>
      <p:pic>
        <p:nvPicPr>
          <p:cNvPr id="5" name="Picture 4">
            <a:extLst>
              <a:ext uri="{FF2B5EF4-FFF2-40B4-BE49-F238E27FC236}">
                <a16:creationId xmlns:a16="http://schemas.microsoft.com/office/drawing/2014/main" id="{A914A981-4AE2-4506-AA1F-EEC683E91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9657" y="458051"/>
            <a:ext cx="3754191" cy="6354572"/>
          </a:xfrm>
          <a:prstGeom prst="rect">
            <a:avLst/>
          </a:prstGeom>
        </p:spPr>
      </p:pic>
    </p:spTree>
    <p:extLst>
      <p:ext uri="{BB962C8B-B14F-4D97-AF65-F5344CB8AC3E}">
        <p14:creationId xmlns:p14="http://schemas.microsoft.com/office/powerpoint/2010/main" val="5264690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C5A2FB8-B68D-4039-B3FD-7A1878E710FB}"/>
              </a:ext>
            </a:extLst>
          </p:cNvPr>
          <p:cNvSpPr txBox="1"/>
          <p:nvPr/>
        </p:nvSpPr>
        <p:spPr>
          <a:xfrm>
            <a:off x="302653" y="755285"/>
            <a:ext cx="3676919" cy="4524315"/>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Stresses in Overhead Beams</a:t>
            </a:r>
          </a:p>
          <a:p>
            <a:endParaRPr lang="en-US" sz="24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Downward force on the hoisting beam can be reduced by adding sheaves to compound the lift. As an example, add another sheave at the point of load attachment, and dead-end it above. The figure illustrates this. </a:t>
            </a:r>
          </a:p>
        </p:txBody>
      </p:sp>
      <p:pic>
        <p:nvPicPr>
          <p:cNvPr id="5" name="Picture 4">
            <a:extLst>
              <a:ext uri="{FF2B5EF4-FFF2-40B4-BE49-F238E27FC236}">
                <a16:creationId xmlns:a16="http://schemas.microsoft.com/office/drawing/2014/main" id="{65777EB8-F2B3-4D66-BEF2-57BC12D47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5748" y="536344"/>
            <a:ext cx="3676919" cy="6261168"/>
          </a:xfrm>
          <a:prstGeom prst="rect">
            <a:avLst/>
          </a:prstGeom>
        </p:spPr>
      </p:pic>
    </p:spTree>
    <p:extLst>
      <p:ext uri="{BB962C8B-B14F-4D97-AF65-F5344CB8AC3E}">
        <p14:creationId xmlns:p14="http://schemas.microsoft.com/office/powerpoint/2010/main" val="33014930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32758243-9C2B-435E-B7BC-83F34FDB9791}"/>
              </a:ext>
            </a:extLst>
          </p:cNvPr>
          <p:cNvSpPr txBox="1"/>
          <p:nvPr/>
        </p:nvSpPr>
        <p:spPr>
          <a:xfrm>
            <a:off x="276896" y="655423"/>
            <a:ext cx="4140558" cy="5878532"/>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Portable Gantry or A-frame</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For certain hoisting situations, a portable A-frame or gantry can be used. Usually made of lightweight aluminum alloy, it can be knocked down for transport. </a:t>
            </a:r>
          </a:p>
          <a:p>
            <a:r>
              <a:rPr lang="en-US" sz="2000" dirty="0">
                <a:latin typeface="Calibri" panose="020F0502020204030204" pitchFamily="34" charset="0"/>
                <a:cs typeface="Calibri" panose="020F0502020204030204" pitchFamily="34" charset="0"/>
              </a:rPr>
              <a:t>When using an A-frame, always place it on a solid and even footing. Using a frame on soft soil or uneven surfaces is extremely dangerous; the load will try to keep moving, causing the frame to tip over if it becomes off-balance. Anchor the A-frame to the floor to ensure it does not move when lifting trusses for installations. </a:t>
            </a:r>
          </a:p>
          <a:p>
            <a:endParaRPr lang="en-US" sz="800" dirty="0">
              <a:latin typeface="Calibri" panose="020F0502020204030204" pitchFamily="34" charset="0"/>
              <a:cs typeface="Calibri" panose="020F0502020204030204" pitchFamily="34" charset="0"/>
            </a:endParaRPr>
          </a:p>
          <a:p>
            <a:r>
              <a:rPr lang="en-US" sz="2000" b="1" dirty="0">
                <a:solidFill>
                  <a:srgbClr val="FF0000"/>
                </a:solidFill>
                <a:latin typeface="Calibri" panose="020F0502020204030204" pitchFamily="34" charset="0"/>
                <a:cs typeface="Calibri" panose="020F0502020204030204" pitchFamily="34" charset="0"/>
              </a:rPr>
              <a:t>Before beginning to use an A-frame, make certain its rating meets the capacity of the load</a:t>
            </a:r>
            <a:r>
              <a:rPr lang="en-US" b="1" dirty="0">
                <a:solidFill>
                  <a:srgbClr val="FF0000"/>
                </a:solidFill>
              </a:rPr>
              <a:t>.</a:t>
            </a:r>
          </a:p>
        </p:txBody>
      </p:sp>
      <p:pic>
        <p:nvPicPr>
          <p:cNvPr id="5" name="Picture 4">
            <a:extLst>
              <a:ext uri="{FF2B5EF4-FFF2-40B4-BE49-F238E27FC236}">
                <a16:creationId xmlns:a16="http://schemas.microsoft.com/office/drawing/2014/main" id="{33778BF7-F08D-4EBF-80FC-9C914C2EB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037490"/>
            <a:ext cx="4517528" cy="5175953"/>
          </a:xfrm>
          <a:prstGeom prst="rect">
            <a:avLst/>
          </a:prstGeom>
        </p:spPr>
      </p:pic>
    </p:spTree>
    <p:extLst>
      <p:ext uri="{BB962C8B-B14F-4D97-AF65-F5344CB8AC3E}">
        <p14:creationId xmlns:p14="http://schemas.microsoft.com/office/powerpoint/2010/main" val="37609257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AAF0142-8F9E-4142-BC4A-E735ED9C02ED}"/>
              </a:ext>
            </a:extLst>
          </p:cNvPr>
          <p:cNvSpPr txBox="1"/>
          <p:nvPr/>
        </p:nvSpPr>
        <p:spPr>
          <a:xfrm>
            <a:off x="405684" y="558728"/>
            <a:ext cx="7089820" cy="4524315"/>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Knowledge Check</a:t>
            </a:r>
          </a:p>
          <a:p>
            <a:endParaRPr lang="en-US" sz="3600" b="1"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With a single overhead sheave on a straight pick, load on the hoisting beam is  ____ times weight of load.</a:t>
            </a:r>
          </a:p>
          <a:p>
            <a:pPr marL="457200" indent="-457200">
              <a:buAutoNum type="arabicPeriod"/>
            </a:pPr>
            <a:endParaRPr lang="en-US" sz="2400" dirty="0">
              <a:latin typeface="Calibri" panose="020F0502020204030204" pitchFamily="34" charset="0"/>
              <a:cs typeface="Calibri" panose="020F0502020204030204" pitchFamily="34" charset="0"/>
            </a:endParaRPr>
          </a:p>
          <a:p>
            <a:pPr marL="457200" indent="-457200">
              <a:buAutoNum type="arabicPeriod"/>
            </a:pP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startAt="2"/>
            </a:pPr>
            <a:r>
              <a:rPr lang="en-US" sz="2400" dirty="0">
                <a:latin typeface="Calibri" panose="020F0502020204030204" pitchFamily="34" charset="0"/>
                <a:cs typeface="Calibri" panose="020F0502020204030204" pitchFamily="34" charset="0"/>
              </a:rPr>
              <a:t>Adding multiple sheaves  (increases/decreases) downward force on the hoisting beam. 	</a:t>
            </a:r>
          </a:p>
        </p:txBody>
      </p:sp>
      <p:sp>
        <p:nvSpPr>
          <p:cNvPr id="6" name="TextBox 5">
            <a:extLst>
              <a:ext uri="{FF2B5EF4-FFF2-40B4-BE49-F238E27FC236}">
                <a16:creationId xmlns:a16="http://schemas.microsoft.com/office/drawing/2014/main" id="{69530675-5E76-4E5C-A096-DC9E9431CD8F}"/>
              </a:ext>
            </a:extLst>
          </p:cNvPr>
          <p:cNvSpPr txBox="1"/>
          <p:nvPr/>
        </p:nvSpPr>
        <p:spPr>
          <a:xfrm>
            <a:off x="850006" y="3313657"/>
            <a:ext cx="117841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Two</a:t>
            </a:r>
          </a:p>
        </p:txBody>
      </p:sp>
      <p:sp>
        <p:nvSpPr>
          <p:cNvPr id="8" name="TextBox 7">
            <a:extLst>
              <a:ext uri="{FF2B5EF4-FFF2-40B4-BE49-F238E27FC236}">
                <a16:creationId xmlns:a16="http://schemas.microsoft.com/office/drawing/2014/main" id="{24C24E14-02DD-491F-9E36-7140C25B3A6D}"/>
              </a:ext>
            </a:extLst>
          </p:cNvPr>
          <p:cNvSpPr txBox="1"/>
          <p:nvPr/>
        </p:nvSpPr>
        <p:spPr>
          <a:xfrm>
            <a:off x="850006" y="5164347"/>
            <a:ext cx="1481070"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decreases</a:t>
            </a:r>
          </a:p>
        </p:txBody>
      </p:sp>
    </p:spTree>
    <p:extLst>
      <p:ext uri="{BB962C8B-B14F-4D97-AF65-F5344CB8AC3E}">
        <p14:creationId xmlns:p14="http://schemas.microsoft.com/office/powerpoint/2010/main" val="414348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8B3ADD46-3C25-4FFF-BAF4-80E7A8C94D83}"/>
              </a:ext>
            </a:extLst>
          </p:cNvPr>
          <p:cNvSpPr txBox="1"/>
          <p:nvPr/>
        </p:nvSpPr>
        <p:spPr>
          <a:xfrm>
            <a:off x="225380" y="619954"/>
            <a:ext cx="8648164" cy="6093976"/>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Following a Lift Plan</a:t>
            </a:r>
          </a:p>
          <a:p>
            <a:endParaRPr lang="en-US" sz="10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Prior to any hoisting operation, a written or verbal lift plan must be created by a lift director with the appropriate qualifications. A lift director will design the lift, decide what rigging equipment will be used, and be responsible for the safety of all personnel. </a:t>
            </a:r>
          </a:p>
          <a:p>
            <a:endParaRPr lang="en-US" sz="10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 lift plan must include:</a:t>
            </a:r>
          </a:p>
          <a:p>
            <a:r>
              <a:rPr lang="en-US" sz="2400" dirty="0">
                <a:latin typeface="Calibri" panose="020F0502020204030204" pitchFamily="34" charset="0"/>
                <a:cs typeface="Calibri" panose="020F0502020204030204" pitchFamily="34" charset="0"/>
              </a:rPr>
              <a:t>•	Safety considerations</a:t>
            </a:r>
          </a:p>
          <a:p>
            <a:r>
              <a:rPr lang="en-US" sz="2400" dirty="0">
                <a:latin typeface="Calibri" panose="020F0502020204030204" pitchFamily="34" charset="0"/>
                <a:cs typeface="Calibri" panose="020F0502020204030204" pitchFamily="34" charset="0"/>
              </a:rPr>
              <a:t>•	Rigging material available</a:t>
            </a:r>
          </a:p>
          <a:p>
            <a:r>
              <a:rPr lang="en-US" sz="2400" dirty="0">
                <a:latin typeface="Calibri" panose="020F0502020204030204" pitchFamily="34" charset="0"/>
                <a:cs typeface="Calibri" panose="020F0502020204030204" pitchFamily="34" charset="0"/>
              </a:rPr>
              <a:t>•	Capacity of rigging material</a:t>
            </a:r>
          </a:p>
          <a:p>
            <a:r>
              <a:rPr lang="en-US" sz="2400" dirty="0">
                <a:latin typeface="Calibri" panose="020F0502020204030204" pitchFamily="34" charset="0"/>
                <a:cs typeface="Calibri" panose="020F0502020204030204" pitchFamily="34" charset="0"/>
              </a:rPr>
              <a:t>•	Weight and dimensions of the load</a:t>
            </a:r>
          </a:p>
          <a:p>
            <a:r>
              <a:rPr lang="en-US" sz="2400" dirty="0">
                <a:latin typeface="Calibri" panose="020F0502020204030204" pitchFamily="34" charset="0"/>
                <a:cs typeface="Calibri" panose="020F0502020204030204" pitchFamily="34" charset="0"/>
              </a:rPr>
              <a:t>•	Personnel necessary to safely pick the load</a:t>
            </a:r>
          </a:p>
          <a:p>
            <a:r>
              <a:rPr lang="en-US" sz="2400" dirty="0">
                <a:latin typeface="Calibri" panose="020F0502020204030204" pitchFamily="34" charset="0"/>
                <a:cs typeface="Calibri" panose="020F0502020204030204" pitchFamily="34" charset="0"/>
              </a:rPr>
              <a:t>•	Safety factors and surrounding hazards (public safety, protecting surrounding property, power lines, other electrical hazards, weather conditions, etc.) </a:t>
            </a:r>
          </a:p>
          <a:p>
            <a:endParaRPr lang="en-US" dirty="0"/>
          </a:p>
        </p:txBody>
      </p:sp>
    </p:spTree>
    <p:extLst>
      <p:ext uri="{BB962C8B-B14F-4D97-AF65-F5344CB8AC3E}">
        <p14:creationId xmlns:p14="http://schemas.microsoft.com/office/powerpoint/2010/main" val="2567846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FBFE0B47-7B00-4FA5-AE20-5DD04C0F4CA5}"/>
              </a:ext>
            </a:extLst>
          </p:cNvPr>
          <p:cNvSpPr txBox="1"/>
          <p:nvPr/>
        </p:nvSpPr>
        <p:spPr>
          <a:xfrm>
            <a:off x="173864" y="551083"/>
            <a:ext cx="8751194" cy="1015663"/>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Hand Signals</a:t>
            </a:r>
          </a:p>
          <a:p>
            <a:r>
              <a:rPr lang="en-US" sz="2000" dirty="0">
                <a:latin typeface="Calibri" panose="020F0502020204030204" pitchFamily="34" charset="0"/>
                <a:cs typeface="Calibri" panose="020F0502020204030204" pitchFamily="34" charset="0"/>
              </a:rPr>
              <a:t>Hand signals can be used where line-of-sight contact is not restricted. A standard set of hand signals has been agreed upon, as shown below. </a:t>
            </a:r>
          </a:p>
        </p:txBody>
      </p:sp>
      <p:pic>
        <p:nvPicPr>
          <p:cNvPr id="5" name="Picture 4">
            <a:extLst>
              <a:ext uri="{FF2B5EF4-FFF2-40B4-BE49-F238E27FC236}">
                <a16:creationId xmlns:a16="http://schemas.microsoft.com/office/drawing/2014/main" id="{4CD75F44-BF04-416E-BE6C-08958FC24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56" y="1717720"/>
            <a:ext cx="8059611" cy="5072312"/>
          </a:xfrm>
          <a:prstGeom prst="rect">
            <a:avLst/>
          </a:prstGeom>
        </p:spPr>
      </p:pic>
    </p:spTree>
    <p:extLst>
      <p:ext uri="{BB962C8B-B14F-4D97-AF65-F5344CB8AC3E}">
        <p14:creationId xmlns:p14="http://schemas.microsoft.com/office/powerpoint/2010/main" val="15039589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1BE3DE9F-5418-412F-A985-98B394F78764}"/>
              </a:ext>
            </a:extLst>
          </p:cNvPr>
          <p:cNvSpPr txBox="1"/>
          <p:nvPr/>
        </p:nvSpPr>
        <p:spPr>
          <a:xfrm>
            <a:off x="315532" y="570988"/>
            <a:ext cx="8673922" cy="5940088"/>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Verbal Commands</a:t>
            </a:r>
          </a:p>
          <a:p>
            <a:endParaRPr lang="en-US" sz="1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Verbal commands may also be used, as long as they are established before the lift. OSHA 1926.1421(b) requires that once the voice signals are agreed upon, workers need not meet again to discuss voice signals unless another worker is substituted, there is confusion about the voice signals, or a voice signal is to be changed.</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Voice commands must contain, in order:</a:t>
            </a:r>
          </a:p>
          <a:p>
            <a:r>
              <a:rPr lang="en-US" sz="2000" dirty="0">
                <a:latin typeface="Calibri" panose="020F0502020204030204" pitchFamily="34" charset="0"/>
                <a:cs typeface="Calibri" panose="020F0502020204030204" pitchFamily="34" charset="0"/>
              </a:rPr>
              <a:t>1.	Function (Hoist, Travel, etc.)</a:t>
            </a:r>
          </a:p>
          <a:p>
            <a:r>
              <a:rPr lang="en-US" sz="2000" dirty="0">
                <a:latin typeface="Calibri" panose="020F0502020204030204" pitchFamily="34" charset="0"/>
                <a:cs typeface="Calibri" panose="020F0502020204030204" pitchFamily="34" charset="0"/>
              </a:rPr>
              <a:t>2.	Direction, distance and/or speed</a:t>
            </a:r>
          </a:p>
          <a:p>
            <a:r>
              <a:rPr lang="en-US" sz="2000" dirty="0">
                <a:latin typeface="Calibri" panose="020F0502020204030204" pitchFamily="34" charset="0"/>
                <a:cs typeface="Calibri" panose="020F0502020204030204" pitchFamily="34" charset="0"/>
              </a:rPr>
              <a:t>3.	Stop command</a:t>
            </a:r>
          </a:p>
          <a:p>
            <a:r>
              <a:rPr lang="en-US" sz="2000" dirty="0">
                <a:latin typeface="Calibri" panose="020F0502020204030204" pitchFamily="34" charset="0"/>
                <a:cs typeface="Calibri" panose="020F0502020204030204" pitchFamily="34" charset="0"/>
              </a:rPr>
              <a:t>For example: </a:t>
            </a:r>
          </a:p>
          <a:p>
            <a:r>
              <a:rPr lang="en-US" sz="2000" dirty="0">
                <a:latin typeface="Calibri" panose="020F0502020204030204" pitchFamily="34" charset="0"/>
                <a:cs typeface="Calibri" panose="020F0502020204030204" pitchFamily="34" charset="0"/>
              </a:rPr>
              <a:t>•	Hoist, Hoist Up, 10 Feet, Hoist Stop</a:t>
            </a:r>
          </a:p>
          <a:p>
            <a:r>
              <a:rPr lang="en-US" sz="2000" dirty="0">
                <a:latin typeface="Calibri" panose="020F0502020204030204" pitchFamily="34" charset="0"/>
                <a:cs typeface="Calibri" panose="020F0502020204030204" pitchFamily="34" charset="0"/>
              </a:rPr>
              <a:t>•	Swing, Swing Right, 5 Feet, Swing Stop</a:t>
            </a:r>
          </a:p>
          <a:p>
            <a:r>
              <a:rPr lang="en-US" sz="2000" dirty="0">
                <a:latin typeface="Calibri" panose="020F0502020204030204" pitchFamily="34" charset="0"/>
                <a:cs typeface="Calibri" panose="020F0502020204030204" pitchFamily="34" charset="0"/>
              </a:rPr>
              <a:t>•	Travel, Travel Forward, 3 Feet, Travel Stop</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OSHA also requires that when using verbal commands, the operator, signal person, and lift supervisor (if there is one) must be able to effectively communicate in the language used. </a:t>
            </a:r>
          </a:p>
        </p:txBody>
      </p:sp>
    </p:spTree>
    <p:extLst>
      <p:ext uri="{BB962C8B-B14F-4D97-AF65-F5344CB8AC3E}">
        <p14:creationId xmlns:p14="http://schemas.microsoft.com/office/powerpoint/2010/main" val="582052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354B9BA6-64A4-4D73-9672-27600C506DFE}"/>
              </a:ext>
            </a:extLst>
          </p:cNvPr>
          <p:cNvSpPr txBox="1"/>
          <p:nvPr/>
        </p:nvSpPr>
        <p:spPr>
          <a:xfrm>
            <a:off x="218941" y="735245"/>
            <a:ext cx="8718997" cy="5632311"/>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Cautions to Workers </a:t>
            </a:r>
          </a:p>
          <a:p>
            <a:endParaRPr lang="en-US" sz="10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Elevator Constructors and other workers on the jobsite should always follow these important safety guidelines.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Ensure that all portions of the body are kept away from the areas between the sling and the load and between the sling and the crane or hoist hook</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Never stand in line with or next to the legs of a sling that is under tension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Never stand or pass under a suspended load</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Never ride the sling or the load, unless the load is specifically designed and tested for carrying personnel</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Never inspect a sling by passing bare hands over the wire rope body - broken wires may cause injury</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Always wear the proper PPE</a:t>
            </a:r>
          </a:p>
        </p:txBody>
      </p:sp>
    </p:spTree>
    <p:extLst>
      <p:ext uri="{BB962C8B-B14F-4D97-AF65-F5344CB8AC3E}">
        <p14:creationId xmlns:p14="http://schemas.microsoft.com/office/powerpoint/2010/main" val="109222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1DC25391-D128-4113-84CA-40ADBFD4A474}"/>
              </a:ext>
            </a:extLst>
          </p:cNvPr>
          <p:cNvSpPr txBox="1"/>
          <p:nvPr/>
        </p:nvSpPr>
        <p:spPr>
          <a:xfrm>
            <a:off x="236715" y="400110"/>
            <a:ext cx="4572000" cy="6370975"/>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Synthetic Rope Characteristics</a:t>
            </a:r>
          </a:p>
          <a:p>
            <a:endParaRPr lang="en-US" sz="24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Synthetic fiber ropes have a much greater breaking strength than natural fiber ropes. Nylon, polyester, polypropylene, polyethylene, and Kevlar®  are among the materials used, with nylon and polyester ropes most commonly used for hoisting. Nylon rope is much stronger than the same diameter manila rope and has excellent abrasion resistance. However, nylon rope stretches under load, which may be a disadvantage in certain hoisting applications. </a:t>
            </a:r>
          </a:p>
        </p:txBody>
      </p:sp>
      <p:pic>
        <p:nvPicPr>
          <p:cNvPr id="1026" name="Picture 2" descr="1">
            <a:extLst>
              <a:ext uri="{FF2B5EF4-FFF2-40B4-BE49-F238E27FC236}">
                <a16:creationId xmlns:a16="http://schemas.microsoft.com/office/drawing/2014/main" id="{35769D04-0D38-4A24-9CB1-0C607B448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915" y="709900"/>
            <a:ext cx="3369369" cy="3115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866A311-92AB-4D6A-B990-4F6C044E2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915" y="3833888"/>
            <a:ext cx="3369370" cy="287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6246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6591BCCA-ED3F-48E5-9DB7-5D03F44B5236}"/>
              </a:ext>
            </a:extLst>
          </p:cNvPr>
          <p:cNvSpPr txBox="1"/>
          <p:nvPr/>
        </p:nvSpPr>
        <p:spPr>
          <a:xfrm>
            <a:off x="280115" y="793937"/>
            <a:ext cx="8583769" cy="5755422"/>
          </a:xfrm>
          <a:prstGeom prst="rect">
            <a:avLst/>
          </a:prstGeom>
          <a:noFill/>
        </p:spPr>
        <p:txBody>
          <a:bodyPr wrap="square">
            <a:spAutoFit/>
          </a:bodyPr>
          <a:lstStyle/>
          <a:p>
            <a:r>
              <a:rPr lang="en-US" sz="2300" b="1" dirty="0">
                <a:latin typeface="Calibri" panose="020F0502020204030204" pitchFamily="34" charset="0"/>
                <a:cs typeface="Calibri" panose="020F0502020204030204" pitchFamily="34" charset="0"/>
              </a:rPr>
              <a:t>Safe Rigging Practices</a:t>
            </a:r>
          </a:p>
          <a:p>
            <a:endParaRPr lang="en-US" sz="23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slings are hitched in a manner providing control of the load</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sharp edges in contact with slings are padded with material of sufficient strength to protect the sling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slings are shortened or adjusted only by methods approved by the sling manufacturer or a qualified person</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During lifting with or without a load, be alert for possible snagging </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in a basket hitch, the load is balanced to prevent slippage</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When using a basket hitch, ensure that the legs of the sling contain or support the load from the sides, above the center of gravity, so that the load remains under control</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in a choker hitch, the choke point is only on the sling body - never on a fitting</a:t>
            </a:r>
          </a:p>
        </p:txBody>
      </p:sp>
    </p:spTree>
    <p:extLst>
      <p:ext uri="{BB962C8B-B14F-4D97-AF65-F5344CB8AC3E}">
        <p14:creationId xmlns:p14="http://schemas.microsoft.com/office/powerpoint/2010/main" val="39081310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3086567F-642B-4461-B963-68DA95712EB3}"/>
              </a:ext>
            </a:extLst>
          </p:cNvPr>
          <p:cNvSpPr txBox="1"/>
          <p:nvPr/>
        </p:nvSpPr>
        <p:spPr>
          <a:xfrm>
            <a:off x="257577" y="1019483"/>
            <a:ext cx="8628845" cy="5401479"/>
          </a:xfrm>
          <a:prstGeom prst="rect">
            <a:avLst/>
          </a:prstGeom>
          <a:noFill/>
        </p:spPr>
        <p:txBody>
          <a:bodyPr wrap="square">
            <a:spAutoFit/>
          </a:bodyPr>
          <a:lstStyle/>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slings are not constricted, bunched, crossed at the bottom of the load, or pinched by the load, hook, or any fitting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the load applied to the hook is centered in the base (bowl) of the hook to prevent point loading  on the hook, unless the hook is designed for point loading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Minimize sling rotation</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shorten or lengthen a sling by knotting or twisting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rest loads on the sling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pull a sling from under a load when the load is resting on the sling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drag slings on the floor or over abrasive surfaces</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use slings made with wire rope clips as a choker hitch </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allow shock loading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All rigging and hoisting equipment being used for the pick, including the hoist beam, must be rated for the load being hoisted</a:t>
            </a:r>
          </a:p>
        </p:txBody>
      </p:sp>
      <p:sp>
        <p:nvSpPr>
          <p:cNvPr id="6" name="TextBox 5">
            <a:extLst>
              <a:ext uri="{FF2B5EF4-FFF2-40B4-BE49-F238E27FC236}">
                <a16:creationId xmlns:a16="http://schemas.microsoft.com/office/drawing/2014/main" id="{DA4EF1C4-5D7D-435F-BC4D-9B95DFF14133}"/>
              </a:ext>
            </a:extLst>
          </p:cNvPr>
          <p:cNvSpPr txBox="1"/>
          <p:nvPr/>
        </p:nvSpPr>
        <p:spPr>
          <a:xfrm>
            <a:off x="257577" y="494353"/>
            <a:ext cx="4572000" cy="446276"/>
          </a:xfrm>
          <a:prstGeom prst="rect">
            <a:avLst/>
          </a:prstGeom>
          <a:noFill/>
        </p:spPr>
        <p:txBody>
          <a:bodyPr wrap="square">
            <a:spAutoFit/>
          </a:bodyPr>
          <a:lstStyle/>
          <a:p>
            <a:r>
              <a:rPr lang="en-US" sz="2300" b="1" dirty="0">
                <a:latin typeface="Calibri" panose="020F0502020204030204" pitchFamily="34" charset="0"/>
                <a:cs typeface="Calibri" panose="020F0502020204030204" pitchFamily="34" charset="0"/>
              </a:rPr>
              <a:t>Safe Rigging Practices cont</a:t>
            </a:r>
            <a:r>
              <a:rPr lang="en-US" sz="2300" dirty="0"/>
              <a:t>.</a:t>
            </a:r>
          </a:p>
        </p:txBody>
      </p:sp>
    </p:spTree>
    <p:extLst>
      <p:ext uri="{BB962C8B-B14F-4D97-AF65-F5344CB8AC3E}">
        <p14:creationId xmlns:p14="http://schemas.microsoft.com/office/powerpoint/2010/main" val="29730653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3086F7F-0514-481C-8081-9C3AA01D7599}"/>
              </a:ext>
            </a:extLst>
          </p:cNvPr>
          <p:cNvSpPr txBox="1"/>
          <p:nvPr/>
        </p:nvSpPr>
        <p:spPr>
          <a:xfrm>
            <a:off x="167425" y="1176914"/>
            <a:ext cx="8603088" cy="4708981"/>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Chemically Active Environments</a:t>
            </a:r>
          </a:p>
          <a:p>
            <a:r>
              <a:rPr lang="en-US" sz="2000" dirty="0">
                <a:latin typeface="Calibri" panose="020F0502020204030204" pitchFamily="34" charset="0"/>
                <a:cs typeface="Calibri" panose="020F0502020204030204" pitchFamily="34" charset="0"/>
              </a:rPr>
              <a:t>The strength of ropes and slings may be degraded by chemically active environments. This includes exposure to chemicals in the form of solids, liquids, gases, vapors, or fumes. The manufacturer or a qualified person should be consulted before ropes and slings are used in chemically active environments.</a:t>
            </a:r>
          </a:p>
          <a:p>
            <a:endParaRPr lang="en-US" sz="2000" dirty="0">
              <a:latin typeface="Calibri" panose="020F0502020204030204" pitchFamily="34" charset="0"/>
              <a:cs typeface="Calibri" panose="020F0502020204030204" pitchFamily="34" charset="0"/>
            </a:endParaRPr>
          </a:p>
          <a:p>
            <a:r>
              <a:rPr lang="en-US" sz="2000" b="1" u="sng" dirty="0">
                <a:latin typeface="Calibri" panose="020F0502020204030204" pitchFamily="34" charset="0"/>
                <a:cs typeface="Calibri" panose="020F0502020204030204" pitchFamily="34" charset="0"/>
              </a:rPr>
              <a:t>Temperature</a:t>
            </a:r>
          </a:p>
          <a:p>
            <a:r>
              <a:rPr lang="en-US" sz="2000" dirty="0">
                <a:latin typeface="Calibri" panose="020F0502020204030204" pitchFamily="34" charset="0"/>
                <a:cs typeface="Calibri" panose="020F0502020204030204" pitchFamily="34" charset="0"/>
              </a:rPr>
              <a:t>Polyester and nylon rope and slings shall not be used in contact with objects or at temperatures above 194°F (90°C) or below −40°F (−40°C).</a:t>
            </a:r>
          </a:p>
          <a:p>
            <a:endParaRPr lang="en-US" sz="2000" dirty="0">
              <a:latin typeface="Calibri" panose="020F0502020204030204" pitchFamily="34" charset="0"/>
              <a:cs typeface="Calibri" panose="020F0502020204030204" pitchFamily="34" charset="0"/>
            </a:endParaRPr>
          </a:p>
          <a:p>
            <a:r>
              <a:rPr lang="en-US" sz="2000" b="1" u="sng" dirty="0">
                <a:latin typeface="Calibri" panose="020F0502020204030204" pitchFamily="34" charset="0"/>
                <a:cs typeface="Calibri" panose="020F0502020204030204" pitchFamily="34" charset="0"/>
              </a:rPr>
              <a:t>Sunlight and Ultraviolet Light</a:t>
            </a:r>
          </a:p>
          <a:p>
            <a:r>
              <a:rPr lang="en-US" sz="2000" dirty="0">
                <a:latin typeface="Calibri" panose="020F0502020204030204" pitchFamily="34" charset="0"/>
                <a:cs typeface="Calibri" panose="020F0502020204030204" pitchFamily="34" charset="0"/>
              </a:rPr>
              <a:t>The strength of synthetic rope and slings is degraded by exposure to sunlight or ultraviolet light. The rope or sling manufacturer or a qualified person should be consulted for additional retirement or inspection requirements. For additional degradation information, see CI 2001-04.</a:t>
            </a:r>
          </a:p>
        </p:txBody>
      </p:sp>
      <p:sp>
        <p:nvSpPr>
          <p:cNvPr id="5" name="TextBox 4">
            <a:extLst>
              <a:ext uri="{FF2B5EF4-FFF2-40B4-BE49-F238E27FC236}">
                <a16:creationId xmlns:a16="http://schemas.microsoft.com/office/drawing/2014/main" id="{2823B26E-61BF-4AF4-B44F-A34FA507F826}"/>
              </a:ext>
            </a:extLst>
          </p:cNvPr>
          <p:cNvSpPr txBox="1"/>
          <p:nvPr/>
        </p:nvSpPr>
        <p:spPr>
          <a:xfrm>
            <a:off x="167425" y="400110"/>
            <a:ext cx="4659994"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Environmental Considerations</a:t>
            </a:r>
          </a:p>
        </p:txBody>
      </p:sp>
    </p:spTree>
    <p:extLst>
      <p:ext uri="{BB962C8B-B14F-4D97-AF65-F5344CB8AC3E}">
        <p14:creationId xmlns:p14="http://schemas.microsoft.com/office/powerpoint/2010/main" val="3803271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EA44A83-5A7E-4CA5-B0FF-238129E935B1}"/>
              </a:ext>
            </a:extLst>
          </p:cNvPr>
          <p:cNvSpPr txBox="1"/>
          <p:nvPr/>
        </p:nvSpPr>
        <p:spPr>
          <a:xfrm>
            <a:off x="167425" y="735245"/>
            <a:ext cx="8847785" cy="5509200"/>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Summary</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You will use rigging  and signaling skills in construction, service, and repair throughout your entire career.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You learned about the variety of ropes used in the industry, and about the different types of rigging devices such as slings and shackles.                                                                                                                                                                                                    You also learned how to safely and properly rig a load with different types of hitches.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Manual hoisting equipment and power hoisting devices are used to do the heavy work. You learned how they work and when to use them.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We concluded with a section on setting up hoist supports and how to properly conduct the hoisting procedure through hand and audible signals.</a:t>
            </a:r>
          </a:p>
        </p:txBody>
      </p:sp>
    </p:spTree>
    <p:extLst>
      <p:ext uri="{BB962C8B-B14F-4D97-AF65-F5344CB8AC3E}">
        <p14:creationId xmlns:p14="http://schemas.microsoft.com/office/powerpoint/2010/main" val="16532500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29B4C89-7135-4EDE-A535-75B05D1F0D39}"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84</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5EBDD0D-B0E2-4283-AF4C-2D20F5ED8838}"/>
              </a:ext>
            </a:extLst>
          </p:cNvPr>
          <p:cNvSpPr txBox="1"/>
          <p:nvPr/>
        </p:nvSpPr>
        <p:spPr>
          <a:xfrm>
            <a:off x="512956" y="1308909"/>
            <a:ext cx="8173844" cy="4134465"/>
          </a:xfrm>
          <a:prstGeom prst="rect">
            <a:avLst/>
          </a:prstGeom>
          <a:noFill/>
        </p:spPr>
        <p:txBody>
          <a:bodyPr wrap="square" lIns="91440" tIns="45720" rIns="91440" bIns="45720" anchor="t">
            <a:spAutoFit/>
          </a:bodyPr>
          <a:lstStyle/>
          <a:p>
            <a:pPr marL="0" marR="0">
              <a:spcBef>
                <a:spcPts val="0"/>
              </a:spcBef>
              <a:spcAft>
                <a:spcPts val="0"/>
              </a:spcAft>
            </a:pPr>
            <a:r>
              <a:rPr lang="en-US" sz="1600" dirty="0">
                <a:effectLst/>
                <a:latin typeface="Times New Roman"/>
                <a:ea typeface="Calibri"/>
                <a:cs typeface="Times New Roman"/>
              </a:rPr>
              <a:t>Through the Alliance between OSHA’s 10 Regional Offices and the Elevator Contractors of America (ECA), Elevator Industry Work Preservation Fund (EIWPF), International Union of Elevator Constructors (IUEC), National Association of Elevator Contractors (NAEC), National Elevator Industry Educational Program (NEIEP), and National Elevator Industry Inc. (NEII), </a:t>
            </a:r>
            <a:r>
              <a:rPr lang="en-US" sz="1600">
                <a:effectLst/>
                <a:latin typeface="Times New Roman"/>
                <a:ea typeface="Calibri"/>
                <a:cs typeface="Times New Roman"/>
              </a:rPr>
              <a:t>collectively known as The Elevator Industry Safety Partners, developed this </a:t>
            </a:r>
            <a:r>
              <a:rPr lang="en-US" sz="1600">
                <a:latin typeface="Times New Roman"/>
                <a:ea typeface="Calibri"/>
                <a:cs typeface="Times New Roman"/>
              </a:rPr>
              <a:t>Industry </a:t>
            </a:r>
            <a:r>
              <a:rPr lang="en-US" sz="1600" dirty="0">
                <a:latin typeface="Times New Roman"/>
                <a:ea typeface="Calibri"/>
                <a:cs typeface="Times New Roman"/>
              </a:rPr>
              <a:t>Specific Training</a:t>
            </a:r>
            <a:r>
              <a:rPr lang="en-US" sz="1600" dirty="0">
                <a:effectLst/>
                <a:latin typeface="Times New Roman"/>
                <a:ea typeface="Calibri"/>
                <a:cs typeface="Times New Roman"/>
              </a:rPr>
              <a:t> for informational purposes only. It does not necessarily reflect the official views of OSHA or the U.S. Department of Labor. May 2021</a:t>
            </a:r>
          </a:p>
          <a:p>
            <a:pPr marL="0" marR="0">
              <a:spcBef>
                <a:spcPts val="0"/>
              </a:spcBef>
              <a:spcAft>
                <a:spcPts val="750"/>
              </a:spcAft>
            </a:pPr>
            <a:endParaRPr lang="en-US" sz="1600">
              <a:effectLst/>
              <a:latin typeface="Times New Roman" panose="02020603050405020304" pitchFamily="18" charset="0"/>
              <a:ea typeface="Calibri" panose="020F0502020204030204" pitchFamily="34" charset="0"/>
            </a:endParaRPr>
          </a:p>
          <a:p>
            <a:pPr marL="0" marR="0">
              <a:spcBef>
                <a:spcPts val="0"/>
              </a:spcBef>
              <a:spcAft>
                <a:spcPts val="750"/>
              </a:spcAft>
            </a:pPr>
            <a:r>
              <a:rPr lang="en-US" sz="1600">
                <a:solidFill>
                  <a:srgbClr val="333333"/>
                </a:solidFill>
                <a:effectLst/>
                <a:latin typeface="Times New Roman" panose="02020603050405020304" pitchFamily="18" charset="0"/>
                <a:ea typeface="Calibri" panose="020F0502020204030204" pitchFamily="34" charset="0"/>
              </a:rPr>
              <a:t>Under the Occupational Safety and Health Act, employers are responsible (</a:t>
            </a:r>
            <a:r>
              <a:rPr lang="en-US" sz="1600" u="sng">
                <a:solidFill>
                  <a:srgbClr val="333333"/>
                </a:solidFill>
                <a:effectLst/>
                <a:latin typeface="Times New Roman" panose="02020603050405020304" pitchFamily="18" charset="0"/>
                <a:ea typeface="Calibri" panose="020F0502020204030204" pitchFamily="34" charset="0"/>
                <a:hlinkClick r:id="rId3"/>
              </a:rPr>
              <a:t>http://www.osha.gov/as/opa/worker/employer-responsibility.html</a:t>
            </a:r>
            <a:r>
              <a:rPr lang="en-US" sz="1600">
                <a:solidFill>
                  <a:srgbClr val="333333"/>
                </a:solidFill>
                <a:effectLst/>
                <a:latin typeface="Times New Roman" panose="02020603050405020304" pitchFamily="18" charset="0"/>
                <a:ea typeface="Calibri" panose="020F0502020204030204" pitchFamily="34" charset="0"/>
              </a:rPr>
              <a:t>) for providing a safe and healthy workplace and workers have rights (</a:t>
            </a:r>
            <a:r>
              <a:rPr lang="en-US" sz="1600" u="sng">
                <a:solidFill>
                  <a:srgbClr val="333333"/>
                </a:solidFill>
                <a:effectLst/>
                <a:latin typeface="Times New Roman" panose="02020603050405020304" pitchFamily="18" charset="0"/>
                <a:ea typeface="Calibri" panose="020F0502020204030204" pitchFamily="34" charset="0"/>
                <a:hlinkClick r:id="rId4"/>
              </a:rPr>
              <a:t>https://www.osha.gov/workers</a:t>
            </a:r>
            <a:r>
              <a:rPr lang="en-US" sz="1600">
                <a:solidFill>
                  <a:srgbClr val="333333"/>
                </a:solidFill>
                <a:effectLst/>
                <a:latin typeface="Times New Roman" panose="02020603050405020304" pitchFamily="18" charset="0"/>
                <a:ea typeface="Calibri" panose="020F0502020204030204" pitchFamily="34" charset="0"/>
              </a:rPr>
              <a:t>). OSHA can help answer questions or concerns from employers and workers. OSHA's On-Site Consultation Program (</a:t>
            </a:r>
            <a:r>
              <a:rPr lang="en-US" sz="1600" u="sng">
                <a:solidFill>
                  <a:srgbClr val="333333"/>
                </a:solidFill>
                <a:effectLst/>
                <a:latin typeface="Times New Roman" panose="02020603050405020304" pitchFamily="18" charset="0"/>
                <a:ea typeface="Calibri" panose="020F0502020204030204" pitchFamily="34" charset="0"/>
                <a:hlinkClick r:id="rId5"/>
              </a:rPr>
              <a:t>https://www.osha.gov/consultation</a:t>
            </a:r>
            <a:r>
              <a:rPr lang="en-US" sz="1600">
                <a:solidFill>
                  <a:srgbClr val="333333"/>
                </a:solidFill>
                <a:effectLst/>
                <a:latin typeface="Times New Roman" panose="02020603050405020304" pitchFamily="18" charset="0"/>
                <a:ea typeface="Calibri" panose="020F0502020204030204" pitchFamily="34" charset="0"/>
              </a:rPr>
              <a:t>) offers free and confidential advice to small and medium-sized businesses, with priority given to high-hazard worksites. For more information, contact your regional or area OSHA office (</a:t>
            </a:r>
            <a:r>
              <a:rPr lang="en-US" sz="1600" u="sng">
                <a:solidFill>
                  <a:srgbClr val="333333"/>
                </a:solidFill>
                <a:effectLst/>
                <a:latin typeface="Times New Roman" panose="02020603050405020304" pitchFamily="18" charset="0"/>
                <a:ea typeface="Calibri" panose="020F0502020204030204" pitchFamily="34" charset="0"/>
                <a:hlinkClick r:id="rId6"/>
              </a:rPr>
              <a:t>https://www.osha.gov/contactus/bystate</a:t>
            </a:r>
            <a:r>
              <a:rPr lang="en-US" sz="1600">
                <a:solidFill>
                  <a:srgbClr val="333333"/>
                </a:solidFill>
                <a:effectLst/>
                <a:latin typeface="Times New Roman" panose="02020603050405020304" pitchFamily="18" charset="0"/>
                <a:ea typeface="Calibri" panose="020F0502020204030204" pitchFamily="34" charset="0"/>
              </a:rPr>
              <a:t>), call 1-800-321-OSHA (6742), or visit </a:t>
            </a:r>
            <a:r>
              <a:rPr lang="en-US" sz="1600" u="sng">
                <a:solidFill>
                  <a:srgbClr val="333333"/>
                </a:solidFill>
                <a:effectLst/>
                <a:latin typeface="Times New Roman" panose="02020603050405020304" pitchFamily="18" charset="0"/>
                <a:ea typeface="Calibri" panose="020F0502020204030204" pitchFamily="34" charset="0"/>
                <a:hlinkClick r:id="rId7"/>
              </a:rPr>
              <a:t>https://www.osha.gov/</a:t>
            </a:r>
            <a:r>
              <a:rPr lang="en-US" sz="1600">
                <a:solidFill>
                  <a:srgbClr val="333333"/>
                </a:solidFill>
                <a:effectLst/>
                <a:latin typeface="Times New Roman" panose="02020603050405020304" pitchFamily="18" charset="0"/>
                <a:ea typeface="Calibri" panose="020F0502020204030204" pitchFamily="34" charset="0"/>
              </a:rPr>
              <a:t>.</a:t>
            </a:r>
            <a:endParaRPr lang="en-US" sz="160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27C92316-635B-4A51-82E7-C22DF2FEC199}"/>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3581759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29B4C89-7135-4EDE-A535-75B05D1F0D39}"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85</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146" name="Picture 2" descr="See the source image">
            <a:extLst>
              <a:ext uri="{FF2B5EF4-FFF2-40B4-BE49-F238E27FC236}">
                <a16:creationId xmlns:a16="http://schemas.microsoft.com/office/drawing/2014/main" id="{C4DF490E-D31D-4F0A-91BF-985F6385A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55" y="838201"/>
            <a:ext cx="8195733" cy="502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A4C760-FA26-43CD-8F96-063A64D32449}"/>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1655780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6" name="TextBox 5">
            <a:extLst>
              <a:ext uri="{FF2B5EF4-FFF2-40B4-BE49-F238E27FC236}">
                <a16:creationId xmlns:a16="http://schemas.microsoft.com/office/drawing/2014/main" id="{2025C252-67F5-42D6-A8DB-9D89C5ACB40E}"/>
              </a:ext>
            </a:extLst>
          </p:cNvPr>
          <p:cNvSpPr txBox="1"/>
          <p:nvPr/>
        </p:nvSpPr>
        <p:spPr>
          <a:xfrm>
            <a:off x="286555" y="400110"/>
            <a:ext cx="8570890" cy="3416320"/>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Safe Working Load</a:t>
            </a:r>
          </a:p>
          <a:p>
            <a:endParaRPr lang="en-US" sz="24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Breaking strength is the tension at which a rope will tear under a load. Manufacturers determine breaking strength using testing devices. The safe working load  of a rope is determined by dividing the breaking strength by a safety factor . Tables are published using a safety factor of 5. For example, a rope having a breaking strength of 5,000 lbs. would be rated as having a safe working load of 1,000 lbs. (5,000 ÷ 5). </a:t>
            </a:r>
          </a:p>
        </p:txBody>
      </p:sp>
      <p:pic>
        <p:nvPicPr>
          <p:cNvPr id="7" name="Picture 6">
            <a:extLst>
              <a:ext uri="{FF2B5EF4-FFF2-40B4-BE49-F238E27FC236}">
                <a16:creationId xmlns:a16="http://schemas.microsoft.com/office/drawing/2014/main" id="{CE42908A-F865-4C7B-8E9A-403EEB7CB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615" y="3607915"/>
            <a:ext cx="4970718" cy="3250085"/>
          </a:xfrm>
          <a:prstGeom prst="rect">
            <a:avLst/>
          </a:prstGeom>
        </p:spPr>
      </p:pic>
    </p:spTree>
    <p:extLst>
      <p:ext uri="{BB962C8B-B14F-4D97-AF65-F5344CB8AC3E}">
        <p14:creationId xmlns:p14="http://schemas.microsoft.com/office/powerpoint/2010/main" val="16570734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upui xmlns="90433dba-107d-4b9e-940f-3766d86c3499" xsi:nil="true"/>
    <_Flow_SignoffStatus xmlns="90433dba-107d-4b9e-940f-3766d86c3499" xsi:nil="true"/>
    <lcf76f155ced4ddcb4097134ff3c332f xmlns="90433dba-107d-4b9e-940f-3766d86c3499">
      <Terms xmlns="http://schemas.microsoft.com/office/infopath/2007/PartnerControls"/>
    </lcf76f155ced4ddcb4097134ff3c332f>
    <TaxCatchAll xmlns="a75f71b9-dc79-41da-af3d-5486b07b51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380C5B018611448A272E60A708E73D" ma:contentTypeVersion="27" ma:contentTypeDescription="Create a new document." ma:contentTypeScope="" ma:versionID="e6b2cc68000a1d11cdb0b77178762953">
  <xsd:schema xmlns:xsd="http://www.w3.org/2001/XMLSchema" xmlns:xs="http://www.w3.org/2001/XMLSchema" xmlns:p="http://schemas.microsoft.com/office/2006/metadata/properties" xmlns:ns2="90433dba-107d-4b9e-940f-3766d86c3499" xmlns:ns3="a75f71b9-dc79-41da-af3d-5486b07b51b9" targetNamespace="http://schemas.microsoft.com/office/2006/metadata/properties" ma:root="true" ma:fieldsID="319cfbd96392da77723cdcb4fbc301ca" ns2:_="" ns3:_="">
    <xsd:import namespace="90433dba-107d-4b9e-940f-3766d86c3499"/>
    <xsd:import namespace="a75f71b9-dc79-41da-af3d-5486b07b51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upui"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33dba-107d-4b9e-940f-3766d86c3499"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_Flow_SignoffStatus" ma:index="12" nillable="true" ma:displayName="Sign-off status" ma:internalName="Sign_x002d_off_x0020_status">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upui" ma:index="21" nillable="true" ma:displayName="Text" ma:internalName="upui">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20c13d5-5b8a-4cc8-bd3b-7367e50cb76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75f71b9-dc79-41da-af3d-5486b07b51b9" elementFormDefault="qualified">
    <xsd:import namespace="http://schemas.microsoft.com/office/2006/documentManagement/types"/>
    <xsd:import namespace="http://schemas.microsoft.com/office/infopath/2007/PartnerControls"/>
    <xsd:element name="SharedWithUsers" ma:index="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294b788-0b4e-4d40-a76c-d0ae428a09d6}" ma:internalName="TaxCatchAll" ma:showField="CatchAllData" ma:web="a75f71b9-dc79-41da-af3d-5486b07b51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73BE78-3431-41ED-BC7A-0819F845E37A}">
  <ds:schemaRefs>
    <ds:schemaRef ds:uri="http://schemas.microsoft.com/sharepoint/v3/contenttype/forms"/>
  </ds:schemaRefs>
</ds:datastoreItem>
</file>

<file path=customXml/itemProps2.xml><?xml version="1.0" encoding="utf-8"?>
<ds:datastoreItem xmlns:ds="http://schemas.openxmlformats.org/officeDocument/2006/customXml" ds:itemID="{4E289247-28EC-479C-8F7C-67FF64BB447C}">
  <ds:schemaRefs>
    <ds:schemaRef ds:uri="http://schemas.microsoft.com/office/2006/metadata/properties"/>
    <ds:schemaRef ds:uri="http://schemas.microsoft.com/office/infopath/2007/PartnerControls"/>
    <ds:schemaRef ds:uri="90433dba-107d-4b9e-940f-3766d86c3499"/>
    <ds:schemaRef ds:uri="a75f71b9-dc79-41da-af3d-5486b07b51b9"/>
  </ds:schemaRefs>
</ds:datastoreItem>
</file>

<file path=customXml/itemProps3.xml><?xml version="1.0" encoding="utf-8"?>
<ds:datastoreItem xmlns:ds="http://schemas.openxmlformats.org/officeDocument/2006/customXml" ds:itemID="{ABACCADD-E87B-4ECE-B68B-560708D203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33dba-107d-4b9e-940f-3766d86c3499"/>
    <ds:schemaRef ds:uri="a75f71b9-dc79-41da-af3d-5486b07b51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1543</TotalTime>
  <Words>7846</Words>
  <Application>Microsoft Office PowerPoint</Application>
  <PresentationFormat>On-screen Show (4:3)</PresentationFormat>
  <Paragraphs>648</Paragraphs>
  <Slides>85</Slides>
  <Notes>25</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Wire Rope Slings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Synthetic Slings</vt:lpstr>
      <vt:lpstr>PowerPoint Presentation</vt:lpstr>
      <vt:lpstr>Alloy Chain Slings</vt:lpstr>
      <vt:lpstr>PowerPoint Presentation</vt:lpstr>
      <vt:lpstr>Metal Mesh Slings</vt:lpstr>
      <vt:lpstr>PowerPoint Presentation</vt:lpstr>
      <vt:lpstr>PowerPoint Presentation</vt:lpstr>
      <vt:lpstr>PowerPoint Presentation</vt:lpstr>
      <vt:lpstr>PowerPoint Presentation</vt:lpstr>
      <vt:lpstr>Determining Load Weight</vt:lpstr>
      <vt:lpstr>Determining Load Weight</vt:lpstr>
      <vt:lpstr>Sling Angle </vt:lpstr>
      <vt:lpstr>PowerPoint Presentation</vt:lpstr>
      <vt:lpstr>PowerPoint Presentation</vt:lpstr>
      <vt:lpstr>PowerPoint Presentation</vt:lpstr>
      <vt:lpstr>PowerPoint Presentation</vt:lpstr>
      <vt:lpstr>PowerPoint Presentation</vt:lpstr>
      <vt:lpstr>Vertical Basket Hitch</vt:lpstr>
      <vt:lpstr>PowerPoint Presentation</vt:lpstr>
      <vt:lpstr>PowerPoint Presentation</vt:lpstr>
      <vt:lpstr>PowerPoint Presentation</vt:lpstr>
      <vt:lpstr>PowerPoint Presentation</vt:lpstr>
      <vt:lpstr>Edge Protection</vt:lpstr>
      <vt:lpstr>Load Stability</vt:lpstr>
      <vt:lpstr>Landing the Load</vt:lpstr>
      <vt:lpstr>Landing the 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Curtis R. Devillers</dc:creator>
  <cp:lastModifiedBy>Towey Jr., Anthony - OSHA</cp:lastModifiedBy>
  <cp:revision>4</cp:revision>
  <dcterms:created xsi:type="dcterms:W3CDTF">2021-11-18T17:34:59Z</dcterms:created>
  <dcterms:modified xsi:type="dcterms:W3CDTF">2025-03-10T15:00:35Z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0x0101008A380C5B018611448A272E60A708E73D</vt:lpwstr>
  </property>
  <property fmtid="{D5CDD505-2E9C-101B-9397-08002B2CF9AE}" pid="3" name="MediaServiceImageTags">
    <vt:lpwstr/>
  </property>
</Properties>
</file>